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</p:sldMasterIdLst>
  <p:notesMasterIdLst>
    <p:notesMasterId r:id="rId34"/>
  </p:notesMasterIdLst>
  <p:sldIdLst>
    <p:sldId id="298" r:id="rId4"/>
    <p:sldId id="278" r:id="rId5"/>
    <p:sldId id="287" r:id="rId6"/>
    <p:sldId id="288" r:id="rId7"/>
    <p:sldId id="289" r:id="rId8"/>
    <p:sldId id="276" r:id="rId9"/>
    <p:sldId id="281" r:id="rId10"/>
    <p:sldId id="299" r:id="rId11"/>
    <p:sldId id="318" r:id="rId12"/>
    <p:sldId id="319" r:id="rId13"/>
    <p:sldId id="320" r:id="rId14"/>
    <p:sldId id="321" r:id="rId15"/>
    <p:sldId id="322" r:id="rId16"/>
    <p:sldId id="323" r:id="rId17"/>
    <p:sldId id="324" r:id="rId18"/>
    <p:sldId id="325" r:id="rId19"/>
    <p:sldId id="291" r:id="rId20"/>
    <p:sldId id="326" r:id="rId21"/>
    <p:sldId id="329" r:id="rId22"/>
    <p:sldId id="330" r:id="rId23"/>
    <p:sldId id="331" r:id="rId24"/>
    <p:sldId id="292" r:id="rId25"/>
    <p:sldId id="327" r:id="rId26"/>
    <p:sldId id="293" r:id="rId27"/>
    <p:sldId id="328" r:id="rId28"/>
    <p:sldId id="294" r:id="rId29"/>
    <p:sldId id="295" r:id="rId30"/>
    <p:sldId id="332" r:id="rId31"/>
    <p:sldId id="296" r:id="rId32"/>
    <p:sldId id="334" r:id="rId33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2" autoAdjust="0"/>
    <p:restoredTop sz="94671" autoAdjust="0"/>
  </p:normalViewPr>
  <p:slideViewPr>
    <p:cSldViewPr>
      <p:cViewPr>
        <p:scale>
          <a:sx n="60" d="100"/>
          <a:sy n="60" d="100"/>
        </p:scale>
        <p:origin x="-738" y="-4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CA6F7C0-652B-4DCF-80B0-8BEF945E58FF}" type="datetimeFigureOut">
              <a:rPr lang="ru-RU"/>
              <a:pPr>
                <a:defRPr/>
              </a:pPr>
              <a:t>28.03.2014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F585A9C-70E7-4929-8718-71EEF24C27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79390-B1A5-43D2-BFA6-D9A2FFBBFE0E}" type="datetimeFigureOut">
              <a:rPr lang="ru-RU"/>
              <a:pPr>
                <a:defRPr/>
              </a:pPr>
              <a:t>28.03.2014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8B622-EEA6-4481-8022-7A74A90769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9EF19-FC82-46D8-A57B-AFE85F91F207}" type="datetimeFigureOut">
              <a:rPr lang="ru-RU"/>
              <a:pPr>
                <a:defRPr/>
              </a:pPr>
              <a:t>28.03.2014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4B6D7-6420-4AFD-A449-3F88F57807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BCD3E-2DE3-4687-A154-37E998F6EEF2}" type="datetimeFigureOut">
              <a:rPr lang="ru-RU"/>
              <a:pPr>
                <a:defRPr/>
              </a:pPr>
              <a:t>28.03.2014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C4903-7746-42EB-987B-75049C281F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0F635-EAD2-4E56-8757-DE203DB6D5EF}" type="datetimeFigureOut">
              <a:rPr lang="ru-RU"/>
              <a:pPr>
                <a:defRPr/>
              </a:pPr>
              <a:t>28.03.2014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EAE8D-A726-45D8-8DF5-1E7E9F8680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пр42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3175" y="0"/>
            <a:ext cx="91503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20104-294F-4513-903D-4DECD14CF290}" type="datetimeFigureOut">
              <a:rPr lang="ru-RU"/>
              <a:pPr>
                <a:defRPr/>
              </a:pPr>
              <a:t>28.03.2014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50B68-DE1D-4823-8CD7-1314AFF1F9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EC340-D3CC-4C69-82C9-35EF457FC5BB}" type="datetimeFigureOut">
              <a:rPr lang="ru-RU"/>
              <a:pPr>
                <a:defRPr/>
              </a:pPr>
              <a:t>28.03.2014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67BD0-CDC3-4E07-AAB7-B603C5875F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92C91-E46E-4A45-AC8B-5B0529DB1F89}" type="datetimeFigureOut">
              <a:rPr lang="ru-RU"/>
              <a:pPr>
                <a:defRPr/>
              </a:pPr>
              <a:t>28.03.2014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783A4-E984-411E-ABE2-9A3E3A5691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CA9AD-E699-4371-BD9A-7FC79388189C}" type="datetimeFigureOut">
              <a:rPr lang="ru-RU"/>
              <a:pPr>
                <a:defRPr/>
              </a:pPr>
              <a:t>28.03.2014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F38BA-F35E-49C8-AF61-65FDF06EE4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6B867C-7F9B-463B-A023-59CD7E16FC0D}" type="datetimeFigureOut">
              <a:rPr lang="ru-RU"/>
              <a:pPr>
                <a:defRPr/>
              </a:pPr>
              <a:t>28.03.2014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255C6-60F0-413E-ACB1-3CCCD13FEF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09265-860E-404F-AA86-220AB29E6824}" type="datetimeFigureOut">
              <a:rPr lang="ru-RU"/>
              <a:pPr>
                <a:defRPr/>
              </a:pPr>
              <a:t>28.03.2014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53DB1-2B9D-4CBD-AD12-4AEC3590BB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EDF6F-F30E-4B49-84CB-5A9B0C676EEE}" type="datetimeFigureOut">
              <a:rPr lang="ru-RU"/>
              <a:pPr>
                <a:defRPr/>
              </a:pPr>
              <a:t>28.03.2014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71C42-CC15-459B-9533-DF7BA1851A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72DBB-FA89-44A2-8AD7-1D2F521C4F34}" type="datetimeFigureOut">
              <a:rPr lang="ru-RU"/>
              <a:pPr>
                <a:defRPr/>
              </a:pPr>
              <a:t>28.03.2014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C331C-5A1D-4AA1-8F20-93C7DF64CB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5950F-A2C9-493A-B054-3906375B40AF}" type="datetimeFigureOut">
              <a:rPr lang="ru-RU"/>
              <a:pPr>
                <a:defRPr/>
              </a:pPr>
              <a:t>28.03.2014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91BC3-9E4E-4F26-91AC-65398E62B9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343ED-67D3-4F8D-A312-1405702088CB}" type="datetimeFigureOut">
              <a:rPr lang="ru-RU"/>
              <a:pPr>
                <a:defRPr/>
              </a:pPr>
              <a:t>28.03.2014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DD0F4-B53E-4842-96E7-80EF9CB0C3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2DC555-0850-4A52-BECA-39B407E48E29}" type="datetimeFigureOut">
              <a:rPr lang="ru-RU"/>
              <a:pPr>
                <a:defRPr/>
              </a:pPr>
              <a:t>28.03.2014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49F67F-9172-49EF-AE31-E8117AEF8F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F9A44-0F94-48E1-913F-0AEB0CB24C40}" type="datetimeFigureOut">
              <a:rPr lang="ru-RU"/>
              <a:pPr>
                <a:defRPr/>
              </a:pPr>
              <a:t>28.03.2014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C8F8FC-0F2D-403C-B85E-A6F59D00A8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3F663-A29F-4750-B679-F79FBEA06D18}" type="datetimeFigureOut">
              <a:rPr lang="ru-RU"/>
              <a:pPr>
                <a:defRPr/>
              </a:pPr>
              <a:t>28.03.2014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725E8-9E9E-487E-B03B-DF103A002B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0F877-2D26-4018-A707-DC6273802036}" type="datetimeFigureOut">
              <a:rPr lang="ru-RU"/>
              <a:pPr>
                <a:defRPr/>
              </a:pPr>
              <a:t>28.03.2014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56C18-1210-4686-BB1A-AD6784BE63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19C12-AB3B-4B06-940C-D8883F4B1AF4}" type="datetimeFigureOut">
              <a:rPr lang="ru-RU"/>
              <a:pPr>
                <a:defRPr/>
              </a:pPr>
              <a:t>28.03.2014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804BC-8309-435F-BF3F-C59081935D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9E6CF-393B-4D04-AD84-ABCB82BF00D6}" type="datetimeFigureOut">
              <a:rPr lang="ru-RU"/>
              <a:pPr>
                <a:defRPr/>
              </a:pPr>
              <a:t>28.03.2014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44850-F8A4-422C-8858-254ABFF5D6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BA151-FBD6-4E85-B4D2-E89A043A0075}" type="datetimeFigureOut">
              <a:rPr lang="ru-RU"/>
              <a:pPr>
                <a:defRPr/>
              </a:pPr>
              <a:t>28.03.2014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C20337-C42F-47EF-AD64-BFB10691FB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4A61A-7E4C-4573-AD5C-B730D48591C7}" type="datetimeFigureOut">
              <a:rPr lang="ru-RU"/>
              <a:pPr>
                <a:defRPr/>
              </a:pPr>
              <a:t>28.03.2014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9AA8E7-34C9-4093-82AE-EFADA03FF4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0440FB-A620-495F-A64F-034A6DD2B71F}" type="datetimeFigureOut">
              <a:rPr lang="ru-RU"/>
              <a:pPr>
                <a:defRPr/>
              </a:pPr>
              <a:t>28.03.2014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B6427-9049-4C82-A346-1BD37F2999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A1A1EF-1A9A-4B57-9D0A-A83D89961551}" type="datetimeFigureOut">
              <a:rPr lang="ru-RU"/>
              <a:pPr>
                <a:defRPr/>
              </a:pPr>
              <a:t>28.03.2014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7ACB67-53B3-46F3-967B-FD925202DB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ED4EF0-B2D3-4366-97E6-F8C5E4FDC6DE}" type="datetimeFigureOut">
              <a:rPr lang="ru-RU"/>
              <a:pPr>
                <a:defRPr/>
              </a:pPr>
              <a:t>28.03.2014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29EBA-90E8-49C7-A895-3ACB727A02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64062-3DD6-4988-8026-7DE732C5A623}" type="datetimeFigureOut">
              <a:rPr lang="ru-RU"/>
              <a:pPr>
                <a:defRPr/>
              </a:pPr>
              <a:t>28.03.2014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2D412-8DCD-43A4-BF97-C94A935431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1C41B-0A83-4E2E-A01B-D51D60159196}" type="datetimeFigureOut">
              <a:rPr lang="ru-RU"/>
              <a:pPr>
                <a:defRPr/>
              </a:pPr>
              <a:t>28.03.2014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CEBE3-7168-4555-8FCC-0773C673BB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103DF-705A-4D76-AD85-A8B199E94161}" type="datetimeFigureOut">
              <a:rPr lang="ru-RU"/>
              <a:pPr>
                <a:defRPr/>
              </a:pPr>
              <a:t>28.03.2014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D8783-C6A9-4DC8-8EC5-D0A4D63B0F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81C6A3-6D13-43AC-84B2-5FED99D01589}" type="datetimeFigureOut">
              <a:rPr lang="ru-RU"/>
              <a:pPr>
                <a:defRPr/>
              </a:pPr>
              <a:t>28.03.2014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84A21-5912-48E9-80A7-20455EAD5A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076D6-4832-4F43-A398-AB537810746F}" type="datetimeFigureOut">
              <a:rPr lang="ru-RU"/>
              <a:pPr>
                <a:defRPr/>
              </a:pPr>
              <a:t>28.03.2014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E487E-A8FB-43C1-B765-4A8F2D21C9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235AD-EC59-40CD-835D-854907CC6C17}" type="datetimeFigureOut">
              <a:rPr lang="ru-RU"/>
              <a:pPr>
                <a:defRPr/>
              </a:pPr>
              <a:t>28.03.2014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A558C-360C-4E17-A3AF-B532306187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80F38-5E57-4E81-9798-398479CA4FE2}" type="datetimeFigureOut">
              <a:rPr lang="ru-RU"/>
              <a:pPr>
                <a:defRPr/>
              </a:pPr>
              <a:t>28.03.2014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71B89-E2AC-4D1D-A05E-24CF76D7C8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E1BB6-072B-492A-9B31-F941449F70DE}" type="datetimeFigureOut">
              <a:rPr lang="ru-RU"/>
              <a:pPr>
                <a:defRPr/>
              </a:pPr>
              <a:t>28.03.2014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C1975-4555-4138-A308-EA71DFB654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8A858A2-C14D-45BA-AE07-3ACCEF1E0C5A}" type="datetimeFigureOut">
              <a:rPr lang="ru-RU"/>
              <a:pPr>
                <a:defRPr/>
              </a:pPr>
              <a:t>28.03.2014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5EE7C07-6870-4B51-8C03-3080106E03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10" r:id="rId2"/>
    <p:sldLayoutId id="2147483709" r:id="rId3"/>
    <p:sldLayoutId id="2147483708" r:id="rId4"/>
    <p:sldLayoutId id="2147483707" r:id="rId5"/>
    <p:sldLayoutId id="2147483706" r:id="rId6"/>
    <p:sldLayoutId id="2147483705" r:id="rId7"/>
    <p:sldLayoutId id="2147483704" r:id="rId8"/>
    <p:sldLayoutId id="2147483703" r:id="rId9"/>
    <p:sldLayoutId id="2147483702" r:id="rId10"/>
    <p:sldLayoutId id="214748370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331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3555C3D-613F-409B-ADF5-88155FA8A441}" type="datetimeFigureOut">
              <a:rPr lang="ru-RU"/>
              <a:pPr>
                <a:defRPr/>
              </a:pPr>
              <a:t>28.03.2014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7920432-0DE9-4DEF-B79E-9200F9946E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19" r:id="rId3"/>
    <p:sldLayoutId id="2147483718" r:id="rId4"/>
    <p:sldLayoutId id="2147483717" r:id="rId5"/>
    <p:sldLayoutId id="2147483716" r:id="rId6"/>
    <p:sldLayoutId id="2147483715" r:id="rId7"/>
    <p:sldLayoutId id="2147483714" r:id="rId8"/>
    <p:sldLayoutId id="2147483713" r:id="rId9"/>
    <p:sldLayoutId id="2147483712" r:id="rId10"/>
    <p:sldLayoutId id="214748371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560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A83057B-2D1B-4CC2-9E23-F9E3FC80F250}" type="datetimeFigureOut">
              <a:rPr lang="ru-RU"/>
              <a:pPr>
                <a:defRPr/>
              </a:pPr>
              <a:t>28.03.2014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963DE6F-8520-4E4F-BBB0-5CBDCCFC2F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29" r:id="rId2"/>
    <p:sldLayoutId id="2147483728" r:id="rId3"/>
    <p:sldLayoutId id="2147483727" r:id="rId4"/>
    <p:sldLayoutId id="2147483726" r:id="rId5"/>
    <p:sldLayoutId id="2147483725" r:id="rId6"/>
    <p:sldLayoutId id="2147483724" r:id="rId7"/>
    <p:sldLayoutId id="2147483723" r:id="rId8"/>
    <p:sldLayoutId id="2147483722" r:id="rId9"/>
    <p:sldLayoutId id="2147483721" r:id="rId10"/>
    <p:sldLayoutId id="214748372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44.jpeg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6.xml"/><Relationship Id="rId1" Type="http://schemas.openxmlformats.org/officeDocument/2006/relationships/video" Target="NULL" TargetMode="External"/><Relationship Id="rId6" Type="http://schemas.openxmlformats.org/officeDocument/2006/relationships/image" Target="../media/image54.png"/><Relationship Id="rId5" Type="http://schemas.openxmlformats.org/officeDocument/2006/relationships/image" Target="../media/image45.png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slide" Target="slide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Box 2"/>
          <p:cNvSpPr txBox="1">
            <a:spLocks noChangeArrowheads="1"/>
          </p:cNvSpPr>
          <p:nvPr/>
        </p:nvSpPr>
        <p:spPr bwMode="auto">
          <a:xfrm>
            <a:off x="179388" y="1196975"/>
            <a:ext cx="864235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60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Игра-путешествие «Законы улиц и дорог»</a:t>
            </a: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1101725" y="3138488"/>
            <a:ext cx="6964363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Автор: Петрова Елена Сергеевна, </a:t>
            </a:r>
          </a:p>
          <a:p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методист, педагог дополнительного образования МБОУ ДОД ЦДОД </a:t>
            </a:r>
          </a:p>
          <a:p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идентификатор: 228-954-390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extBox 1"/>
          <p:cNvSpPr txBox="1">
            <a:spLocks noChangeArrowheads="1"/>
          </p:cNvSpPr>
          <p:nvPr/>
        </p:nvSpPr>
        <p:spPr bwMode="auto">
          <a:xfrm>
            <a:off x="2268538" y="188913"/>
            <a:ext cx="53276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sz="3200" b="1">
                <a:latin typeface="Times New Roman" pitchFamily="18" charset="0"/>
                <a:cs typeface="Times New Roman" pitchFamily="18" charset="0"/>
              </a:rPr>
              <a:t>Остановка «Загадочная»</a:t>
            </a:r>
          </a:p>
        </p:txBody>
      </p:sp>
      <p:sp>
        <p:nvSpPr>
          <p:cNvPr id="48130" name="Прямоугольник 2"/>
          <p:cNvSpPr>
            <a:spLocks noChangeArrowheads="1"/>
          </p:cNvSpPr>
          <p:nvPr/>
        </p:nvSpPr>
        <p:spPr bwMode="auto">
          <a:xfrm>
            <a:off x="2232025" y="1628775"/>
            <a:ext cx="5653088" cy="205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15000"/>
              </a:lnSpc>
              <a:buSzPts val="1200"/>
            </a:pPr>
            <a:r>
              <a:rPr lang="ru-RU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два ряда дома стоят. </a:t>
            </a:r>
            <a:endParaRPr lang="ru-RU" sz="28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l">
              <a:lnSpc>
                <a:spcPct val="115000"/>
              </a:lnSpc>
            </a:pPr>
            <a:r>
              <a:rPr lang="ru-RU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Десять, двадцать, сто подряд. </a:t>
            </a:r>
            <a:endParaRPr lang="ru-RU" sz="28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l">
              <a:lnSpc>
                <a:spcPct val="115000"/>
              </a:lnSpc>
            </a:pPr>
            <a:r>
              <a:rPr lang="ru-RU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квадратными глазами </a:t>
            </a:r>
            <a:endParaRPr lang="ru-RU" sz="28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l">
              <a:lnSpc>
                <a:spcPct val="115000"/>
              </a:lnSpc>
            </a:pPr>
            <a:r>
              <a:rPr lang="ru-RU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Друг на друга глядят. </a:t>
            </a:r>
            <a:endParaRPr lang="ru-RU" sz="28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843213" y="3860800"/>
            <a:ext cx="3524250" cy="2643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extBox 1"/>
          <p:cNvSpPr txBox="1">
            <a:spLocks noChangeArrowheads="1"/>
          </p:cNvSpPr>
          <p:nvPr/>
        </p:nvSpPr>
        <p:spPr bwMode="auto">
          <a:xfrm>
            <a:off x="2268538" y="188913"/>
            <a:ext cx="53276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sz="3200" b="1">
                <a:latin typeface="Times New Roman" pitchFamily="18" charset="0"/>
                <a:cs typeface="Times New Roman" pitchFamily="18" charset="0"/>
              </a:rPr>
              <a:t>Остановка «Загадочная»</a:t>
            </a:r>
          </a:p>
        </p:txBody>
      </p:sp>
      <p:sp>
        <p:nvSpPr>
          <p:cNvPr id="49154" name="Прямоугольник 2"/>
          <p:cNvSpPr>
            <a:spLocks noChangeArrowheads="1"/>
          </p:cNvSpPr>
          <p:nvPr/>
        </p:nvSpPr>
        <p:spPr bwMode="auto">
          <a:xfrm>
            <a:off x="2087563" y="1341438"/>
            <a:ext cx="4968875" cy="239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15000"/>
              </a:lnSpc>
              <a:buSzPts val="1200"/>
            </a:pPr>
            <a:r>
              <a:rPr lang="ru-RU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этом месте, как ни странно,</a:t>
            </a:r>
            <a:endParaRPr lang="ru-RU" sz="28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l">
              <a:lnSpc>
                <a:spcPct val="115000"/>
              </a:lnSpc>
            </a:pPr>
            <a:r>
              <a:rPr lang="ru-RU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Ждут чего-то постоянно.</a:t>
            </a:r>
            <a:endParaRPr lang="ru-RU" sz="28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l">
              <a:lnSpc>
                <a:spcPct val="115000"/>
              </a:lnSpc>
            </a:pPr>
            <a:r>
              <a:rPr lang="ru-RU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Кто-то, сидя, кто-то стоя.</a:t>
            </a:r>
            <a:endParaRPr lang="ru-RU" sz="28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l">
              <a:lnSpc>
                <a:spcPct val="115000"/>
              </a:lnSpc>
            </a:pPr>
            <a:r>
              <a:rPr lang="ru-RU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 за место здесь такое?</a:t>
            </a:r>
            <a:endParaRPr lang="ru-RU" sz="28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l">
              <a:lnSpc>
                <a:spcPct val="115000"/>
              </a:lnSpc>
            </a:pPr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endParaRPr lang="ru-RU">
              <a:latin typeface="Calibri" pitchFamily="34" charset="0"/>
              <a:ea typeface="Calibri" pitchFamily="34" charset="0"/>
            </a:endParaRPr>
          </a:p>
        </p:txBody>
      </p:sp>
      <p:grpSp>
        <p:nvGrpSpPr>
          <p:cNvPr id="6" name="Группа 5"/>
          <p:cNvGrpSpPr>
            <a:grpSpLocks/>
          </p:cNvGrpSpPr>
          <p:nvPr/>
        </p:nvGrpSpPr>
        <p:grpSpPr bwMode="auto">
          <a:xfrm>
            <a:off x="1835150" y="3454400"/>
            <a:ext cx="4184650" cy="3221038"/>
            <a:chOff x="1835696" y="3454610"/>
            <a:chExt cx="4184154" cy="3221010"/>
          </a:xfrm>
        </p:grpSpPr>
        <p:pic>
          <p:nvPicPr>
            <p:cNvPr id="49156" name="Picture 2" descr="http://static.ngs.ru/news/preview/51aaac9adf24d14b340124ed952fb56b03dd7bb1_650.jp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835696" y="3454610"/>
              <a:ext cx="4184154" cy="32210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157" name="Рисунок 3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2267744" y="4258141"/>
              <a:ext cx="359440" cy="5189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158" name="Рисунок 4"/>
            <p:cNvPicPr>
              <a:picLocks noChangeAspect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 flipH="1">
              <a:off x="2337635" y="4777083"/>
              <a:ext cx="219658" cy="1102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Box 1"/>
          <p:cNvSpPr txBox="1">
            <a:spLocks noChangeArrowheads="1"/>
          </p:cNvSpPr>
          <p:nvPr/>
        </p:nvSpPr>
        <p:spPr bwMode="auto">
          <a:xfrm>
            <a:off x="2268538" y="188913"/>
            <a:ext cx="53276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sz="3200" b="1">
                <a:latin typeface="Times New Roman" pitchFamily="18" charset="0"/>
                <a:cs typeface="Times New Roman" pitchFamily="18" charset="0"/>
              </a:rPr>
              <a:t>Остановка «Загадочная»</a:t>
            </a:r>
          </a:p>
        </p:txBody>
      </p:sp>
      <p:sp>
        <p:nvSpPr>
          <p:cNvPr id="50178" name="Прямоугольник 2"/>
          <p:cNvSpPr>
            <a:spLocks noChangeArrowheads="1"/>
          </p:cNvSpPr>
          <p:nvPr/>
        </p:nvSpPr>
        <p:spPr bwMode="auto">
          <a:xfrm>
            <a:off x="2376488" y="1354138"/>
            <a:ext cx="4391025" cy="207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15000"/>
              </a:lnSpc>
            </a:pPr>
            <a:r>
              <a:rPr lang="ru-RU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Мы три родные брата </a:t>
            </a:r>
            <a:endParaRPr lang="ru-RU" sz="28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l">
              <a:lnSpc>
                <a:spcPct val="115000"/>
              </a:lnSpc>
            </a:pPr>
            <a:r>
              <a:rPr lang="ru-RU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светим с давних пор </a:t>
            </a:r>
            <a:endParaRPr lang="ru-RU" sz="28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l">
              <a:lnSpc>
                <a:spcPct val="115000"/>
              </a:lnSpc>
            </a:pPr>
            <a:r>
              <a:rPr lang="ru-RU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дороге всем ребятам. </a:t>
            </a:r>
            <a:endParaRPr lang="ru-RU" sz="28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l">
              <a:lnSpc>
                <a:spcPct val="115000"/>
              </a:lnSpc>
            </a:pPr>
            <a:r>
              <a:rPr lang="ru-RU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Наш домик... </a:t>
            </a:r>
            <a:endParaRPr lang="ru-RU" sz="28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grpSp>
        <p:nvGrpSpPr>
          <p:cNvPr id="6" name="Группа 5"/>
          <p:cNvGrpSpPr>
            <a:grpSpLocks/>
          </p:cNvGrpSpPr>
          <p:nvPr/>
        </p:nvGrpSpPr>
        <p:grpSpPr bwMode="auto">
          <a:xfrm>
            <a:off x="5924550" y="1557338"/>
            <a:ext cx="1298575" cy="4899025"/>
            <a:chOff x="7223737" y="1354586"/>
            <a:chExt cx="1299003" cy="4899273"/>
          </a:xfrm>
        </p:grpSpPr>
        <p:pic>
          <p:nvPicPr>
            <p:cNvPr id="50180" name="Рисунок 3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7223737" y="1354586"/>
              <a:ext cx="1299003" cy="2308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0181" name="Рисунок 4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flipH="1">
              <a:off x="7563479" y="3435517"/>
              <a:ext cx="561488" cy="28183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extBox 1"/>
          <p:cNvSpPr txBox="1">
            <a:spLocks noChangeArrowheads="1"/>
          </p:cNvSpPr>
          <p:nvPr/>
        </p:nvSpPr>
        <p:spPr bwMode="auto">
          <a:xfrm>
            <a:off x="2268538" y="188913"/>
            <a:ext cx="53276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sz="3200" b="1">
                <a:latin typeface="Times New Roman" pitchFamily="18" charset="0"/>
                <a:cs typeface="Times New Roman" pitchFamily="18" charset="0"/>
              </a:rPr>
              <a:t>Остановка «Загадочная»</a:t>
            </a:r>
          </a:p>
        </p:txBody>
      </p:sp>
      <p:sp>
        <p:nvSpPr>
          <p:cNvPr id="51202" name="Прямоугольник 2"/>
          <p:cNvSpPr>
            <a:spLocks noChangeArrowheads="1"/>
          </p:cNvSpPr>
          <p:nvPr/>
        </p:nvSpPr>
        <p:spPr bwMode="auto">
          <a:xfrm>
            <a:off x="2592388" y="1484313"/>
            <a:ext cx="3959225" cy="108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15000"/>
              </a:lnSpc>
              <a:buSzPts val="1200"/>
            </a:pPr>
            <a:r>
              <a:rPr lang="ru-RU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Через речку поперёк </a:t>
            </a:r>
            <a:endParaRPr lang="ru-RU" sz="28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l">
              <a:lnSpc>
                <a:spcPct val="115000"/>
              </a:lnSpc>
            </a:pPr>
            <a:r>
              <a:rPr lang="ru-RU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великан бетонный лёг.</a:t>
            </a:r>
            <a:endParaRPr lang="ru-RU" sz="28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050" name="Picture 2" descr="http://st.gdefon.com/wallpapers_original/wallpapers/520995_most_georgiya_reka_sidnej_4590x3055_%28www.GdeFon.ru%2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06588" y="2830513"/>
            <a:ext cx="5445125" cy="362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Box 1"/>
          <p:cNvSpPr txBox="1">
            <a:spLocks noChangeArrowheads="1"/>
          </p:cNvSpPr>
          <p:nvPr/>
        </p:nvSpPr>
        <p:spPr bwMode="auto">
          <a:xfrm>
            <a:off x="2268538" y="188913"/>
            <a:ext cx="53276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sz="3200" b="1">
                <a:latin typeface="Times New Roman" pitchFamily="18" charset="0"/>
                <a:cs typeface="Times New Roman" pitchFamily="18" charset="0"/>
              </a:rPr>
              <a:t>Остановка «Загадочная»</a:t>
            </a:r>
          </a:p>
        </p:txBody>
      </p:sp>
      <p:sp>
        <p:nvSpPr>
          <p:cNvPr id="52226" name="Прямоугольник 2"/>
          <p:cNvSpPr>
            <a:spLocks noChangeArrowheads="1"/>
          </p:cNvSpPr>
          <p:nvPr/>
        </p:nvSpPr>
        <p:spPr bwMode="auto">
          <a:xfrm>
            <a:off x="2260600" y="1441450"/>
            <a:ext cx="4608513" cy="207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15000"/>
              </a:lnSpc>
              <a:buSzPts val="1200"/>
            </a:pPr>
            <a:r>
              <a:rPr lang="ru-RU" sz="2800">
                <a:latin typeface="Times New Roman" pitchFamily="18" charset="0"/>
                <a:cs typeface="Times New Roman" pitchFamily="18" charset="0"/>
              </a:rPr>
              <a:t>Место есть для перехода,</a:t>
            </a:r>
            <a:br>
              <a:rPr lang="ru-RU" sz="2800">
                <a:latin typeface="Times New Roman" pitchFamily="18" charset="0"/>
                <a:cs typeface="Times New Roman" pitchFamily="18" charset="0"/>
              </a:rPr>
            </a:br>
            <a:r>
              <a:rPr lang="ru-RU" sz="2800">
                <a:latin typeface="Times New Roman" pitchFamily="18" charset="0"/>
                <a:cs typeface="Times New Roman" pitchFamily="18" charset="0"/>
              </a:rPr>
              <a:t>Это знают пешеходы.</a:t>
            </a:r>
            <a:br>
              <a:rPr lang="ru-RU" sz="2800">
                <a:latin typeface="Times New Roman" pitchFamily="18" charset="0"/>
                <a:cs typeface="Times New Roman" pitchFamily="18" charset="0"/>
              </a:rPr>
            </a:br>
            <a:r>
              <a:rPr lang="ru-RU" sz="2800">
                <a:latin typeface="Times New Roman" pitchFamily="18" charset="0"/>
                <a:cs typeface="Times New Roman" pitchFamily="18" charset="0"/>
              </a:rPr>
              <a:t>Нам его разлиновали,</a:t>
            </a:r>
            <a:br>
              <a:rPr lang="ru-RU" sz="2800">
                <a:latin typeface="Times New Roman" pitchFamily="18" charset="0"/>
                <a:cs typeface="Times New Roman" pitchFamily="18" charset="0"/>
              </a:rPr>
            </a:br>
            <a:r>
              <a:rPr lang="ru-RU" sz="2800">
                <a:latin typeface="Times New Roman" pitchFamily="18" charset="0"/>
                <a:cs typeface="Times New Roman" pitchFamily="18" charset="0"/>
              </a:rPr>
              <a:t>Где ходить - всем указали.</a:t>
            </a:r>
            <a:endParaRPr lang="ru-RU" sz="28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grpSp>
        <p:nvGrpSpPr>
          <p:cNvPr id="6" name="Группа 5"/>
          <p:cNvGrpSpPr>
            <a:grpSpLocks/>
          </p:cNvGrpSpPr>
          <p:nvPr/>
        </p:nvGrpSpPr>
        <p:grpSpPr bwMode="auto">
          <a:xfrm>
            <a:off x="1908175" y="3614738"/>
            <a:ext cx="5327650" cy="3271837"/>
            <a:chOff x="1907704" y="3614193"/>
            <a:chExt cx="5328592" cy="3271701"/>
          </a:xfrm>
        </p:grpSpPr>
        <p:sp>
          <p:nvSpPr>
            <p:cNvPr id="5" name="Блок-схема: данные 4"/>
            <p:cNvSpPr/>
            <p:nvPr/>
          </p:nvSpPr>
          <p:spPr>
            <a:xfrm>
              <a:off x="1907704" y="3879294"/>
              <a:ext cx="5328592" cy="2706575"/>
            </a:xfrm>
            <a:prstGeom prst="flowChartInputOutpu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52229" name="Рисунок 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391208" y="3614193"/>
              <a:ext cx="4269023" cy="32717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extBox 1"/>
          <p:cNvSpPr txBox="1">
            <a:spLocks noChangeArrowheads="1"/>
          </p:cNvSpPr>
          <p:nvPr/>
        </p:nvSpPr>
        <p:spPr bwMode="auto">
          <a:xfrm>
            <a:off x="2268538" y="188913"/>
            <a:ext cx="53276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sz="3200" b="1">
                <a:latin typeface="Times New Roman" pitchFamily="18" charset="0"/>
                <a:cs typeface="Times New Roman" pitchFamily="18" charset="0"/>
              </a:rPr>
              <a:t>Остановка «Загадочная»</a:t>
            </a:r>
          </a:p>
        </p:txBody>
      </p:sp>
      <p:sp>
        <p:nvSpPr>
          <p:cNvPr id="53250" name="Прямоугольник 2"/>
          <p:cNvSpPr>
            <a:spLocks noChangeArrowheads="1"/>
          </p:cNvSpPr>
          <p:nvPr/>
        </p:nvSpPr>
        <p:spPr bwMode="auto">
          <a:xfrm>
            <a:off x="1979613" y="1341438"/>
            <a:ext cx="5119687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15000"/>
              </a:lnSpc>
              <a:buSzPts val="1200"/>
            </a:pPr>
            <a:r>
              <a:rPr lang="ru-RU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Еду в нём на верхней полке</a:t>
            </a:r>
            <a:endParaRPr lang="ru-RU" sz="28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l"/>
            <a:r>
              <a:rPr lang="ru-RU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 морю, к солнышку, на юг.</a:t>
            </a:r>
            <a:endParaRPr lang="ru-RU" sz="28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l"/>
            <a:r>
              <a:rPr lang="ru-RU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колёса без умолку:</a:t>
            </a:r>
            <a:endParaRPr lang="ru-RU" sz="28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l"/>
            <a:r>
              <a:rPr lang="ru-RU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Тук - тук, тук - тук</a:t>
            </a:r>
            <a:r>
              <a:rPr lang="ru-RU" sz="2800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28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grpSp>
        <p:nvGrpSpPr>
          <p:cNvPr id="6" name="Группа 5"/>
          <p:cNvGrpSpPr>
            <a:grpSpLocks/>
          </p:cNvGrpSpPr>
          <p:nvPr/>
        </p:nvGrpSpPr>
        <p:grpSpPr bwMode="auto">
          <a:xfrm>
            <a:off x="107950" y="4135438"/>
            <a:ext cx="9364663" cy="1460500"/>
            <a:chOff x="107504" y="4136145"/>
            <a:chExt cx="9365529" cy="1459562"/>
          </a:xfrm>
        </p:grpSpPr>
        <p:pic>
          <p:nvPicPr>
            <p:cNvPr id="53252" name="Рисунок 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7504" y="4142612"/>
              <a:ext cx="4613001" cy="14530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3253" name="Рисунок 4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860032" y="4136145"/>
              <a:ext cx="4613001" cy="14530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extBox 1"/>
          <p:cNvSpPr txBox="1">
            <a:spLocks noChangeArrowheads="1"/>
          </p:cNvSpPr>
          <p:nvPr/>
        </p:nvSpPr>
        <p:spPr bwMode="auto">
          <a:xfrm>
            <a:off x="2268538" y="188913"/>
            <a:ext cx="53276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sz="3200" b="1">
                <a:latin typeface="Times New Roman" pitchFamily="18" charset="0"/>
                <a:cs typeface="Times New Roman" pitchFamily="18" charset="0"/>
              </a:rPr>
              <a:t>Остановка «Загадочная»</a:t>
            </a:r>
          </a:p>
        </p:txBody>
      </p:sp>
      <p:sp>
        <p:nvSpPr>
          <p:cNvPr id="54274" name="Прямоугольник 2"/>
          <p:cNvSpPr>
            <a:spLocks noChangeArrowheads="1"/>
          </p:cNvSpPr>
          <p:nvPr/>
        </p:nvSpPr>
        <p:spPr bwMode="auto">
          <a:xfrm>
            <a:off x="2268538" y="1268413"/>
            <a:ext cx="4606925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SzPts val="1200"/>
            </a:pPr>
            <a:r>
              <a:rPr lang="ru-RU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этого коня еда – </a:t>
            </a:r>
            <a:endParaRPr lang="ru-RU" sz="28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l"/>
            <a:r>
              <a:rPr lang="ru-RU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Бензин, и масло, и вода.</a:t>
            </a:r>
            <a:endParaRPr lang="ru-RU" sz="28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l"/>
            <a:r>
              <a:rPr lang="ru-RU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лугу он не пасется,</a:t>
            </a:r>
            <a:endParaRPr lang="ru-RU" sz="28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l"/>
            <a:r>
              <a:rPr lang="ru-RU" sz="2800">
                <a:latin typeface="Times New Roman" pitchFamily="18" charset="0"/>
                <a:ea typeface="Calibri" pitchFamily="34" charset="0"/>
              </a:rPr>
              <a:t>Он по улице несется</a:t>
            </a:r>
            <a:endParaRPr lang="ru-RU" sz="2800">
              <a:latin typeface="Calibri" pitchFamily="34" charset="0"/>
              <a:ea typeface="Calibri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82725" y="2271713"/>
            <a:ext cx="6113463" cy="458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17825" y="5705475"/>
            <a:ext cx="1652588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9" name="TextBox 4"/>
          <p:cNvSpPr txBox="1">
            <a:spLocks noChangeArrowheads="1"/>
          </p:cNvSpPr>
          <p:nvPr/>
        </p:nvSpPr>
        <p:spPr bwMode="auto">
          <a:xfrm>
            <a:off x="-239713" y="4797425"/>
            <a:ext cx="28082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Начало путешествия</a:t>
            </a:r>
          </a:p>
        </p:txBody>
      </p:sp>
      <p:sp>
        <p:nvSpPr>
          <p:cNvPr id="55300" name="TextBox 5"/>
          <p:cNvSpPr txBox="1">
            <a:spLocks noChangeArrowheads="1"/>
          </p:cNvSpPr>
          <p:nvPr/>
        </p:nvSpPr>
        <p:spPr bwMode="auto">
          <a:xfrm>
            <a:off x="2771775" y="4397375"/>
            <a:ext cx="19446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«Загадочная»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292725" y="4770438"/>
            <a:ext cx="1943100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«Ребусная»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85 -0.05092 L 0.06077 0.02963 C 0.0698 0.04746 0.08646 0.06297 0.10556 0.07223 C 0.12726 0.08288 0.14653 0.08496 0.16198 0.07917 L 0.23507 0.05556 " pathEditMode="relative" rAng="1207561" ptsTypes="FffFF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31" y="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extBox 1"/>
          <p:cNvSpPr txBox="1">
            <a:spLocks noChangeArrowheads="1"/>
          </p:cNvSpPr>
          <p:nvPr/>
        </p:nvSpPr>
        <p:spPr bwMode="auto">
          <a:xfrm>
            <a:off x="2268538" y="188913"/>
            <a:ext cx="53276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sz="3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Остановка «Ребусная»</a:t>
            </a:r>
          </a:p>
        </p:txBody>
      </p:sp>
      <p:pic>
        <p:nvPicPr>
          <p:cNvPr id="56322" name="Рисунок 4" descr="ребус метр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1557338"/>
            <a:ext cx="7588250" cy="303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116013" y="4941888"/>
            <a:ext cx="6911975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sz="5400" b="1">
                <a:latin typeface="Times New Roman" pitchFamily="18" charset="0"/>
                <a:cs typeface="Times New Roman" pitchFamily="18" charset="0"/>
              </a:rPr>
              <a:t>МЕТР + О = МЕТРО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://www.igraza.ru/images/stories/229.png"/>
          <p:cNvPicPr>
            <a:picLocks noChangeAspect="1" noChangeArrowheads="1"/>
          </p:cNvPicPr>
          <p:nvPr/>
        </p:nvPicPr>
        <p:blipFill rotWithShape="1">
          <a:blip r:embed="rId3"/>
          <a:srcRect l="4966" t="9044" r="14472"/>
          <a:stretch/>
        </p:blipFill>
        <p:spPr bwMode="auto">
          <a:xfrm>
            <a:off x="249238" y="4551363"/>
            <a:ext cx="4037012" cy="1822450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  <a:extLst>
            <a:ext uri="{909E8E84-426E-40DD-AFC4-6F175D3DCCD1}"/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763" y="2527300"/>
            <a:ext cx="4021137" cy="180340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grpSp>
        <p:nvGrpSpPr>
          <p:cNvPr id="57347" name="Группа 5"/>
          <p:cNvGrpSpPr>
            <a:grpSpLocks/>
          </p:cNvGrpSpPr>
          <p:nvPr/>
        </p:nvGrpSpPr>
        <p:grpSpPr bwMode="auto">
          <a:xfrm>
            <a:off x="195263" y="574675"/>
            <a:ext cx="4376737" cy="1985963"/>
            <a:chOff x="-1728700" y="908720"/>
            <a:chExt cx="12241360" cy="4896544"/>
          </a:xfrm>
        </p:grpSpPr>
        <p:pic>
          <p:nvPicPr>
            <p:cNvPr id="57351" name="Picture 2" descr="http://www.igraza.ru/images/stories/230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-1728700" y="908720"/>
              <a:ext cx="12241360" cy="4896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Прямоугольник 7"/>
            <p:cNvSpPr/>
            <p:nvPr/>
          </p:nvSpPr>
          <p:spPr>
            <a:xfrm>
              <a:off x="-828600" y="1196752"/>
              <a:ext cx="4896544" cy="421246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8800" b="1" dirty="0">
                  <a:ln w="1905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solidFill>
                    <a:schemeClr val="accent3">
                      <a:lumMod val="75000"/>
                    </a:schemeClr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</a:rPr>
                <a:t>ДО</a:t>
              </a:r>
              <a:endParaRPr lang="ru-RU" sz="8800" b="1" dirty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803775" y="1174750"/>
            <a:ext cx="34925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sz="5400" b="1">
                <a:latin typeface="Times New Roman" pitchFamily="18" charset="0"/>
                <a:cs typeface="Times New Roman" pitchFamily="18" charset="0"/>
              </a:rPr>
              <a:t>ДОРОГА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295900" y="2967038"/>
            <a:ext cx="34925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sz="5400" b="1">
                <a:latin typeface="Times New Roman" pitchFamily="18" charset="0"/>
                <a:cs typeface="Times New Roman" pitchFamily="18" charset="0"/>
              </a:rPr>
              <a:t>КОЛЕСО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838700" y="4954588"/>
            <a:ext cx="4005263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sz="5400" b="1">
                <a:latin typeface="Times New Roman" pitchFamily="18" charset="0"/>
                <a:cs typeface="Times New Roman" pitchFamily="18" charset="0"/>
              </a:rPr>
              <a:t>МАШИНА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471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188913" y="4619625"/>
            <a:ext cx="5387975" cy="2065338"/>
          </a:xfrm>
          <a:prstGeom prst="rect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</p:pic>
      <p:grpSp>
        <p:nvGrpSpPr>
          <p:cNvPr id="58370" name="Группа 5"/>
          <p:cNvGrpSpPr>
            <a:grpSpLocks/>
          </p:cNvGrpSpPr>
          <p:nvPr/>
        </p:nvGrpSpPr>
        <p:grpSpPr bwMode="auto">
          <a:xfrm>
            <a:off x="85725" y="1989138"/>
            <a:ext cx="5710238" cy="2311400"/>
            <a:chOff x="2690533" y="3675564"/>
            <a:chExt cx="6604788" cy="2798797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2690533" y="4446386"/>
              <a:ext cx="6421169" cy="20279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58380" name="Picture 2" descr="http://nvk1.ru/images/articles/.covers/.thumb/tmm420x420_59919.gif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3713973" y="4495195"/>
              <a:ext cx="1817830" cy="1737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Прямоугольник 8"/>
            <p:cNvSpPr/>
            <p:nvPr/>
          </p:nvSpPr>
          <p:spPr>
            <a:xfrm>
              <a:off x="2808708" y="3675564"/>
              <a:ext cx="905264" cy="1751313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8800" b="1" dirty="0">
                  <a:ln>
                    <a:solidFill>
                      <a:schemeClr val="accent3">
                        <a:lumMod val="50000"/>
                      </a:schemeClr>
                    </a:solidFill>
                  </a:ln>
                  <a:solidFill>
                    <a:schemeClr val="accent3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,,</a:t>
              </a: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5531803" y="3675564"/>
              <a:ext cx="905264" cy="1751313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8800" b="1" dirty="0">
                  <a:ln>
                    <a:solidFill>
                      <a:schemeClr val="accent3">
                        <a:lumMod val="50000"/>
                      </a:schemeClr>
                    </a:solidFill>
                  </a:ln>
                  <a:solidFill>
                    <a:schemeClr val="accent3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,,</a:t>
              </a: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5910945" y="4601241"/>
              <a:ext cx="3384376" cy="1569661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9600" b="1" dirty="0">
                  <a:ln>
                    <a:solidFill>
                      <a:schemeClr val="accent3">
                        <a:lumMod val="50000"/>
                      </a:schemeClr>
                    </a:solidFill>
                  </a:ln>
                  <a:solidFill>
                    <a:schemeClr val="accent3">
                      <a:lumMod val="75000"/>
                    </a:schemeClr>
                  </a:solidFill>
                  <a:latin typeface="+mn-lt"/>
                  <a:cs typeface="+mn-cs"/>
                </a:rPr>
                <a:t>БРА</a:t>
              </a:r>
            </a:p>
          </p:txBody>
        </p:sp>
      </p:grpSp>
      <p:grpSp>
        <p:nvGrpSpPr>
          <p:cNvPr id="58371" name="Группа 11"/>
          <p:cNvGrpSpPr>
            <a:grpSpLocks/>
          </p:cNvGrpSpPr>
          <p:nvPr/>
        </p:nvGrpSpPr>
        <p:grpSpPr bwMode="auto">
          <a:xfrm>
            <a:off x="49213" y="252413"/>
            <a:ext cx="5527675" cy="2212975"/>
            <a:chOff x="1259632" y="3220233"/>
            <a:chExt cx="6336704" cy="2671997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1259632" y="4004197"/>
              <a:ext cx="6336704" cy="18726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1546448" y="4222685"/>
              <a:ext cx="5769213" cy="1597203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8000" b="1" dirty="0">
                  <a:ln>
                    <a:solidFill>
                      <a:schemeClr val="accent3">
                        <a:lumMod val="50000"/>
                      </a:schemeClr>
                    </a:solidFill>
                  </a:ln>
                  <a:solidFill>
                    <a:schemeClr val="accent3">
                      <a:lumMod val="75000"/>
                    </a:schemeClr>
                  </a:solidFill>
                  <a:latin typeface="+mn-lt"/>
                  <a:cs typeface="+mn-cs"/>
                </a:rPr>
                <a:t>С       ОФОР</a:t>
              </a:r>
            </a:p>
          </p:txBody>
        </p:sp>
        <p:pic>
          <p:nvPicPr>
            <p:cNvPr id="58377" name="Picture 4" descr="http://img-fotki.yandex.ru/get/25/131624064.105/0_7ab52_948aaa99_XL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 rot="3350544">
              <a:off x="2036945" y="4339059"/>
              <a:ext cx="1769435" cy="13369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Прямоугольник 15"/>
            <p:cNvSpPr/>
            <p:nvPr/>
          </p:nvSpPr>
          <p:spPr>
            <a:xfrm>
              <a:off x="3459046" y="3220233"/>
              <a:ext cx="819457" cy="1569660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9600" b="1" dirty="0">
                  <a:ln>
                    <a:solidFill>
                      <a:schemeClr val="accent3">
                        <a:lumMod val="50000"/>
                      </a:schemeClr>
                    </a:solidFill>
                  </a:ln>
                  <a:solidFill>
                    <a:schemeClr val="accent3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,,</a:t>
              </a:r>
            </a:p>
          </p:txBody>
        </p:sp>
      </p:grp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576888" y="1282700"/>
            <a:ext cx="349250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sz="4400" b="1">
                <a:latin typeface="Times New Roman" pitchFamily="18" charset="0"/>
                <a:cs typeface="Times New Roman" pitchFamily="18" charset="0"/>
              </a:rPr>
              <a:t>СВЕТОФОР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6335713" y="3016250"/>
            <a:ext cx="34925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sz="4400" b="1">
                <a:latin typeface="Times New Roman" pitchFamily="18" charset="0"/>
                <a:cs typeface="Times New Roman" pitchFamily="18" charset="0"/>
              </a:rPr>
              <a:t>ЗЕБРА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651500" y="5084763"/>
            <a:ext cx="34925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latin typeface="Times New Roman" pitchFamily="18" charset="0"/>
                <a:cs typeface="Times New Roman" pitchFamily="18" charset="0"/>
              </a:rPr>
              <a:t>УЛИЦА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2" descr="http://www.igraza.ru/images/stories/24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2733675"/>
            <a:ext cx="5032375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4" name="Picture 4" descr="http://www.igraza.ru/images/stories/248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950" y="4700588"/>
            <a:ext cx="5103813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9395" name="Группа 13"/>
          <p:cNvGrpSpPr>
            <a:grpSpLocks/>
          </p:cNvGrpSpPr>
          <p:nvPr/>
        </p:nvGrpSpPr>
        <p:grpSpPr bwMode="auto">
          <a:xfrm>
            <a:off x="152400" y="1073150"/>
            <a:ext cx="5140325" cy="1609725"/>
            <a:chOff x="1985850" y="967201"/>
            <a:chExt cx="6252417" cy="2317783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1985850" y="967201"/>
              <a:ext cx="6252417" cy="231778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59400" name="Picture 2" descr="http://m-pro.by/images/fiskars/134400_p.jpg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 rot="-1630163">
              <a:off x="3878393" y="1477509"/>
              <a:ext cx="2178572" cy="1137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Прямоугольник 16"/>
            <p:cNvSpPr/>
            <p:nvPr/>
          </p:nvSpPr>
          <p:spPr>
            <a:xfrm>
              <a:off x="2313324" y="1266089"/>
              <a:ext cx="5597469" cy="1505284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7200" b="1" dirty="0">
                  <a:ln>
                    <a:solidFill>
                      <a:schemeClr val="accent3">
                        <a:lumMod val="50000"/>
                      </a:schemeClr>
                    </a:solidFill>
                  </a:ln>
                  <a:solidFill>
                    <a:schemeClr val="accent3">
                      <a:lumMod val="75000"/>
                    </a:schemeClr>
                  </a:solidFill>
                  <a:latin typeface="+mn-lt"/>
                  <a:cs typeface="+mn-cs"/>
                </a:rPr>
                <a:t>ПРА     Ы   А</a:t>
              </a:r>
            </a:p>
          </p:txBody>
        </p:sp>
        <p:cxnSp>
          <p:nvCxnSpPr>
            <p:cNvPr id="18" name="Прямая соединительная линия 17"/>
            <p:cNvCxnSpPr/>
            <p:nvPr/>
          </p:nvCxnSpPr>
          <p:spPr>
            <a:xfrm>
              <a:off x="5507903" y="1714652"/>
              <a:ext cx="1079402" cy="93488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576888" y="1282700"/>
            <a:ext cx="349250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latin typeface="Times New Roman" pitchFamily="18" charset="0"/>
                <a:cs typeface="Times New Roman" pitchFamily="18" charset="0"/>
              </a:rPr>
              <a:t>ПРАВИЛА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5245100" y="3354388"/>
            <a:ext cx="3490913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latin typeface="Times New Roman" pitchFamily="18" charset="0"/>
                <a:cs typeface="Times New Roman" pitchFamily="18" charset="0"/>
              </a:rPr>
              <a:t>ПЕРЕХОД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5295900" y="5335588"/>
            <a:ext cx="34925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latin typeface="Times New Roman" pitchFamily="18" charset="0"/>
                <a:cs typeface="Times New Roman" pitchFamily="18" charset="0"/>
              </a:rPr>
              <a:t>ГАЗОН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84825" y="5949950"/>
            <a:ext cx="1651000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19" name="TextBox 4"/>
          <p:cNvSpPr txBox="1">
            <a:spLocks noChangeArrowheads="1"/>
          </p:cNvSpPr>
          <p:nvPr/>
        </p:nvSpPr>
        <p:spPr bwMode="auto">
          <a:xfrm>
            <a:off x="-239713" y="4797425"/>
            <a:ext cx="28082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Начало путешествия</a:t>
            </a:r>
          </a:p>
        </p:txBody>
      </p:sp>
      <p:sp>
        <p:nvSpPr>
          <p:cNvPr id="60420" name="TextBox 5"/>
          <p:cNvSpPr txBox="1">
            <a:spLocks noChangeArrowheads="1"/>
          </p:cNvSpPr>
          <p:nvPr/>
        </p:nvSpPr>
        <p:spPr bwMode="auto">
          <a:xfrm>
            <a:off x="2771775" y="4397375"/>
            <a:ext cx="19446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«Загадочная»</a:t>
            </a:r>
          </a:p>
        </p:txBody>
      </p:sp>
      <p:sp>
        <p:nvSpPr>
          <p:cNvPr id="60421" name="TextBox 6"/>
          <p:cNvSpPr txBox="1">
            <a:spLocks noChangeArrowheads="1"/>
          </p:cNvSpPr>
          <p:nvPr/>
        </p:nvSpPr>
        <p:spPr bwMode="auto">
          <a:xfrm>
            <a:off x="5292725" y="4770438"/>
            <a:ext cx="1943100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«Ребусная»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199313" y="3028950"/>
            <a:ext cx="19446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«Спортивная»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643 -0.03078 L 0.13038 -0.04398 C 0.14653 -0.04629 0.1632 -0.05856 0.17604 -0.07685 C 0.19097 -0.09815 0.19861 -0.1199 0.19913 -0.14166 L 0.20452 -0.24097 " pathEditMode="relative" rAng="-2805743" ptsTypes="FffFF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22" y="-7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extBox 1"/>
          <p:cNvSpPr txBox="1">
            <a:spLocks noChangeArrowheads="1"/>
          </p:cNvSpPr>
          <p:nvPr/>
        </p:nvSpPr>
        <p:spPr bwMode="auto">
          <a:xfrm>
            <a:off x="2268538" y="188913"/>
            <a:ext cx="53276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sz="3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Остановка «Спортивная»</a:t>
            </a:r>
          </a:p>
        </p:txBody>
      </p:sp>
      <p:grpSp>
        <p:nvGrpSpPr>
          <p:cNvPr id="61442" name="Группа 3"/>
          <p:cNvGrpSpPr>
            <a:grpSpLocks/>
          </p:cNvGrpSpPr>
          <p:nvPr/>
        </p:nvGrpSpPr>
        <p:grpSpPr bwMode="auto">
          <a:xfrm>
            <a:off x="3708400" y="1479550"/>
            <a:ext cx="1673225" cy="4973638"/>
            <a:chOff x="3563888" y="836712"/>
            <a:chExt cx="1888976" cy="5616624"/>
          </a:xfrm>
        </p:grpSpPr>
        <p:sp>
          <p:nvSpPr>
            <p:cNvPr id="3" name="Овал 2"/>
            <p:cNvSpPr/>
            <p:nvPr/>
          </p:nvSpPr>
          <p:spPr>
            <a:xfrm>
              <a:off x="3580018" y="836712"/>
              <a:ext cx="1872846" cy="187161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" name="Овал 6"/>
            <p:cNvSpPr/>
            <p:nvPr/>
          </p:nvSpPr>
          <p:spPr>
            <a:xfrm>
              <a:off x="3563888" y="2708322"/>
              <a:ext cx="1872847" cy="1873404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3580018" y="4581726"/>
              <a:ext cx="1872846" cy="187161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48550" y="4397375"/>
            <a:ext cx="1652588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7" name="TextBox 4"/>
          <p:cNvSpPr txBox="1">
            <a:spLocks noChangeArrowheads="1"/>
          </p:cNvSpPr>
          <p:nvPr/>
        </p:nvSpPr>
        <p:spPr bwMode="auto">
          <a:xfrm>
            <a:off x="-239713" y="4797425"/>
            <a:ext cx="28082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Начало путешествия</a:t>
            </a:r>
          </a:p>
        </p:txBody>
      </p:sp>
      <p:sp>
        <p:nvSpPr>
          <p:cNvPr id="62468" name="TextBox 5"/>
          <p:cNvSpPr txBox="1">
            <a:spLocks noChangeArrowheads="1"/>
          </p:cNvSpPr>
          <p:nvPr/>
        </p:nvSpPr>
        <p:spPr bwMode="auto">
          <a:xfrm>
            <a:off x="2771775" y="4397375"/>
            <a:ext cx="19446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«Загадочная»</a:t>
            </a:r>
          </a:p>
        </p:txBody>
      </p:sp>
      <p:sp>
        <p:nvSpPr>
          <p:cNvPr id="62469" name="TextBox 6"/>
          <p:cNvSpPr txBox="1">
            <a:spLocks noChangeArrowheads="1"/>
          </p:cNvSpPr>
          <p:nvPr/>
        </p:nvSpPr>
        <p:spPr bwMode="auto">
          <a:xfrm>
            <a:off x="5256213" y="4748213"/>
            <a:ext cx="19431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«Ребусная»</a:t>
            </a:r>
          </a:p>
        </p:txBody>
      </p:sp>
      <p:sp>
        <p:nvSpPr>
          <p:cNvPr id="62470" name="TextBox 7"/>
          <p:cNvSpPr txBox="1">
            <a:spLocks noChangeArrowheads="1"/>
          </p:cNvSpPr>
          <p:nvPr/>
        </p:nvSpPr>
        <p:spPr bwMode="auto">
          <a:xfrm>
            <a:off x="7199313" y="3028950"/>
            <a:ext cx="19446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«Спортивная»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408613" y="1700213"/>
            <a:ext cx="22590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«Автомобильная»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92 0.01297 L -0.09635 -0.04537 C -0.10746 -0.05694 -0.12135 -0.07777 -0.1342 -0.10185 C -0.14878 -0.1287 -0.15885 -0.15138 -0.16406 -0.16967 L -0.18941 -0.25416 " pathEditMode="relative" rAng="14040345" ptsTypes="FffFF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94" y="-12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extBox 1"/>
          <p:cNvSpPr txBox="1">
            <a:spLocks noChangeArrowheads="1"/>
          </p:cNvSpPr>
          <p:nvPr/>
        </p:nvSpPr>
        <p:spPr bwMode="auto">
          <a:xfrm>
            <a:off x="1692275" y="188913"/>
            <a:ext cx="59039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sz="3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Остановка «Автомобильная»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71713" y="3268663"/>
            <a:ext cx="4532312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908050"/>
            <a:ext cx="4248150" cy="318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29175" y="908050"/>
            <a:ext cx="4314825" cy="323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1825" y="2873375"/>
            <a:ext cx="1652588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5" name="TextBox 4"/>
          <p:cNvSpPr txBox="1">
            <a:spLocks noChangeArrowheads="1"/>
          </p:cNvSpPr>
          <p:nvPr/>
        </p:nvSpPr>
        <p:spPr bwMode="auto">
          <a:xfrm>
            <a:off x="-239713" y="4797425"/>
            <a:ext cx="28082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Начало путешествия</a:t>
            </a:r>
          </a:p>
        </p:txBody>
      </p:sp>
      <p:sp>
        <p:nvSpPr>
          <p:cNvPr id="64516" name="TextBox 5"/>
          <p:cNvSpPr txBox="1">
            <a:spLocks noChangeArrowheads="1"/>
          </p:cNvSpPr>
          <p:nvPr/>
        </p:nvSpPr>
        <p:spPr bwMode="auto">
          <a:xfrm>
            <a:off x="2771775" y="4397375"/>
            <a:ext cx="19446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«Загадочная»</a:t>
            </a:r>
          </a:p>
        </p:txBody>
      </p:sp>
      <p:sp>
        <p:nvSpPr>
          <p:cNvPr id="64517" name="TextBox 6"/>
          <p:cNvSpPr txBox="1">
            <a:spLocks noChangeArrowheads="1"/>
          </p:cNvSpPr>
          <p:nvPr/>
        </p:nvSpPr>
        <p:spPr bwMode="auto">
          <a:xfrm>
            <a:off x="5256213" y="4748213"/>
            <a:ext cx="19431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«Ребусная»</a:t>
            </a:r>
          </a:p>
        </p:txBody>
      </p:sp>
      <p:sp>
        <p:nvSpPr>
          <p:cNvPr id="64518" name="TextBox 7"/>
          <p:cNvSpPr txBox="1">
            <a:spLocks noChangeArrowheads="1"/>
          </p:cNvSpPr>
          <p:nvPr/>
        </p:nvSpPr>
        <p:spPr bwMode="auto">
          <a:xfrm>
            <a:off x="7199313" y="3028950"/>
            <a:ext cx="19446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«Спортивная»</a:t>
            </a:r>
          </a:p>
        </p:txBody>
      </p:sp>
      <p:sp>
        <p:nvSpPr>
          <p:cNvPr id="64519" name="TextBox 8"/>
          <p:cNvSpPr txBox="1">
            <a:spLocks noChangeArrowheads="1"/>
          </p:cNvSpPr>
          <p:nvPr/>
        </p:nvSpPr>
        <p:spPr bwMode="auto">
          <a:xfrm>
            <a:off x="5408613" y="1628775"/>
            <a:ext cx="22590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«Автомобильная»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600325" y="1157288"/>
            <a:ext cx="22590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«Ситуация»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3 -0.03981 L -0.09132 -0.02986 C -0.10625 -0.02754 -0.12674 -0.02939 -0.14792 -0.03379 C -0.17222 -0.03865 -0.19132 -0.04537 -0.20399 -0.0537 L -0.26684 -0.09004 " pathEditMode="relative" rAng="11333752" ptsTypes="FffFF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09" y="-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3575" y="2519363"/>
            <a:ext cx="1652588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39" name="TextBox 4"/>
          <p:cNvSpPr txBox="1">
            <a:spLocks noChangeArrowheads="1"/>
          </p:cNvSpPr>
          <p:nvPr/>
        </p:nvSpPr>
        <p:spPr bwMode="auto">
          <a:xfrm>
            <a:off x="-239713" y="4797425"/>
            <a:ext cx="28082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Начало путешествия</a:t>
            </a:r>
          </a:p>
        </p:txBody>
      </p:sp>
      <p:sp>
        <p:nvSpPr>
          <p:cNvPr id="65540" name="TextBox 5"/>
          <p:cNvSpPr txBox="1">
            <a:spLocks noChangeArrowheads="1"/>
          </p:cNvSpPr>
          <p:nvPr/>
        </p:nvSpPr>
        <p:spPr bwMode="auto">
          <a:xfrm>
            <a:off x="2771775" y="4397375"/>
            <a:ext cx="19446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«Загадочная»</a:t>
            </a:r>
          </a:p>
        </p:txBody>
      </p:sp>
      <p:sp>
        <p:nvSpPr>
          <p:cNvPr id="65541" name="TextBox 6"/>
          <p:cNvSpPr txBox="1">
            <a:spLocks noChangeArrowheads="1"/>
          </p:cNvSpPr>
          <p:nvPr/>
        </p:nvSpPr>
        <p:spPr bwMode="auto">
          <a:xfrm>
            <a:off x="5256213" y="4748213"/>
            <a:ext cx="19431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«Ребусная»</a:t>
            </a:r>
          </a:p>
        </p:txBody>
      </p:sp>
      <p:sp>
        <p:nvSpPr>
          <p:cNvPr id="65542" name="TextBox 7"/>
          <p:cNvSpPr txBox="1">
            <a:spLocks noChangeArrowheads="1"/>
          </p:cNvSpPr>
          <p:nvPr/>
        </p:nvSpPr>
        <p:spPr bwMode="auto">
          <a:xfrm>
            <a:off x="7199313" y="3028950"/>
            <a:ext cx="19446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«Спортивная»</a:t>
            </a:r>
          </a:p>
        </p:txBody>
      </p:sp>
      <p:sp>
        <p:nvSpPr>
          <p:cNvPr id="65543" name="TextBox 8"/>
          <p:cNvSpPr txBox="1">
            <a:spLocks noChangeArrowheads="1"/>
          </p:cNvSpPr>
          <p:nvPr/>
        </p:nvSpPr>
        <p:spPr bwMode="auto">
          <a:xfrm>
            <a:off x="5408613" y="1628775"/>
            <a:ext cx="22590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«Автомобильная»</a:t>
            </a:r>
          </a:p>
        </p:txBody>
      </p:sp>
      <p:sp>
        <p:nvSpPr>
          <p:cNvPr id="65544" name="TextBox 9"/>
          <p:cNvSpPr txBox="1">
            <a:spLocks noChangeArrowheads="1"/>
          </p:cNvSpPr>
          <p:nvPr/>
        </p:nvSpPr>
        <p:spPr bwMode="auto">
          <a:xfrm>
            <a:off x="2600325" y="1157288"/>
            <a:ext cx="22590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«Ситуация»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11175" y="2519363"/>
            <a:ext cx="2260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«Знаковая»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5 -0.03356 L -0.02553 0.04792 C -0.03021 0.06505 -0.04131 0.08449 -0.05539 0.1007 C -0.07171 0.11968 -0.08698 0.13102 -0.10053 0.13496 L -0.16389 0.1544 " pathEditMode="relative" rAng="-13263746" ptsTypes="FffFF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36" y="1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750" y="1125538"/>
            <a:ext cx="1944688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492500" y="2133600"/>
            <a:ext cx="215900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39750" y="4005263"/>
            <a:ext cx="2108200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300788" y="4051300"/>
            <a:ext cx="2232025" cy="197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588125" y="1114425"/>
            <a:ext cx="2232025" cy="196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-107950" y="2997200"/>
            <a:ext cx="33115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«Въезд запрещен»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156325" y="2997200"/>
            <a:ext cx="33115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«Дети»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916238" y="4346575"/>
            <a:ext cx="33115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«Главная дорога»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50825" y="6021388"/>
            <a:ext cx="40814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«Пешеходный переход»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083175" y="6021388"/>
            <a:ext cx="37369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«Опасные повороты»</a:t>
            </a:r>
          </a:p>
        </p:txBody>
      </p:sp>
      <p:sp>
        <p:nvSpPr>
          <p:cNvPr id="66571" name="TextBox 11"/>
          <p:cNvSpPr txBox="1">
            <a:spLocks noChangeArrowheads="1"/>
          </p:cNvSpPr>
          <p:nvPr/>
        </p:nvSpPr>
        <p:spPr bwMode="auto">
          <a:xfrm>
            <a:off x="1692275" y="188913"/>
            <a:ext cx="59039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Остановка «Знаковая»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email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76313" y="3870325"/>
            <a:ext cx="1651000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7" name="TextBox 4"/>
          <p:cNvSpPr txBox="1">
            <a:spLocks noChangeArrowheads="1"/>
          </p:cNvSpPr>
          <p:nvPr/>
        </p:nvSpPr>
        <p:spPr bwMode="auto">
          <a:xfrm>
            <a:off x="-239713" y="4797425"/>
            <a:ext cx="28082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Начало путешествия</a:t>
            </a:r>
          </a:p>
        </p:txBody>
      </p:sp>
      <p:sp>
        <p:nvSpPr>
          <p:cNvPr id="67588" name="TextBox 5"/>
          <p:cNvSpPr txBox="1">
            <a:spLocks noChangeArrowheads="1"/>
          </p:cNvSpPr>
          <p:nvPr/>
        </p:nvSpPr>
        <p:spPr bwMode="auto">
          <a:xfrm>
            <a:off x="2771775" y="4397375"/>
            <a:ext cx="19446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«Загадочная»</a:t>
            </a:r>
          </a:p>
        </p:txBody>
      </p:sp>
      <p:sp>
        <p:nvSpPr>
          <p:cNvPr id="67589" name="TextBox 6"/>
          <p:cNvSpPr txBox="1">
            <a:spLocks noChangeArrowheads="1"/>
          </p:cNvSpPr>
          <p:nvPr/>
        </p:nvSpPr>
        <p:spPr bwMode="auto">
          <a:xfrm>
            <a:off x="5256213" y="4748213"/>
            <a:ext cx="19431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«Ребусная»</a:t>
            </a:r>
          </a:p>
        </p:txBody>
      </p:sp>
      <p:sp>
        <p:nvSpPr>
          <p:cNvPr id="67590" name="TextBox 7"/>
          <p:cNvSpPr txBox="1">
            <a:spLocks noChangeArrowheads="1"/>
          </p:cNvSpPr>
          <p:nvPr/>
        </p:nvSpPr>
        <p:spPr bwMode="auto">
          <a:xfrm>
            <a:off x="7199313" y="3028950"/>
            <a:ext cx="19446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«Спортивная»</a:t>
            </a:r>
          </a:p>
        </p:txBody>
      </p:sp>
      <p:sp>
        <p:nvSpPr>
          <p:cNvPr id="67591" name="TextBox 8"/>
          <p:cNvSpPr txBox="1">
            <a:spLocks noChangeArrowheads="1"/>
          </p:cNvSpPr>
          <p:nvPr/>
        </p:nvSpPr>
        <p:spPr bwMode="auto">
          <a:xfrm>
            <a:off x="5408613" y="1628775"/>
            <a:ext cx="22590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«Автомобильная»</a:t>
            </a:r>
          </a:p>
        </p:txBody>
      </p:sp>
      <p:sp>
        <p:nvSpPr>
          <p:cNvPr id="67592" name="TextBox 9"/>
          <p:cNvSpPr txBox="1">
            <a:spLocks noChangeArrowheads="1"/>
          </p:cNvSpPr>
          <p:nvPr/>
        </p:nvSpPr>
        <p:spPr bwMode="auto">
          <a:xfrm>
            <a:off x="2600325" y="1157288"/>
            <a:ext cx="22590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«Ситуация»</a:t>
            </a:r>
          </a:p>
        </p:txBody>
      </p:sp>
      <p:sp>
        <p:nvSpPr>
          <p:cNvPr id="67593" name="TextBox 10"/>
          <p:cNvSpPr txBox="1">
            <a:spLocks noChangeArrowheads="1"/>
          </p:cNvSpPr>
          <p:nvPr/>
        </p:nvSpPr>
        <p:spPr bwMode="auto">
          <a:xfrm>
            <a:off x="511175" y="2519363"/>
            <a:ext cx="2260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«Знаковая»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-65088" y="895350"/>
            <a:ext cx="28368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«Площадь победы»</a:t>
            </a:r>
          </a:p>
        </p:txBody>
      </p:sp>
      <p:pic>
        <p:nvPicPr>
          <p:cNvPr id="13" name="Shape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809 -0.00671 L 0.02257 -0.06574 C 0.03854 -0.07824 0.04757 -0.09861 0.0493 -0.12083 C 0.05139 -0.14676 0.04548 -0.16782 0.03194 -0.18426 L -0.02813 -0.26157 " pathEditMode="relative" rAng="-5048639" ptsTypes="FffFF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65" y="-1213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401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011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Рисунок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348880"/>
            <a:ext cx="7772400" cy="1470025"/>
          </a:xfrm>
          <a:extLst>
            <a:ext uri="{909E8E84-426E-40DD-AFC4-6F175D3DCCD1}"/>
            <a:ext uri="{91240B29-F687-4F45-9708-019B960494DF}"/>
          </a:extLst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>
              <a:defRPr/>
            </a:pPr>
            <a:r>
              <a:rPr lang="ru-RU" sz="72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Поздравляем </a:t>
            </a:r>
            <a:br>
              <a:rPr lang="ru-RU" sz="72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2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победителей!!!</a:t>
            </a:r>
            <a:endParaRPr lang="ru-RU" sz="7200" b="1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5750" cy="688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2225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3" name="Группа 19"/>
          <p:cNvGrpSpPr>
            <a:grpSpLocks/>
          </p:cNvGrpSpPr>
          <p:nvPr/>
        </p:nvGrpSpPr>
        <p:grpSpPr bwMode="auto">
          <a:xfrm>
            <a:off x="2828925" y="2308225"/>
            <a:ext cx="5846763" cy="4484688"/>
            <a:chOff x="2828603" y="2308324"/>
            <a:chExt cx="5847853" cy="4484412"/>
          </a:xfrm>
        </p:grpSpPr>
        <p:grpSp>
          <p:nvGrpSpPr>
            <p:cNvPr id="44041" name="Группа 14"/>
            <p:cNvGrpSpPr>
              <a:grpSpLocks/>
            </p:cNvGrpSpPr>
            <p:nvPr/>
          </p:nvGrpSpPr>
          <p:grpSpPr bwMode="auto">
            <a:xfrm>
              <a:off x="2828603" y="2406846"/>
              <a:ext cx="5847853" cy="4385890"/>
              <a:chOff x="2828603" y="2406846"/>
              <a:chExt cx="5847853" cy="4385890"/>
            </a:xfrm>
          </p:grpSpPr>
          <p:pic>
            <p:nvPicPr>
              <p:cNvPr id="44043" name="Рисунок 6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828603" y="2406846"/>
                <a:ext cx="5847853" cy="43858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44044" name="Группа 12"/>
              <p:cNvGrpSpPr>
                <a:grpSpLocks/>
              </p:cNvGrpSpPr>
              <p:nvPr/>
            </p:nvGrpSpPr>
            <p:grpSpPr bwMode="auto">
              <a:xfrm>
                <a:off x="3072011" y="2699360"/>
                <a:ext cx="923925" cy="2996181"/>
                <a:chOff x="5940152" y="2708920"/>
                <a:chExt cx="923925" cy="3387217"/>
              </a:xfrm>
            </p:grpSpPr>
            <p:pic>
              <p:nvPicPr>
                <p:cNvPr id="44048" name="Рисунок 7"/>
                <p:cNvPicPr>
                  <a:picLocks noChangeAspect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5940152" y="2708920"/>
                  <a:ext cx="923925" cy="17240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4049" name="Рисунок 9"/>
                <p:cNvPicPr>
                  <a:picLocks noChangeAspect="1"/>
                </p:cNvPicPr>
                <p:nvPr/>
              </p:nvPicPr>
              <p:blipFill>
                <a:blip r:embed="rId5" cstate="email"/>
                <a:srcRect/>
                <a:stretch>
                  <a:fillRect/>
                </a:stretch>
              </p:blipFill>
              <p:spPr bwMode="auto">
                <a:xfrm flipH="1">
                  <a:off x="6100171" y="4221088"/>
                  <a:ext cx="373559" cy="187504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44045" name="Группа 10"/>
              <p:cNvGrpSpPr>
                <a:grpSpLocks/>
              </p:cNvGrpSpPr>
              <p:nvPr/>
            </p:nvGrpSpPr>
            <p:grpSpPr bwMode="auto">
              <a:xfrm>
                <a:off x="7168531" y="3474048"/>
                <a:ext cx="809614" cy="2409563"/>
                <a:chOff x="6660232" y="2308324"/>
                <a:chExt cx="1245667" cy="3243201"/>
              </a:xfrm>
            </p:grpSpPr>
            <p:pic>
              <p:nvPicPr>
                <p:cNvPr id="44046" name="Рисунок 8"/>
                <p:cNvPicPr>
                  <a:picLocks noChangeAspect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6660232" y="2308324"/>
                  <a:ext cx="1245667" cy="16672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4047" name="Рисунок 11"/>
                <p:cNvPicPr>
                  <a:picLocks noChangeAspect="1"/>
                </p:cNvPicPr>
                <p:nvPr/>
              </p:nvPicPr>
              <p:blipFill>
                <a:blip r:embed="rId7" cstate="email"/>
                <a:srcRect/>
                <a:stretch>
                  <a:fillRect/>
                </a:stretch>
              </p:blipFill>
              <p:spPr bwMode="auto">
                <a:xfrm flipH="1">
                  <a:off x="7096285" y="3676476"/>
                  <a:ext cx="373559" cy="187504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pic>
          <p:nvPicPr>
            <p:cNvPr id="44042" name="Рисунок 18"/>
            <p:cNvPicPr>
              <a:picLocks noChangeAspect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5292079" y="2308324"/>
              <a:ext cx="1037753" cy="2693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Прямоугольник 1"/>
          <p:cNvSpPr/>
          <p:nvPr/>
        </p:nvSpPr>
        <p:spPr>
          <a:xfrm>
            <a:off x="1763688" y="0"/>
            <a:ext cx="7848872" cy="230832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Законы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улиц и дорог</a:t>
            </a:r>
          </a:p>
        </p:txBody>
      </p:sp>
      <p:pic>
        <p:nvPicPr>
          <p:cNvPr id="44035" name="Рисунок 4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1731963" y="2792413"/>
            <a:ext cx="10096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Рисунок 5"/>
          <p:cNvPicPr>
            <a:picLocks noChangeAspect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8032750" y="219075"/>
            <a:ext cx="763588" cy="110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Рисунок 15"/>
          <p:cNvPicPr>
            <a:picLocks noChangeAspect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2705100" y="352425"/>
            <a:ext cx="874713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4038" name="Группа 16"/>
          <p:cNvGrpSpPr>
            <a:grpSpLocks/>
          </p:cNvGrpSpPr>
          <p:nvPr/>
        </p:nvGrpSpPr>
        <p:grpSpPr bwMode="auto">
          <a:xfrm>
            <a:off x="6792913" y="6086475"/>
            <a:ext cx="2351087" cy="771525"/>
            <a:chOff x="6324611" y="6021288"/>
            <a:chExt cx="2351845" cy="771448"/>
          </a:xfrm>
        </p:grpSpPr>
        <p:sp>
          <p:nvSpPr>
            <p:cNvPr id="3" name="Прямоугольник с двумя скругленными противолежащими углами 2">
              <a:hlinkClick r:id="rId12" action="ppaction://hlinksldjump"/>
            </p:cNvPr>
            <p:cNvSpPr/>
            <p:nvPr/>
          </p:nvSpPr>
          <p:spPr>
            <a:xfrm>
              <a:off x="6324611" y="6021288"/>
              <a:ext cx="2351845" cy="771448"/>
            </a:xfrm>
            <a:prstGeom prst="round2DiagRect">
              <a:avLst/>
            </a:prstGeom>
            <a:solidFill>
              <a:srgbClr val="FF0000">
                <a:alpha val="35000"/>
              </a:srgb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4040" name="TextBox 3">
              <a:hlinkClick r:id="rId12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6462768" y="6219706"/>
              <a:ext cx="2075531" cy="3968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>
                  <a:latin typeface="Times New Roman" pitchFamily="18" charset="0"/>
                  <a:cs typeface="Times New Roman" pitchFamily="18" charset="0"/>
                </a:rPr>
                <a:t>В добрый путь</a:t>
              </a:r>
            </a:p>
          </p:txBody>
        </p:sp>
      </p:grp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4488" y="6038850"/>
            <a:ext cx="1652587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9" name="TextBox 4"/>
          <p:cNvSpPr txBox="1">
            <a:spLocks noChangeArrowheads="1"/>
          </p:cNvSpPr>
          <p:nvPr/>
        </p:nvSpPr>
        <p:spPr bwMode="auto">
          <a:xfrm>
            <a:off x="-239713" y="4797425"/>
            <a:ext cx="28082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Times New Roman" pitchFamily="18" charset="0"/>
                <a:cs typeface="Times New Roman" pitchFamily="18" charset="0"/>
              </a:rPr>
              <a:t>Начало путешествия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771775" y="4365625"/>
            <a:ext cx="19446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Times New Roman" pitchFamily="18" charset="0"/>
                <a:cs typeface="Times New Roman" pitchFamily="18" charset="0"/>
              </a:rPr>
              <a:t>«Загадочная»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274 0.01088 L 0.26962 -0.0645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44" y="-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extBox 1"/>
          <p:cNvSpPr txBox="1">
            <a:spLocks noChangeArrowheads="1"/>
          </p:cNvSpPr>
          <p:nvPr/>
        </p:nvSpPr>
        <p:spPr bwMode="auto">
          <a:xfrm>
            <a:off x="2268538" y="188913"/>
            <a:ext cx="53276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sz="3200" b="1">
                <a:latin typeface="Times New Roman" pitchFamily="18" charset="0"/>
                <a:cs typeface="Times New Roman" pitchFamily="18" charset="0"/>
              </a:rPr>
              <a:t>Остановка «Загадочная»</a:t>
            </a:r>
          </a:p>
        </p:txBody>
      </p:sp>
      <p:sp>
        <p:nvSpPr>
          <p:cNvPr id="46082" name="Прямоугольник 2"/>
          <p:cNvSpPr>
            <a:spLocks noChangeArrowheads="1"/>
          </p:cNvSpPr>
          <p:nvPr/>
        </p:nvSpPr>
        <p:spPr bwMode="auto">
          <a:xfrm>
            <a:off x="1331913" y="1636713"/>
            <a:ext cx="6480175" cy="207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15000"/>
              </a:lnSpc>
              <a:buSzPts val="1200"/>
            </a:pPr>
            <a:r>
              <a:rPr lang="ru-RU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Красный вагон по рельсам бежит,</a:t>
            </a:r>
            <a:endParaRPr lang="ru-RU" sz="28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l">
              <a:lnSpc>
                <a:spcPct val="115000"/>
              </a:lnSpc>
            </a:pPr>
            <a:r>
              <a:rPr lang="ru-RU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Всех, куда надо, он быстро домчит.</a:t>
            </a:r>
            <a:endParaRPr lang="ru-RU" sz="28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l">
              <a:lnSpc>
                <a:spcPct val="115000"/>
              </a:lnSpc>
            </a:pPr>
            <a:r>
              <a:rPr lang="ru-RU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Заливистый звон его нравится детям.</a:t>
            </a:r>
            <a:endParaRPr lang="ru-RU" sz="28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l">
              <a:lnSpc>
                <a:spcPct val="115000"/>
              </a:lnSpc>
            </a:pPr>
            <a:r>
              <a:rPr lang="ru-RU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Так в чём же мы с вами по городу ездим? </a:t>
            </a:r>
            <a:endParaRPr lang="ru-RU" sz="28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46275" y="2708275"/>
            <a:ext cx="5251450" cy="393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extBox 1"/>
          <p:cNvSpPr txBox="1">
            <a:spLocks noChangeArrowheads="1"/>
          </p:cNvSpPr>
          <p:nvPr/>
        </p:nvSpPr>
        <p:spPr bwMode="auto">
          <a:xfrm>
            <a:off x="2268538" y="188913"/>
            <a:ext cx="53276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sz="3200" b="1">
                <a:latin typeface="Times New Roman" pitchFamily="18" charset="0"/>
                <a:cs typeface="Times New Roman" pitchFamily="18" charset="0"/>
              </a:rPr>
              <a:t>Остановка «Загадочная»</a:t>
            </a:r>
          </a:p>
        </p:txBody>
      </p:sp>
      <p:sp>
        <p:nvSpPr>
          <p:cNvPr id="47106" name="Прямоугольник 2"/>
          <p:cNvSpPr>
            <a:spLocks noChangeArrowheads="1"/>
          </p:cNvSpPr>
          <p:nvPr/>
        </p:nvSpPr>
        <p:spPr bwMode="auto">
          <a:xfrm>
            <a:off x="2087563" y="1196975"/>
            <a:ext cx="4968875" cy="253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15000"/>
              </a:lnSpc>
              <a:buSzPts val="1200"/>
            </a:pPr>
            <a:r>
              <a:rPr lang="ru-RU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Ясным утром вдоль дороги </a:t>
            </a:r>
            <a:endParaRPr lang="ru-RU" sz="28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l">
              <a:lnSpc>
                <a:spcPct val="115000"/>
              </a:lnSpc>
            </a:pPr>
            <a:r>
              <a:rPr lang="ru-RU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траве блестит роса. </a:t>
            </a:r>
            <a:endParaRPr lang="ru-RU" sz="28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l">
              <a:lnSpc>
                <a:spcPct val="115000"/>
              </a:lnSpc>
            </a:pPr>
            <a:r>
              <a:rPr lang="ru-RU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дороге едут ноги </a:t>
            </a:r>
            <a:endParaRPr lang="ru-RU" sz="28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l">
              <a:lnSpc>
                <a:spcPct val="115000"/>
              </a:lnSpc>
            </a:pPr>
            <a:r>
              <a:rPr lang="ru-RU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бегут два колеса. </a:t>
            </a:r>
            <a:endParaRPr lang="ru-RU" sz="28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l">
              <a:lnSpc>
                <a:spcPct val="115000"/>
              </a:lnSpc>
            </a:pPr>
            <a:r>
              <a:rPr lang="ru-RU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 загадки ест ответ: Это мой... </a:t>
            </a:r>
            <a:endParaRPr lang="ru-RU" sz="28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35150" y="3452813"/>
            <a:ext cx="4968875" cy="337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729</TotalTime>
  <Words>410</Words>
  <Application>Microsoft Office PowerPoint</Application>
  <PresentationFormat>Экран (4:3)</PresentationFormat>
  <Paragraphs>111</Paragraphs>
  <Slides>30</Slides>
  <Notes>30</Notes>
  <HiddenSlides>0</HiddenSlides>
  <MMClips>1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30</vt:i4>
      </vt:variant>
    </vt:vector>
  </HeadingPairs>
  <TitlesOfParts>
    <vt:vector size="33" baseType="lpstr">
      <vt:lpstr>1_Тема Office</vt:lpstr>
      <vt:lpstr>2_Тема Office</vt:lpstr>
      <vt:lpstr>3_Тема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Поздравляем  победителей!!!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Tata</cp:lastModifiedBy>
  <cp:revision>42</cp:revision>
  <dcterms:created xsi:type="dcterms:W3CDTF">2014-01-27T06:54:00Z</dcterms:created>
  <dcterms:modified xsi:type="dcterms:W3CDTF">2014-03-28T11:43:49Z</dcterms:modified>
</cp:coreProperties>
</file>