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5" r:id="rId9"/>
    <p:sldId id="263" r:id="rId10"/>
    <p:sldId id="264" r:id="rId11"/>
    <p:sldId id="268" r:id="rId12"/>
    <p:sldId id="267" r:id="rId13"/>
    <p:sldId id="266"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11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16" name="Номер слайда 15"/>
          <p:cNvSpPr>
            <a:spLocks noGrp="1"/>
          </p:cNvSpPr>
          <p:nvPr>
            <p:ph type="sldNum" sz="quarter" idx="11"/>
          </p:nvPr>
        </p:nvSpPr>
        <p:spPr/>
        <p:txBody>
          <a:bodyPr/>
          <a:lstStyle/>
          <a:p>
            <a:fld id="{D913936D-19C1-4E76-ADFC-4077CEC8D450}"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13936D-19C1-4E76-ADFC-4077CEC8D45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13936D-19C1-4E76-ADFC-4077CEC8D45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B0B534C0-FF80-42EB-A41F-039205C6A528}" type="datetimeFigureOut">
              <a:rPr lang="ru-RU" smtClean="0"/>
              <a:pPr/>
              <a:t>02.04.2014</a:t>
            </a:fld>
            <a:endParaRPr lang="ru-RU"/>
          </a:p>
        </p:txBody>
      </p:sp>
      <p:sp>
        <p:nvSpPr>
          <p:cNvPr id="15" name="Номер слайда 14"/>
          <p:cNvSpPr>
            <a:spLocks noGrp="1"/>
          </p:cNvSpPr>
          <p:nvPr>
            <p:ph type="sldNum" sz="quarter" idx="15"/>
          </p:nvPr>
        </p:nvSpPr>
        <p:spPr/>
        <p:txBody>
          <a:bodyPr/>
          <a:lstStyle>
            <a:lvl1pPr algn="ctr">
              <a:defRPr/>
            </a:lvl1pPr>
          </a:lstStyle>
          <a:p>
            <a:fld id="{D913936D-19C1-4E76-ADFC-4077CEC8D450}"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13936D-19C1-4E76-ADFC-4077CEC8D450}"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13936D-19C1-4E76-ADFC-4077CEC8D450}"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D913936D-19C1-4E76-ADFC-4077CEC8D450}"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913936D-19C1-4E76-ADFC-4077CEC8D450}"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913936D-19C1-4E76-ADFC-4077CEC8D45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B0B534C0-FF80-42EB-A41F-039205C6A528}" type="datetimeFigureOut">
              <a:rPr lang="ru-RU" smtClean="0"/>
              <a:pPr/>
              <a:t>02.04.2014</a:t>
            </a:fld>
            <a:endParaRPr lang="ru-RU"/>
          </a:p>
        </p:txBody>
      </p:sp>
      <p:sp>
        <p:nvSpPr>
          <p:cNvPr id="9" name="Номер слайда 8"/>
          <p:cNvSpPr>
            <a:spLocks noGrp="1"/>
          </p:cNvSpPr>
          <p:nvPr>
            <p:ph type="sldNum" sz="quarter" idx="15"/>
          </p:nvPr>
        </p:nvSpPr>
        <p:spPr/>
        <p:txBody>
          <a:bodyPr/>
          <a:lstStyle/>
          <a:p>
            <a:fld id="{D913936D-19C1-4E76-ADFC-4077CEC8D450}"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B0B534C0-FF80-42EB-A41F-039205C6A528}" type="datetimeFigureOut">
              <a:rPr lang="ru-RU" smtClean="0"/>
              <a:pPr/>
              <a:t>02.04.2014</a:t>
            </a:fld>
            <a:endParaRPr lang="ru-RU"/>
          </a:p>
        </p:txBody>
      </p:sp>
      <p:sp>
        <p:nvSpPr>
          <p:cNvPr id="9" name="Номер слайда 8"/>
          <p:cNvSpPr>
            <a:spLocks noGrp="1"/>
          </p:cNvSpPr>
          <p:nvPr>
            <p:ph type="sldNum" sz="quarter" idx="11"/>
          </p:nvPr>
        </p:nvSpPr>
        <p:spPr/>
        <p:txBody>
          <a:bodyPr/>
          <a:lstStyle/>
          <a:p>
            <a:fld id="{D913936D-19C1-4E76-ADFC-4077CEC8D450}"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0B534C0-FF80-42EB-A41F-039205C6A528}" type="datetimeFigureOut">
              <a:rPr lang="ru-RU" smtClean="0"/>
              <a:pPr/>
              <a:t>02.04.2014</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913936D-19C1-4E76-ADFC-4077CEC8D450}"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Hannah_Chaplin" TargetMode="External"/><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428596" y="428604"/>
            <a:ext cx="8229600" cy="1714512"/>
          </a:xfrm>
        </p:spPr>
        <p:txBody>
          <a:bodyPr>
            <a:normAutofit/>
          </a:bodyPr>
          <a:lstStyle/>
          <a:p>
            <a:pPr algn="ctr"/>
            <a:r>
              <a:rPr lang="fr-FR" b="1" dirty="0" smtClean="0">
                <a:solidFill>
                  <a:schemeClr val="bg1">
                    <a:lumMod val="95000"/>
                    <a:lumOff val="5000"/>
                  </a:schemeClr>
                </a:solidFill>
              </a:rPr>
              <a:t>Sir Charles Spencer</a:t>
            </a:r>
            <a:r>
              <a:rPr lang="fr-FR" dirty="0" smtClean="0">
                <a:solidFill>
                  <a:schemeClr val="bg1">
                    <a:lumMod val="95000"/>
                    <a:lumOff val="5000"/>
                  </a:schemeClr>
                </a:solidFill>
              </a:rPr>
              <a:t> "</a:t>
            </a:r>
            <a:r>
              <a:rPr lang="fr-FR" b="1" dirty="0" smtClean="0">
                <a:solidFill>
                  <a:schemeClr val="bg1">
                    <a:lumMod val="95000"/>
                    <a:lumOff val="5000"/>
                  </a:schemeClr>
                </a:solidFill>
              </a:rPr>
              <a:t>Charlie</a:t>
            </a:r>
            <a:r>
              <a:rPr lang="fr-FR" dirty="0" smtClean="0">
                <a:solidFill>
                  <a:schemeClr val="bg1">
                    <a:lumMod val="95000"/>
                    <a:lumOff val="5000"/>
                  </a:schemeClr>
                </a:solidFill>
              </a:rPr>
              <a:t>" </a:t>
            </a:r>
            <a:r>
              <a:rPr lang="fr-FR" b="1" dirty="0" smtClean="0">
                <a:solidFill>
                  <a:schemeClr val="bg1">
                    <a:lumMod val="95000"/>
                    <a:lumOff val="5000"/>
                  </a:schemeClr>
                </a:solidFill>
              </a:rPr>
              <a:t>Chaplin</a:t>
            </a:r>
            <a:endParaRPr lang="ru-RU" dirty="0">
              <a:solidFill>
                <a:schemeClr val="bg1">
                  <a:lumMod val="95000"/>
                  <a:lumOff val="5000"/>
                </a:schemeClr>
              </a:solidFill>
            </a:endParaRPr>
          </a:p>
        </p:txBody>
      </p:sp>
      <p:pic>
        <p:nvPicPr>
          <p:cNvPr id="1026" name="Picture 2" descr="C:\Users\Олеся1\Desktop\Чарли Чаплин\обл 1.jpg"/>
          <p:cNvPicPr>
            <a:picLocks noChangeAspect="1" noChangeArrowheads="1"/>
          </p:cNvPicPr>
          <p:nvPr/>
        </p:nvPicPr>
        <p:blipFill>
          <a:blip r:embed="rId2" cstate="email"/>
          <a:srcRect/>
          <a:stretch>
            <a:fillRect/>
          </a:stretch>
        </p:blipFill>
        <p:spPr bwMode="auto">
          <a:xfrm>
            <a:off x="5000629" y="2285991"/>
            <a:ext cx="2917240" cy="3857653"/>
          </a:xfrm>
          <a:prstGeom prst="rect">
            <a:avLst/>
          </a:prstGeom>
          <a:noFill/>
        </p:spPr>
      </p:pic>
      <p:pic>
        <p:nvPicPr>
          <p:cNvPr id="1028" name="Picture 4"/>
          <p:cNvPicPr>
            <a:picLocks noChangeAspect="1" noChangeArrowheads="1"/>
          </p:cNvPicPr>
          <p:nvPr/>
        </p:nvPicPr>
        <p:blipFill>
          <a:blip r:embed="rId3" cstate="email"/>
          <a:srcRect/>
          <a:stretch>
            <a:fillRect/>
          </a:stretch>
        </p:blipFill>
        <p:spPr bwMode="auto">
          <a:xfrm>
            <a:off x="1357290" y="2285992"/>
            <a:ext cx="2876552" cy="39023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CAREER</a:t>
            </a:r>
            <a:endParaRPr lang="ru-RU" sz="6000" dirty="0"/>
          </a:p>
        </p:txBody>
      </p:sp>
      <p:sp>
        <p:nvSpPr>
          <p:cNvPr id="4" name="Содержимое 3"/>
          <p:cNvSpPr>
            <a:spLocks noGrp="1"/>
          </p:cNvSpPr>
          <p:nvPr>
            <p:ph sz="half" idx="2"/>
          </p:nvPr>
        </p:nvSpPr>
        <p:spPr/>
        <p:txBody>
          <a:bodyPr>
            <a:normAutofit fontScale="92500" lnSpcReduction="10000"/>
          </a:bodyPr>
          <a:lstStyle/>
          <a:p>
            <a:r>
              <a:rPr lang="en-US" dirty="0" smtClean="0">
                <a:solidFill>
                  <a:schemeClr val="bg1">
                    <a:lumMod val="95000"/>
                    <a:lumOff val="5000"/>
                  </a:schemeClr>
                </a:solidFill>
              </a:rPr>
              <a:t>The first fully sound picture Chaplin became «the Great dictator» .It was the last film, where they used the image of the crawler-Charlie.</a:t>
            </a:r>
          </a:p>
          <a:p>
            <a:endParaRPr lang="en-US" dirty="0" smtClean="0">
              <a:solidFill>
                <a:schemeClr val="bg1">
                  <a:lumMod val="95000"/>
                  <a:lumOff val="5000"/>
                </a:schemeClr>
              </a:solidFill>
            </a:endParaRPr>
          </a:p>
          <a:p>
            <a:r>
              <a:rPr lang="en-US" dirty="0" smtClean="0">
                <a:solidFill>
                  <a:schemeClr val="bg1">
                    <a:lumMod val="95000"/>
                    <a:lumOff val="5000"/>
                  </a:schemeClr>
                </a:solidFill>
              </a:rPr>
              <a:t>The Great Dictator received five Academy Award nominations, including Best Picture, Best Original Screenplay and Best Actor</a:t>
            </a:r>
            <a:endParaRPr lang="ru-RU" dirty="0">
              <a:solidFill>
                <a:schemeClr val="bg1">
                  <a:lumMod val="95000"/>
                  <a:lumOff val="5000"/>
                </a:schemeClr>
              </a:solidFill>
            </a:endParaRPr>
          </a:p>
        </p:txBody>
      </p:sp>
      <p:pic>
        <p:nvPicPr>
          <p:cNvPr id="9218" name="Picture 2" descr="C:\Users\Олеся1\Desktop\Чарли Чаплин\дик.jpg"/>
          <p:cNvPicPr>
            <a:picLocks noGrp="1" noChangeAspect="1" noChangeArrowheads="1"/>
          </p:cNvPicPr>
          <p:nvPr>
            <p:ph sz="half" idx="1"/>
          </p:nvPr>
        </p:nvPicPr>
        <p:blipFill>
          <a:blip r:embed="rId2" cstate="email"/>
          <a:srcRect/>
          <a:stretch>
            <a:fillRect/>
          </a:stretch>
        </p:blipFill>
        <p:spPr bwMode="auto">
          <a:xfrm>
            <a:off x="457200" y="2274870"/>
            <a:ext cx="4059238" cy="307026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r>
              <a:rPr lang="en-US" i="1" dirty="0" smtClean="0">
                <a:solidFill>
                  <a:schemeClr val="bg1">
                    <a:lumMod val="95000"/>
                    <a:lumOff val="5000"/>
                  </a:schemeClr>
                </a:solidFill>
              </a:rPr>
              <a:t>What is the full name of Charlie Chaplin?</a:t>
            </a:r>
          </a:p>
          <a:p>
            <a:endParaRPr lang="en-US" i="1" dirty="0" smtClean="0">
              <a:solidFill>
                <a:schemeClr val="bg1">
                  <a:lumMod val="95000"/>
                  <a:lumOff val="5000"/>
                </a:schemeClr>
              </a:solidFill>
            </a:endParaRPr>
          </a:p>
          <a:p>
            <a:r>
              <a:rPr lang="en-US" i="1" dirty="0" smtClean="0">
                <a:solidFill>
                  <a:schemeClr val="bg1">
                    <a:lumMod val="95000"/>
                    <a:lumOff val="5000"/>
                  </a:schemeClr>
                </a:solidFill>
              </a:rPr>
              <a:t>When was he born?</a:t>
            </a:r>
          </a:p>
          <a:p>
            <a:endParaRPr lang="en-US" i="1" dirty="0" smtClean="0">
              <a:solidFill>
                <a:schemeClr val="bg1">
                  <a:lumMod val="95000"/>
                  <a:lumOff val="5000"/>
                </a:schemeClr>
              </a:solidFill>
            </a:endParaRPr>
          </a:p>
          <a:p>
            <a:r>
              <a:rPr lang="en-US" i="1" dirty="0" smtClean="0">
                <a:solidFill>
                  <a:schemeClr val="bg1">
                    <a:lumMod val="95000"/>
                    <a:lumOff val="5000"/>
                  </a:schemeClr>
                </a:solidFill>
              </a:rPr>
              <a:t>What age he did his appearance?</a:t>
            </a:r>
          </a:p>
          <a:p>
            <a:endParaRPr lang="en-US" i="1" dirty="0" smtClean="0">
              <a:solidFill>
                <a:schemeClr val="bg1">
                  <a:lumMod val="95000"/>
                  <a:lumOff val="5000"/>
                </a:schemeClr>
              </a:solidFill>
            </a:endParaRPr>
          </a:p>
          <a:p>
            <a:r>
              <a:rPr lang="en-US" i="1" dirty="0" smtClean="0">
                <a:solidFill>
                  <a:schemeClr val="bg1">
                    <a:lumMod val="95000"/>
                    <a:lumOff val="5000"/>
                  </a:schemeClr>
                </a:solidFill>
              </a:rPr>
              <a:t>Can you name the combined comedy and drama </a:t>
            </a:r>
            <a:br>
              <a:rPr lang="en-US" i="1" dirty="0" smtClean="0">
                <a:solidFill>
                  <a:schemeClr val="bg1">
                    <a:lumMod val="95000"/>
                    <a:lumOff val="5000"/>
                  </a:schemeClr>
                </a:solidFill>
              </a:rPr>
            </a:br>
            <a:r>
              <a:rPr lang="en-US" i="1" dirty="0" smtClean="0">
                <a:solidFill>
                  <a:schemeClr val="bg1">
                    <a:lumMod val="95000"/>
                    <a:lumOff val="5000"/>
                  </a:schemeClr>
                </a:solidFill>
              </a:rPr>
              <a:t>with the participation of  Charlie Chaplin?</a:t>
            </a:r>
          </a:p>
          <a:p>
            <a:endParaRPr lang="en-US" i="1" dirty="0" smtClean="0">
              <a:solidFill>
                <a:schemeClr val="bg1">
                  <a:lumMod val="95000"/>
                  <a:lumOff val="5000"/>
                </a:schemeClr>
              </a:solidFill>
            </a:endParaRPr>
          </a:p>
          <a:p>
            <a:r>
              <a:rPr lang="en-US" i="1" dirty="0" smtClean="0">
                <a:solidFill>
                  <a:schemeClr val="bg1">
                    <a:lumMod val="95000"/>
                    <a:lumOff val="5000"/>
                  </a:schemeClr>
                </a:solidFill>
              </a:rPr>
              <a:t>Do you know his first film, in which he was an actor, Director and screenwriter?</a:t>
            </a:r>
            <a:endParaRPr lang="ru-RU" i="1" dirty="0" smtClean="0">
              <a:solidFill>
                <a:schemeClr val="bg1">
                  <a:lumMod val="95000"/>
                  <a:lumOff val="5000"/>
                </a:schemeClr>
              </a:solidFill>
            </a:endParaRPr>
          </a:p>
          <a:p>
            <a:endParaRPr lang="en-US" sz="2800" i="1" dirty="0" smtClean="0">
              <a:solidFill>
                <a:schemeClr val="bg1">
                  <a:lumMod val="95000"/>
                  <a:lumOff val="5000"/>
                </a:schemeClr>
              </a:solidFill>
            </a:endParaRPr>
          </a:p>
          <a:p>
            <a:endParaRPr lang="en-US" i="1" dirty="0" smtClean="0">
              <a:solidFill>
                <a:schemeClr val="bg1">
                  <a:lumMod val="95000"/>
                  <a:lumOff val="5000"/>
                </a:schemeClr>
              </a:solidFill>
            </a:endParaRPr>
          </a:p>
          <a:p>
            <a:endParaRPr lang="en-US" i="1" dirty="0" smtClean="0">
              <a:solidFill>
                <a:schemeClr val="bg1">
                  <a:lumMod val="95000"/>
                  <a:lumOff val="5000"/>
                </a:schemeClr>
              </a:solidFill>
            </a:endParaRPr>
          </a:p>
          <a:p>
            <a:endParaRPr lang="ru-RU" i="1" dirty="0">
              <a:solidFill>
                <a:schemeClr val="bg1">
                  <a:lumMod val="95000"/>
                  <a:lumOff val="5000"/>
                </a:schemeClr>
              </a:solidFill>
            </a:endParaRPr>
          </a:p>
        </p:txBody>
      </p:sp>
      <p:sp>
        <p:nvSpPr>
          <p:cNvPr id="2" name="Заголовок 1"/>
          <p:cNvSpPr>
            <a:spLocks noGrp="1"/>
          </p:cNvSpPr>
          <p:nvPr>
            <p:ph type="title"/>
          </p:nvPr>
        </p:nvSpPr>
        <p:spPr/>
        <p:txBody>
          <a:bodyPr>
            <a:normAutofit fontScale="90000"/>
          </a:bodyPr>
          <a:lstStyle/>
          <a:p>
            <a:pPr algn="ctr"/>
            <a:r>
              <a:rPr smtClean="0">
                <a:solidFill>
                  <a:schemeClr val="bg1">
                    <a:lumMod val="95000"/>
                    <a:lumOff val="5000"/>
                  </a:schemeClr>
                </a:solidFill>
              </a:rPr>
              <a:t>WHAT DO YOU KNOW ABOUT </a:t>
            </a:r>
            <a:r>
              <a:rPr lang="fr-FR" b="1" dirty="0" smtClean="0">
                <a:solidFill>
                  <a:schemeClr val="bg1">
                    <a:lumMod val="95000"/>
                    <a:lumOff val="5000"/>
                  </a:schemeClr>
                </a:solidFill>
              </a:rPr>
              <a:t>Charlie</a:t>
            </a:r>
            <a:r>
              <a:rPr lang="fr-FR" dirty="0" smtClean="0">
                <a:solidFill>
                  <a:schemeClr val="bg1">
                    <a:lumMod val="95000"/>
                    <a:lumOff val="5000"/>
                  </a:schemeClr>
                </a:solidFill>
              </a:rPr>
              <a:t>" </a:t>
            </a:r>
            <a:r>
              <a:rPr lang="fr-FR" b="1" dirty="0" smtClean="0">
                <a:solidFill>
                  <a:schemeClr val="bg1">
                    <a:lumMod val="95000"/>
                    <a:lumOff val="5000"/>
                  </a:schemeClr>
                </a:solidFill>
              </a:rPr>
              <a:t>Chaplin</a:t>
            </a:r>
            <a:r>
              <a:rPr smtClean="0">
                <a:solidFill>
                  <a:schemeClr val="bg1">
                    <a:lumMod val="95000"/>
                    <a:lumOff val="5000"/>
                  </a:schemeClr>
                </a:solidFill>
              </a:rPr>
              <a:t>?</a:t>
            </a:r>
            <a:endParaRPr lang="ru-RU" dirty="0">
              <a:solidFill>
                <a:schemeClr val="bg1">
                  <a:lumMod val="95000"/>
                  <a:lumOff val="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229600" cy="1219200"/>
          </a:xfrm>
        </p:spPr>
        <p:txBody>
          <a:bodyPr>
            <a:normAutofit fontScale="90000"/>
          </a:bodyPr>
          <a:lstStyle/>
          <a:p>
            <a:pPr algn="ctr"/>
            <a:r>
              <a:rPr smtClean="0">
                <a:solidFill>
                  <a:schemeClr val="bg1">
                    <a:lumMod val="95000"/>
                    <a:lumOff val="5000"/>
                  </a:schemeClr>
                </a:solidFill>
              </a:rPr>
              <a:t>Fragments of speech of Charlie Chaplin in honor of his 70th anniversary</a:t>
            </a:r>
            <a:endParaRPr lang="ru-RU" dirty="0">
              <a:solidFill>
                <a:schemeClr val="bg1">
                  <a:lumMod val="95000"/>
                  <a:lumOff val="5000"/>
                </a:schemeClr>
              </a:solidFill>
            </a:endParaRPr>
          </a:p>
        </p:txBody>
      </p:sp>
      <p:sp>
        <p:nvSpPr>
          <p:cNvPr id="4" name="Содержимое 3"/>
          <p:cNvSpPr>
            <a:spLocks noGrp="1"/>
          </p:cNvSpPr>
          <p:nvPr>
            <p:ph sz="half" idx="2"/>
          </p:nvPr>
        </p:nvSpPr>
        <p:spPr>
          <a:xfrm>
            <a:off x="4714876" y="1785926"/>
            <a:ext cx="4059936" cy="4572000"/>
          </a:xfrm>
        </p:spPr>
        <p:txBody>
          <a:bodyPr>
            <a:normAutofit fontScale="40000" lnSpcReduction="20000"/>
          </a:bodyPr>
          <a:lstStyle/>
          <a:p>
            <a:r>
              <a:rPr lang="en-US" sz="3400" i="1" dirty="0" smtClean="0">
                <a:solidFill>
                  <a:schemeClr val="bg1">
                    <a:lumMod val="95000"/>
                    <a:lumOff val="5000"/>
                  </a:schemeClr>
                </a:solidFill>
              </a:rPr>
              <a:t>When I began to love myself  I realized how much you can hurt a man,  even if I am that man himself. Today I call this </a:t>
            </a:r>
            <a:r>
              <a:rPr lang="en-US" sz="3400" b="1" i="1" dirty="0" smtClean="0">
                <a:solidFill>
                  <a:schemeClr val="bg1">
                    <a:lumMod val="95000"/>
                    <a:lumOff val="5000"/>
                  </a:schemeClr>
                </a:solidFill>
              </a:rPr>
              <a:t>Respect</a:t>
            </a:r>
            <a:r>
              <a:rPr lang="en-US" sz="3400" i="1" dirty="0" smtClean="0">
                <a:solidFill>
                  <a:schemeClr val="bg1">
                    <a:lumMod val="95000"/>
                    <a:lumOff val="5000"/>
                  </a:schemeClr>
                </a:solidFill>
              </a:rPr>
              <a:t>.</a:t>
            </a:r>
          </a:p>
          <a:p>
            <a:endParaRPr lang="ru-RU" sz="3400" i="1" dirty="0" smtClean="0">
              <a:solidFill>
                <a:schemeClr val="bg1">
                  <a:lumMod val="95000"/>
                  <a:lumOff val="5000"/>
                </a:schemeClr>
              </a:solidFill>
            </a:endParaRPr>
          </a:p>
          <a:p>
            <a:r>
              <a:rPr lang="en-US" sz="3400" i="1" dirty="0" smtClean="0">
                <a:solidFill>
                  <a:schemeClr val="bg1">
                    <a:lumMod val="95000"/>
                    <a:lumOff val="5000"/>
                  </a:schemeClr>
                </a:solidFill>
              </a:rPr>
              <a:t>When I began to love myself I understood, that if any circumstance, I am in the right place at the right time, and everything happens at the right time. Now I call it </a:t>
            </a:r>
            <a:r>
              <a:rPr lang="en-US" sz="3400" b="1" i="1" dirty="0" smtClean="0">
                <a:solidFill>
                  <a:schemeClr val="bg1">
                    <a:lumMod val="95000"/>
                    <a:lumOff val="5000"/>
                  </a:schemeClr>
                </a:solidFill>
              </a:rPr>
              <a:t>Confidence</a:t>
            </a:r>
            <a:r>
              <a:rPr lang="en-US" sz="3400" i="1" dirty="0" smtClean="0">
                <a:solidFill>
                  <a:schemeClr val="bg1">
                    <a:lumMod val="95000"/>
                    <a:lumOff val="5000"/>
                  </a:schemeClr>
                </a:solidFill>
              </a:rPr>
              <a:t>.</a:t>
            </a:r>
          </a:p>
          <a:p>
            <a:endParaRPr lang="en-US" sz="3400" i="1" dirty="0" smtClean="0">
              <a:solidFill>
                <a:schemeClr val="bg1">
                  <a:lumMod val="95000"/>
                  <a:lumOff val="5000"/>
                </a:schemeClr>
              </a:solidFill>
            </a:endParaRPr>
          </a:p>
          <a:p>
            <a:r>
              <a:rPr lang="en-US" sz="3400" i="1" dirty="0" smtClean="0">
                <a:solidFill>
                  <a:schemeClr val="bg1">
                    <a:lumMod val="95000"/>
                    <a:lumOff val="5000"/>
                  </a:schemeClr>
                </a:solidFill>
              </a:rPr>
              <a:t>When I began to love myself  I realized that my mind can bother me and even make me sick. But when I connected it to my heart, my mind became a valuable ally.  Today I call this connection the </a:t>
            </a:r>
            <a:r>
              <a:rPr lang="en-US" sz="3400" b="1" i="1" dirty="0" smtClean="0">
                <a:solidFill>
                  <a:schemeClr val="bg1">
                    <a:lumMod val="95000"/>
                    <a:lumOff val="5000"/>
                  </a:schemeClr>
                </a:solidFill>
              </a:rPr>
              <a:t>Wisdom of the heart</a:t>
            </a:r>
            <a:r>
              <a:rPr lang="en-US" sz="3400" i="1" dirty="0" smtClean="0">
                <a:solidFill>
                  <a:schemeClr val="bg1">
                    <a:lumMod val="95000"/>
                    <a:lumOff val="5000"/>
                  </a:schemeClr>
                </a:solidFill>
              </a:rPr>
              <a:t>.</a:t>
            </a:r>
          </a:p>
          <a:p>
            <a:endParaRPr lang="ru-RU" sz="3400" i="1" dirty="0" smtClean="0">
              <a:solidFill>
                <a:schemeClr val="bg1">
                  <a:lumMod val="95000"/>
                  <a:lumOff val="5000"/>
                </a:schemeClr>
              </a:solidFill>
            </a:endParaRPr>
          </a:p>
          <a:p>
            <a:r>
              <a:rPr lang="en-US" sz="3400" i="1" dirty="0" smtClean="0">
                <a:solidFill>
                  <a:schemeClr val="bg1">
                    <a:lumMod val="95000"/>
                    <a:lumOff val="5000"/>
                  </a:schemeClr>
                </a:solidFill>
              </a:rPr>
              <a:t>The biggest mistake people make when they are not trying to earn </a:t>
            </a:r>
            <a:r>
              <a:rPr lang="en-US" sz="2900" i="1" dirty="0" smtClean="0">
                <a:solidFill>
                  <a:schemeClr val="bg1">
                    <a:lumMod val="95000"/>
                    <a:lumOff val="5000"/>
                  </a:schemeClr>
                </a:solidFill>
              </a:rPr>
              <a:t>a living, </a:t>
            </a:r>
            <a:r>
              <a:rPr lang="en-US" sz="2900" b="1" i="1" dirty="0" smtClean="0">
                <a:solidFill>
                  <a:schemeClr val="bg1">
                    <a:lumMod val="95000"/>
                    <a:lumOff val="5000"/>
                  </a:schemeClr>
                </a:solidFill>
              </a:rPr>
              <a:t>what they like best</a:t>
            </a:r>
            <a:r>
              <a:rPr lang="en-US" sz="2900" i="1" dirty="0" smtClean="0">
                <a:solidFill>
                  <a:schemeClr val="bg1">
                    <a:lumMod val="95000"/>
                    <a:lumOff val="5000"/>
                  </a:schemeClr>
                </a:solidFill>
              </a:rPr>
              <a:t>.</a:t>
            </a:r>
            <a:endParaRPr lang="ru-RU" sz="2900" i="1" dirty="0" smtClean="0">
              <a:solidFill>
                <a:schemeClr val="bg1">
                  <a:lumMod val="95000"/>
                  <a:lumOff val="5000"/>
                </a:schemeClr>
              </a:solidFill>
            </a:endParaRPr>
          </a:p>
          <a:p>
            <a:endParaRPr lang="ru-RU" dirty="0" smtClean="0"/>
          </a:p>
          <a:p>
            <a:endParaRPr lang="ru-RU" dirty="0"/>
          </a:p>
        </p:txBody>
      </p:sp>
      <p:pic>
        <p:nvPicPr>
          <p:cNvPr id="11266" name="Picture 2" descr="C:\Users\Олеся1\Desktop\Чарли Чаплин\портрет.jpeg"/>
          <p:cNvPicPr>
            <a:picLocks noGrp="1" noChangeAspect="1" noChangeArrowheads="1"/>
          </p:cNvPicPr>
          <p:nvPr>
            <p:ph sz="half" idx="1"/>
          </p:nvPr>
        </p:nvPicPr>
        <p:blipFill>
          <a:blip r:embed="rId2" cstate="email"/>
          <a:srcRect/>
          <a:stretch>
            <a:fillRect/>
          </a:stretch>
        </p:blipFill>
        <p:spPr bwMode="auto">
          <a:xfrm>
            <a:off x="457200" y="2456920"/>
            <a:ext cx="4059238" cy="2706159"/>
          </a:xfrm>
          <a:prstGeom prst="rect">
            <a:avLst/>
          </a:prstGeom>
          <a:noFill/>
        </p:spPr>
      </p:pic>
      <p:pic>
        <p:nvPicPr>
          <p:cNvPr id="11267" name="Picture 3" descr="C:\Users\Олеся1\Desktop\Чарли Чаплин\11.jpg"/>
          <p:cNvPicPr>
            <a:picLocks noChangeAspect="1" noChangeArrowheads="1"/>
          </p:cNvPicPr>
          <p:nvPr/>
        </p:nvPicPr>
        <p:blipFill>
          <a:blip r:embed="rId3" cstate="email"/>
          <a:srcRect/>
          <a:stretch>
            <a:fillRect/>
          </a:stretch>
        </p:blipFill>
        <p:spPr bwMode="auto">
          <a:xfrm>
            <a:off x="6572264" y="5500702"/>
            <a:ext cx="1990725" cy="54292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smtClean="0">
                <a:solidFill>
                  <a:schemeClr val="bg1">
                    <a:lumMod val="95000"/>
                    <a:lumOff val="5000"/>
                  </a:schemeClr>
                </a:solidFill>
              </a:rPr>
              <a:t>SOME INTERESTING FACTS</a:t>
            </a:r>
            <a:endParaRPr lang="ru-RU" dirty="0">
              <a:solidFill>
                <a:schemeClr val="bg1">
                  <a:lumMod val="95000"/>
                  <a:lumOff val="5000"/>
                </a:schemeClr>
              </a:solidFill>
            </a:endParaRPr>
          </a:p>
        </p:txBody>
      </p:sp>
      <p:sp>
        <p:nvSpPr>
          <p:cNvPr id="4" name="Содержимое 3"/>
          <p:cNvSpPr>
            <a:spLocks noGrp="1"/>
          </p:cNvSpPr>
          <p:nvPr>
            <p:ph sz="half" idx="2"/>
          </p:nvPr>
        </p:nvSpPr>
        <p:spPr/>
        <p:txBody>
          <a:bodyPr>
            <a:normAutofit fontScale="70000" lnSpcReduction="20000"/>
          </a:bodyPr>
          <a:lstStyle/>
          <a:p>
            <a:r>
              <a:rPr lang="en-US" dirty="0" smtClean="0">
                <a:solidFill>
                  <a:schemeClr val="bg1">
                    <a:lumMod val="95000"/>
                    <a:lumOff val="5000"/>
                  </a:schemeClr>
                </a:solidFill>
              </a:rPr>
              <a:t>Chaplin was left-handed</a:t>
            </a:r>
          </a:p>
          <a:p>
            <a:endParaRPr lang="en-US" dirty="0" smtClean="0">
              <a:solidFill>
                <a:schemeClr val="bg1">
                  <a:lumMod val="95000"/>
                  <a:lumOff val="5000"/>
                </a:schemeClr>
              </a:solidFill>
            </a:endParaRPr>
          </a:p>
          <a:p>
            <a:r>
              <a:rPr lang="en-US" dirty="0" smtClean="0">
                <a:solidFill>
                  <a:schemeClr val="bg1">
                    <a:lumMod val="95000"/>
                    <a:lumOff val="5000"/>
                  </a:schemeClr>
                </a:solidFill>
              </a:rPr>
              <a:t>The favorite Chaplin’s   sport was Boxing</a:t>
            </a:r>
          </a:p>
          <a:p>
            <a:endParaRPr lang="en-US" dirty="0" smtClean="0">
              <a:solidFill>
                <a:schemeClr val="bg1">
                  <a:lumMod val="95000"/>
                  <a:lumOff val="5000"/>
                </a:schemeClr>
              </a:solidFill>
            </a:endParaRPr>
          </a:p>
          <a:p>
            <a:r>
              <a:rPr lang="en-US" dirty="0" smtClean="0">
                <a:solidFill>
                  <a:schemeClr val="bg1">
                    <a:lumMod val="95000"/>
                    <a:lumOff val="5000"/>
                  </a:schemeClr>
                </a:solidFill>
              </a:rPr>
              <a:t>The favorite Chaplin’s   dance was Tango</a:t>
            </a:r>
          </a:p>
          <a:p>
            <a:endParaRPr lang="en-US" dirty="0" smtClean="0">
              <a:solidFill>
                <a:schemeClr val="bg1">
                  <a:lumMod val="95000"/>
                  <a:lumOff val="5000"/>
                </a:schemeClr>
              </a:solidFill>
            </a:endParaRPr>
          </a:p>
          <a:p>
            <a:r>
              <a:rPr lang="en-US" dirty="0" smtClean="0">
                <a:solidFill>
                  <a:schemeClr val="bg1">
                    <a:lumMod val="95000"/>
                    <a:lumOff val="5000"/>
                  </a:schemeClr>
                </a:solidFill>
              </a:rPr>
              <a:t>Once Chaplin incognito participated in the contest twins at San Francisco and couldn't even go to the finals of this contest</a:t>
            </a:r>
          </a:p>
          <a:p>
            <a:endParaRPr lang="en-US" dirty="0" smtClean="0">
              <a:solidFill>
                <a:schemeClr val="bg1">
                  <a:lumMod val="95000"/>
                  <a:lumOff val="5000"/>
                </a:schemeClr>
              </a:solidFill>
            </a:endParaRPr>
          </a:p>
          <a:p>
            <a:r>
              <a:rPr lang="en-US" dirty="0" smtClean="0">
                <a:solidFill>
                  <a:schemeClr val="bg1">
                    <a:lumMod val="95000"/>
                    <a:lumOff val="5000"/>
                  </a:schemeClr>
                </a:solidFill>
              </a:rPr>
              <a:t>Chaplin bequeathed $ 1,000,000 man who will give birth to a child</a:t>
            </a:r>
            <a:endParaRPr lang="ru-RU" dirty="0" smtClean="0">
              <a:solidFill>
                <a:schemeClr val="bg1">
                  <a:lumMod val="95000"/>
                  <a:lumOff val="5000"/>
                </a:schemeClr>
              </a:solidFill>
            </a:endParaRPr>
          </a:p>
          <a:p>
            <a:endParaRPr lang="ru-RU" dirty="0"/>
          </a:p>
        </p:txBody>
      </p:sp>
      <p:pic>
        <p:nvPicPr>
          <p:cNvPr id="10242" name="Picture 2" descr="C:\Users\Олеся1\Desktop\Чарли Чаплин\С цветком.jpg"/>
          <p:cNvPicPr>
            <a:picLocks noGrp="1" noChangeAspect="1" noChangeArrowheads="1"/>
          </p:cNvPicPr>
          <p:nvPr>
            <p:ph sz="half" idx="1"/>
          </p:nvPr>
        </p:nvPicPr>
        <p:blipFill>
          <a:blip r:embed="rId2" cstate="email"/>
          <a:srcRect/>
          <a:stretch>
            <a:fillRect/>
          </a:stretch>
        </p:blipFill>
        <p:spPr bwMode="auto">
          <a:xfrm>
            <a:off x="457200" y="2287785"/>
            <a:ext cx="4059238" cy="304442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428596" y="3429000"/>
            <a:ext cx="8229600" cy="1219200"/>
          </a:xfrm>
        </p:spPr>
        <p:txBody>
          <a:bodyPr>
            <a:noAutofit/>
          </a:bodyPr>
          <a:lstStyle/>
          <a:p>
            <a:pPr algn="ctr"/>
            <a:r>
              <a:rPr sz="4800" smtClean="0">
                <a:solidFill>
                  <a:schemeClr val="bg1">
                    <a:lumMod val="95000"/>
                    <a:lumOff val="5000"/>
                  </a:schemeClr>
                </a:solidFill>
              </a:rPr>
              <a:t>Thank you for your attention!</a:t>
            </a:r>
            <a:br>
              <a:rPr sz="4800" smtClean="0">
                <a:solidFill>
                  <a:schemeClr val="bg1">
                    <a:lumMod val="95000"/>
                    <a:lumOff val="5000"/>
                  </a:schemeClr>
                </a:solidFill>
              </a:rPr>
            </a:br>
            <a:r>
              <a:rPr lang="ru-RU" sz="4800" dirty="0" smtClean="0">
                <a:solidFill>
                  <a:schemeClr val="bg1">
                    <a:lumMod val="95000"/>
                    <a:lumOff val="5000"/>
                  </a:schemeClr>
                </a:solidFill>
              </a:rPr>
              <a:t/>
            </a:r>
            <a:br>
              <a:rPr lang="ru-RU" sz="4800" dirty="0" smtClean="0">
                <a:solidFill>
                  <a:schemeClr val="bg1">
                    <a:lumMod val="95000"/>
                    <a:lumOff val="5000"/>
                  </a:schemeClr>
                </a:solidFill>
              </a:rPr>
            </a:br>
            <a:r>
              <a:rPr sz="4000" smtClean="0">
                <a:solidFill>
                  <a:schemeClr val="bg1">
                    <a:lumMod val="95000"/>
                    <a:lumOff val="5000"/>
                  </a:schemeClr>
                </a:solidFill>
              </a:rPr>
              <a:t>Surkova Olesya </a:t>
            </a:r>
            <a:r>
              <a:rPr lang="ru-RU" sz="4800" dirty="0" smtClean="0">
                <a:solidFill>
                  <a:schemeClr val="bg1">
                    <a:lumMod val="95000"/>
                    <a:lumOff val="5000"/>
                  </a:schemeClr>
                </a:solidFill>
              </a:rPr>
              <a:t/>
            </a:r>
            <a:br>
              <a:rPr lang="ru-RU" sz="4800" dirty="0" smtClean="0">
                <a:solidFill>
                  <a:schemeClr val="bg1">
                    <a:lumMod val="95000"/>
                    <a:lumOff val="5000"/>
                  </a:schemeClr>
                </a:solidFill>
              </a:rPr>
            </a:br>
            <a:endParaRPr lang="ru-RU" sz="4800" dirty="0">
              <a:solidFill>
                <a:schemeClr val="bg1">
                  <a:lumMod val="95000"/>
                  <a:lumOff val="5000"/>
                </a:schemeClr>
              </a:solidFill>
            </a:endParaRPr>
          </a:p>
        </p:txBody>
      </p:sp>
      <p:pic>
        <p:nvPicPr>
          <p:cNvPr id="13314" name="Picture 2" descr="C:\Users\Олеся1\Desktop\Чарли Чаплин\22.jpg"/>
          <p:cNvPicPr>
            <a:picLocks noChangeAspect="1" noChangeArrowheads="1"/>
          </p:cNvPicPr>
          <p:nvPr/>
        </p:nvPicPr>
        <p:blipFill>
          <a:blip r:embed="rId2" cstate="email"/>
          <a:srcRect/>
          <a:stretch>
            <a:fillRect/>
          </a:stretch>
        </p:blipFill>
        <p:spPr bwMode="auto">
          <a:xfrm>
            <a:off x="6715140" y="4643446"/>
            <a:ext cx="1857388" cy="159643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pPr algn="ctr"/>
            <a:r>
              <a:rPr sz="6000" smtClean="0">
                <a:solidFill>
                  <a:schemeClr val="bg1">
                    <a:lumMod val="95000"/>
                    <a:lumOff val="5000"/>
                  </a:schemeClr>
                </a:solidFill>
              </a:rPr>
              <a:t>CHILDHOOD</a:t>
            </a:r>
            <a:endParaRPr lang="ru-RU" sz="6000" dirty="0">
              <a:solidFill>
                <a:schemeClr val="bg1">
                  <a:lumMod val="95000"/>
                  <a:lumOff val="5000"/>
                </a:schemeClr>
              </a:solidFill>
            </a:endParaRPr>
          </a:p>
        </p:txBody>
      </p:sp>
      <p:pic>
        <p:nvPicPr>
          <p:cNvPr id="2050" name="Picture 2" descr="C:\Users\Олеся1\Desktop\Чарли Чаплин\детство.jpg"/>
          <p:cNvPicPr>
            <a:picLocks noGrp="1" noChangeAspect="1" noChangeArrowheads="1"/>
          </p:cNvPicPr>
          <p:nvPr>
            <p:ph sz="half" idx="1"/>
          </p:nvPr>
        </p:nvPicPr>
        <p:blipFill>
          <a:blip r:embed="rId2" cstate="email"/>
          <a:stretch>
            <a:fillRect/>
          </a:stretch>
        </p:blipFill>
        <p:spPr bwMode="auto">
          <a:xfrm>
            <a:off x="785786" y="1643050"/>
            <a:ext cx="3148309" cy="3929090"/>
          </a:xfrm>
          <a:prstGeom prst="rect">
            <a:avLst/>
          </a:prstGeom>
          <a:noFill/>
        </p:spPr>
      </p:pic>
      <p:sp>
        <p:nvSpPr>
          <p:cNvPr id="7" name="Содержимое 6"/>
          <p:cNvSpPr>
            <a:spLocks noGrp="1"/>
          </p:cNvSpPr>
          <p:nvPr>
            <p:ph sz="half" idx="2"/>
          </p:nvPr>
        </p:nvSpPr>
        <p:spPr/>
        <p:txBody>
          <a:bodyPr>
            <a:normAutofit/>
          </a:bodyPr>
          <a:lstStyle/>
          <a:p>
            <a:r>
              <a:rPr lang="en-US" sz="2800" dirty="0" smtClean="0">
                <a:solidFill>
                  <a:schemeClr val="bg1">
                    <a:lumMod val="95000"/>
                    <a:lumOff val="5000"/>
                  </a:schemeClr>
                </a:solidFill>
              </a:rPr>
              <a:t>Charles Spencer Chaplin was born on 16 April 1889 to Hannah</a:t>
            </a:r>
            <a:r>
              <a:rPr lang="en-US" sz="2800" dirty="0" smtClean="0">
                <a:solidFill>
                  <a:schemeClr val="bg1">
                    <a:lumMod val="95000"/>
                    <a:lumOff val="5000"/>
                  </a:schemeClr>
                </a:solidFill>
                <a:hlinkClick r:id="rId3" tooltip="Hannah Chaplin"/>
              </a:rPr>
              <a:t>  </a:t>
            </a:r>
            <a:r>
              <a:rPr lang="en-US" sz="2800" dirty="0" smtClean="0">
                <a:solidFill>
                  <a:schemeClr val="bg1">
                    <a:lumMod val="95000"/>
                    <a:lumOff val="5000"/>
                  </a:schemeClr>
                </a:solidFill>
              </a:rPr>
              <a:t>Chaplin (née Hill) and Charles Chaplin</a:t>
            </a:r>
            <a:endParaRPr lang="en-US" sz="2800" u="sng" dirty="0" smtClean="0">
              <a:solidFill>
                <a:schemeClr val="bg1">
                  <a:lumMod val="95000"/>
                  <a:lumOff val="5000"/>
                </a:schemeClr>
              </a:solidFill>
            </a:endParaRPr>
          </a:p>
          <a:p>
            <a:r>
              <a:rPr lang="en-US" sz="2800" dirty="0" smtClean="0">
                <a:solidFill>
                  <a:schemeClr val="bg1">
                    <a:lumMod val="95000"/>
                    <a:lumOff val="5000"/>
                  </a:schemeClr>
                </a:solidFill>
              </a:rPr>
              <a:t>At the time of his birth, Chaplin's parents were both entertainers in the music hall  tradition.</a:t>
            </a:r>
            <a:endParaRPr lang="ru-RU" sz="2800" dirty="0">
              <a:solidFill>
                <a:schemeClr val="bg1">
                  <a:lumMod val="95000"/>
                  <a:lumOff val="5000"/>
                </a:schemeClr>
              </a:solidFill>
            </a:endParaRPr>
          </a:p>
        </p:txBody>
      </p:sp>
      <p:sp>
        <p:nvSpPr>
          <p:cNvPr id="6" name="Текст 5"/>
          <p:cNvSpPr>
            <a:spLocks noGrp="1"/>
          </p:cNvSpPr>
          <p:nvPr>
            <p:ph type="body" idx="4294967295"/>
          </p:nvPr>
        </p:nvSpPr>
        <p:spPr>
          <a:xfrm>
            <a:off x="5103813" y="1643063"/>
            <a:ext cx="4040187" cy="762000"/>
          </a:xfrm>
        </p:spPr>
        <p:txBody>
          <a:bodyPr>
            <a:normAutofit/>
          </a:bodyPr>
          <a:lstStyle/>
          <a:p>
            <a:pPr algn="ctr"/>
            <a:endParaRPr lang="en-US" i="1" dirty="0" smtClean="0">
              <a:solidFill>
                <a:schemeClr val="bg1">
                  <a:lumMod val="95000"/>
                  <a:lumOff val="5000"/>
                </a:schemeClr>
              </a:solidFill>
            </a:endParaRPr>
          </a:p>
          <a:p>
            <a:pPr algn="ctr"/>
            <a:endParaRPr lang="en-US" i="1" dirty="0" smtClean="0">
              <a:solidFill>
                <a:schemeClr val="bg1">
                  <a:lumMod val="95000"/>
                  <a:lumOff val="5000"/>
                </a:schemeClr>
              </a:solidFill>
            </a:endParaRPr>
          </a:p>
          <a:p>
            <a:pPr algn="ct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CHILDHOOD</a:t>
            </a:r>
            <a:endParaRPr lang="ru-RU" sz="6000" dirty="0"/>
          </a:p>
        </p:txBody>
      </p:sp>
      <p:sp>
        <p:nvSpPr>
          <p:cNvPr id="3" name="Содержимое 2"/>
          <p:cNvSpPr>
            <a:spLocks noGrp="1"/>
          </p:cNvSpPr>
          <p:nvPr>
            <p:ph sz="half" idx="1"/>
          </p:nvPr>
        </p:nvSpPr>
        <p:spPr/>
        <p:txBody>
          <a:bodyPr>
            <a:normAutofit/>
          </a:bodyPr>
          <a:lstStyle/>
          <a:p>
            <a:r>
              <a:rPr lang="en-US" sz="3600" dirty="0" smtClean="0">
                <a:solidFill>
                  <a:schemeClr val="bg1">
                    <a:lumMod val="95000"/>
                    <a:lumOff val="5000"/>
                  </a:schemeClr>
                </a:solidFill>
              </a:rPr>
              <a:t>Chaplin's childhood was fraught with poverty and hardship, making his eventual trajectory</a:t>
            </a:r>
          </a:p>
          <a:p>
            <a:endParaRPr lang="ru-RU" dirty="0"/>
          </a:p>
        </p:txBody>
      </p:sp>
      <p:sp>
        <p:nvSpPr>
          <p:cNvPr id="4" name="Содержимое 3"/>
          <p:cNvSpPr>
            <a:spLocks noGrp="1"/>
          </p:cNvSpPr>
          <p:nvPr>
            <p:ph sz="half" idx="2"/>
          </p:nvPr>
        </p:nvSpPr>
        <p:spPr/>
        <p:txBody>
          <a:bodyPr>
            <a:normAutofit/>
          </a:bodyPr>
          <a:lstStyle/>
          <a:p>
            <a:r>
              <a:rPr lang="en-US" sz="2800" i="1" dirty="0" smtClean="0">
                <a:solidFill>
                  <a:schemeClr val="bg1">
                    <a:lumMod val="95000"/>
                    <a:lumOff val="5000"/>
                  </a:schemeClr>
                </a:solidFill>
              </a:rPr>
              <a:t>"I was hardly aware of a crisis because we lived in a continual crisis; and, being a boy, I dismissed our troubles with gracious forgetfulness.“</a:t>
            </a:r>
            <a:r>
              <a:rPr lang="en-US" sz="2800" i="1" baseline="30000" dirty="0" smtClean="0">
                <a:solidFill>
                  <a:schemeClr val="bg1">
                    <a:lumMod val="95000"/>
                    <a:lumOff val="5000"/>
                  </a:schemeClr>
                </a:solidFill>
              </a:rPr>
              <a:t>*</a:t>
            </a:r>
            <a:endParaRPr lang="en-US" sz="2800" i="1" dirty="0" smtClean="0">
              <a:solidFill>
                <a:schemeClr val="bg1">
                  <a:lumMod val="95000"/>
                  <a:lumOff val="5000"/>
                </a:schemeClr>
              </a:solidFill>
            </a:endParaRPr>
          </a:p>
          <a:p>
            <a:r>
              <a:rPr lang="en-US" sz="2800" i="1" dirty="0" smtClean="0">
                <a:solidFill>
                  <a:schemeClr val="bg1">
                    <a:lumMod val="95000"/>
                    <a:lumOff val="5000"/>
                  </a:schemeClr>
                </a:solidFill>
              </a:rPr>
              <a:t>– *Chaplin on his childhood</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5400" smtClean="0">
                <a:solidFill>
                  <a:schemeClr val="bg1">
                    <a:lumMod val="95000"/>
                    <a:lumOff val="5000"/>
                  </a:schemeClr>
                </a:solidFill>
              </a:rPr>
              <a:t>CHILDHOOD</a:t>
            </a:r>
            <a:endParaRPr lang="ru-RU" sz="5400" dirty="0"/>
          </a:p>
        </p:txBody>
      </p:sp>
      <p:sp>
        <p:nvSpPr>
          <p:cNvPr id="4" name="Содержимое 3"/>
          <p:cNvSpPr>
            <a:spLocks noGrp="1"/>
          </p:cNvSpPr>
          <p:nvPr>
            <p:ph sz="half" idx="2"/>
          </p:nvPr>
        </p:nvSpPr>
        <p:spPr/>
        <p:txBody>
          <a:bodyPr/>
          <a:lstStyle/>
          <a:p>
            <a:r>
              <a:rPr lang="en-US" dirty="0" smtClean="0">
                <a:solidFill>
                  <a:schemeClr val="bg1">
                    <a:lumMod val="95000"/>
                    <a:lumOff val="5000"/>
                  </a:schemeClr>
                </a:solidFill>
              </a:rPr>
              <a:t>Between his time in the poor schools  young Chaplin had started performing on stage. He recalled that his first appearance came at five years old. It was an isolated incident, but at nine years old Chaplin became interested in the theatre.</a:t>
            </a:r>
            <a:endParaRPr lang="ru-RU" dirty="0">
              <a:solidFill>
                <a:schemeClr val="bg1">
                  <a:lumMod val="95000"/>
                  <a:lumOff val="5000"/>
                </a:schemeClr>
              </a:solidFill>
            </a:endParaRPr>
          </a:p>
        </p:txBody>
      </p:sp>
      <p:pic>
        <p:nvPicPr>
          <p:cNvPr id="3074" name="Picture 2" descr="C:\Users\Олеся1\Desktop\Чарли Чаплин\3.jpg"/>
          <p:cNvPicPr>
            <a:picLocks noGrp="1" noChangeAspect="1" noChangeArrowheads="1"/>
          </p:cNvPicPr>
          <p:nvPr>
            <p:ph sz="half" idx="1"/>
          </p:nvPr>
        </p:nvPicPr>
        <p:blipFill>
          <a:blip r:embed="rId2" cstate="email"/>
          <a:srcRect/>
          <a:stretch>
            <a:fillRect/>
          </a:stretch>
        </p:blipFill>
        <p:spPr bwMode="auto">
          <a:xfrm>
            <a:off x="818039" y="1524000"/>
            <a:ext cx="3337560" cy="4572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YOUTH</a:t>
            </a:r>
            <a:endParaRPr lang="ru-RU" sz="6000" dirty="0">
              <a:solidFill>
                <a:schemeClr val="bg1">
                  <a:lumMod val="95000"/>
                  <a:lumOff val="5000"/>
                </a:schemeClr>
              </a:solidFill>
            </a:endParaRPr>
          </a:p>
        </p:txBody>
      </p:sp>
      <p:sp>
        <p:nvSpPr>
          <p:cNvPr id="4" name="Содержимое 3"/>
          <p:cNvSpPr>
            <a:spLocks noGrp="1"/>
          </p:cNvSpPr>
          <p:nvPr>
            <p:ph sz="half" idx="2"/>
          </p:nvPr>
        </p:nvSpPr>
        <p:spPr/>
        <p:txBody>
          <a:bodyPr>
            <a:normAutofit/>
          </a:bodyPr>
          <a:lstStyle/>
          <a:p>
            <a:r>
              <a:rPr lang="en-US" sz="3200" dirty="0" smtClean="0">
                <a:solidFill>
                  <a:schemeClr val="bg1">
                    <a:lumMod val="95000"/>
                    <a:lumOff val="5000"/>
                  </a:schemeClr>
                </a:solidFill>
              </a:rPr>
              <a:t>Chaplin quickly began work in another role, touring with his brother – who was also pursuing an acting career – in a comedy sketch called Repairs.</a:t>
            </a:r>
            <a:endParaRPr lang="ru-RU" sz="3200" dirty="0">
              <a:solidFill>
                <a:schemeClr val="bg1">
                  <a:lumMod val="95000"/>
                  <a:lumOff val="5000"/>
                </a:schemeClr>
              </a:solidFill>
            </a:endParaRPr>
          </a:p>
        </p:txBody>
      </p:sp>
      <p:pic>
        <p:nvPicPr>
          <p:cNvPr id="4098" name="Picture 2" descr="C:\Users\Олеся1\Desktop\Чарли Чаплин\м.jpg"/>
          <p:cNvPicPr>
            <a:picLocks noGrp="1" noChangeAspect="1" noChangeArrowheads="1"/>
          </p:cNvPicPr>
          <p:nvPr>
            <p:ph sz="half" idx="1"/>
          </p:nvPr>
        </p:nvPicPr>
        <p:blipFill>
          <a:blip r:embed="rId2" cstate="email"/>
          <a:srcRect/>
          <a:stretch>
            <a:fillRect/>
          </a:stretch>
        </p:blipFill>
        <p:spPr bwMode="auto">
          <a:xfrm>
            <a:off x="714348" y="1857364"/>
            <a:ext cx="3216932" cy="419101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CAREER</a:t>
            </a:r>
            <a:endParaRPr lang="ru-RU" sz="6000" dirty="0">
              <a:solidFill>
                <a:schemeClr val="bg1">
                  <a:lumMod val="95000"/>
                  <a:lumOff val="5000"/>
                </a:schemeClr>
              </a:solidFill>
            </a:endParaRPr>
          </a:p>
        </p:txBody>
      </p:sp>
      <p:sp>
        <p:nvSpPr>
          <p:cNvPr id="4" name="Содержимое 3"/>
          <p:cNvSpPr>
            <a:spLocks noGrp="1"/>
          </p:cNvSpPr>
          <p:nvPr>
            <p:ph sz="half" idx="2"/>
          </p:nvPr>
        </p:nvSpPr>
        <p:spPr/>
        <p:txBody>
          <a:bodyPr>
            <a:normAutofit fontScale="92500" lnSpcReduction="10000"/>
          </a:bodyPr>
          <a:lstStyle/>
          <a:p>
            <a:r>
              <a:rPr lang="en-US" dirty="0" smtClean="0">
                <a:solidFill>
                  <a:schemeClr val="bg1">
                    <a:lumMod val="95000"/>
                    <a:lumOff val="5000"/>
                  </a:schemeClr>
                </a:solidFill>
              </a:rPr>
              <a:t>Chaplin was six months into the second American tour when his manager received a telegram from the New York Motion Picture Company. One of their members had seen Chaplin perform  and felt that he would make a good replacement for Fred Mace, star of their Keystone Studios who intended to leave.</a:t>
            </a:r>
            <a:endParaRPr lang="ru-RU" dirty="0">
              <a:solidFill>
                <a:schemeClr val="bg1">
                  <a:lumMod val="95000"/>
                  <a:lumOff val="5000"/>
                </a:schemeClr>
              </a:solidFill>
            </a:endParaRPr>
          </a:p>
        </p:txBody>
      </p:sp>
      <p:pic>
        <p:nvPicPr>
          <p:cNvPr id="5122" name="Picture 2" descr="C:\Users\Олеся1\Desktop\Чарли Чаплин\4.jpg"/>
          <p:cNvPicPr>
            <a:picLocks noGrp="1" noChangeAspect="1" noChangeArrowheads="1"/>
          </p:cNvPicPr>
          <p:nvPr>
            <p:ph sz="half" idx="1"/>
          </p:nvPr>
        </p:nvPicPr>
        <p:blipFill>
          <a:blip r:embed="rId2" cstate="email"/>
          <a:srcRect/>
          <a:stretch>
            <a:fillRect/>
          </a:stretch>
        </p:blipFill>
        <p:spPr bwMode="auto">
          <a:xfrm>
            <a:off x="457200" y="2246133"/>
            <a:ext cx="4059238" cy="312773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CAREER</a:t>
            </a:r>
            <a:endParaRPr lang="ru-RU" sz="6000" dirty="0"/>
          </a:p>
        </p:txBody>
      </p:sp>
      <p:sp>
        <p:nvSpPr>
          <p:cNvPr id="4" name="Содержимое 3"/>
          <p:cNvSpPr>
            <a:spLocks noGrp="1"/>
          </p:cNvSpPr>
          <p:nvPr>
            <p:ph sz="half" idx="2"/>
          </p:nvPr>
        </p:nvSpPr>
        <p:spPr/>
        <p:txBody>
          <a:bodyPr>
            <a:normAutofit fontScale="77500" lnSpcReduction="20000"/>
          </a:bodyPr>
          <a:lstStyle/>
          <a:p>
            <a:pPr>
              <a:lnSpc>
                <a:spcPct val="120000"/>
              </a:lnSpc>
            </a:pPr>
            <a:r>
              <a:rPr lang="en-US" dirty="0" smtClean="0">
                <a:solidFill>
                  <a:schemeClr val="bg1">
                    <a:lumMod val="95000"/>
                    <a:lumOff val="5000"/>
                  </a:schemeClr>
                </a:solidFill>
              </a:rPr>
              <a:t>“</a:t>
            </a:r>
            <a:r>
              <a:rPr lang="en-US" i="1" dirty="0" smtClean="0">
                <a:solidFill>
                  <a:schemeClr val="bg1">
                    <a:lumMod val="95000"/>
                    <a:lumOff val="5000"/>
                  </a:schemeClr>
                </a:solidFill>
              </a:rPr>
              <a:t>I don't know how I make up. On the way the lot and I instantly decided to wear baggy pants that would sit on me the bag, too big shoes and a bowler hat, but in the hands get a walking cane. I wanted to in my suit all was contradictory</a:t>
            </a:r>
            <a:br>
              <a:rPr lang="en-US" i="1" dirty="0" smtClean="0">
                <a:solidFill>
                  <a:schemeClr val="bg1">
                    <a:lumMod val="95000"/>
                    <a:lumOff val="5000"/>
                  </a:schemeClr>
                </a:solidFill>
              </a:rPr>
            </a:br>
            <a:r>
              <a:rPr lang="en-US" i="1" dirty="0" smtClean="0">
                <a:solidFill>
                  <a:schemeClr val="bg1">
                    <a:lumMod val="95000"/>
                    <a:lumOff val="5000"/>
                  </a:schemeClr>
                </a:solidFill>
              </a:rPr>
              <a:t>Dressing, I haven't thought about what the. I felt him, and when I returned to the pavilion, my character has been born.”</a:t>
            </a:r>
            <a:endParaRPr lang="ru-RU" i="1" dirty="0" smtClean="0">
              <a:solidFill>
                <a:schemeClr val="bg1">
                  <a:lumMod val="95000"/>
                  <a:lumOff val="5000"/>
                </a:schemeClr>
              </a:solidFill>
            </a:endParaRPr>
          </a:p>
          <a:p>
            <a:endParaRPr lang="ru-RU" dirty="0"/>
          </a:p>
        </p:txBody>
      </p:sp>
      <p:pic>
        <p:nvPicPr>
          <p:cNvPr id="6146" name="Picture 2" descr="C:\Users\Олеся1\Desktop\Чарли Чаплин\образ.jpg"/>
          <p:cNvPicPr>
            <a:picLocks noGrp="1" noChangeAspect="1" noChangeArrowheads="1"/>
          </p:cNvPicPr>
          <p:nvPr>
            <p:ph sz="half" idx="1"/>
          </p:nvPr>
        </p:nvPicPr>
        <p:blipFill>
          <a:blip r:embed="rId2" cstate="email"/>
          <a:srcRect/>
          <a:stretch>
            <a:fillRect/>
          </a:stretch>
        </p:blipFill>
        <p:spPr bwMode="auto">
          <a:xfrm>
            <a:off x="500034" y="2143116"/>
            <a:ext cx="4059238" cy="270615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CAREER</a:t>
            </a:r>
            <a:endParaRPr lang="ru-RU" sz="6000" dirty="0"/>
          </a:p>
        </p:txBody>
      </p:sp>
      <p:sp>
        <p:nvSpPr>
          <p:cNvPr id="4" name="Содержимое 3"/>
          <p:cNvSpPr>
            <a:spLocks noGrp="1"/>
          </p:cNvSpPr>
          <p:nvPr>
            <p:ph sz="half" idx="2"/>
          </p:nvPr>
        </p:nvSpPr>
        <p:spPr>
          <a:xfrm>
            <a:off x="4786314" y="1643050"/>
            <a:ext cx="3929090" cy="2071702"/>
          </a:xfrm>
        </p:spPr>
        <p:txBody>
          <a:bodyPr>
            <a:noAutofit/>
          </a:bodyPr>
          <a:lstStyle/>
          <a:p>
            <a:r>
              <a:rPr lang="en-US" sz="3200" dirty="0" smtClean="0">
                <a:solidFill>
                  <a:schemeClr val="bg1">
                    <a:lumMod val="95000"/>
                    <a:lumOff val="5000"/>
                  </a:schemeClr>
                </a:solidFill>
              </a:rPr>
              <a:t>The Kid (1921), with Jackie Coogan, combined comedy with drama and was Chaplin's first film to exceed an hour.</a:t>
            </a:r>
            <a:endParaRPr lang="ru-RU" sz="3200" dirty="0">
              <a:solidFill>
                <a:schemeClr val="bg1">
                  <a:lumMod val="95000"/>
                  <a:lumOff val="5000"/>
                </a:schemeClr>
              </a:solidFill>
            </a:endParaRPr>
          </a:p>
        </p:txBody>
      </p:sp>
      <p:pic>
        <p:nvPicPr>
          <p:cNvPr id="8195" name="Picture 3"/>
          <p:cNvPicPr>
            <a:picLocks noGrp="1" noChangeAspect="1" noChangeArrowheads="1"/>
          </p:cNvPicPr>
          <p:nvPr>
            <p:ph sz="half" idx="1"/>
          </p:nvPr>
        </p:nvPicPr>
        <p:blipFill>
          <a:blip r:embed="rId2" cstate="email"/>
          <a:srcRect/>
          <a:stretch>
            <a:fillRect/>
          </a:stretch>
        </p:blipFill>
        <p:spPr bwMode="auto">
          <a:xfrm>
            <a:off x="428596" y="1714488"/>
            <a:ext cx="1500198" cy="4571429"/>
          </a:xfrm>
          <a:prstGeom prst="rect">
            <a:avLst/>
          </a:prstGeom>
          <a:noFill/>
          <a:ln w="9525">
            <a:noFill/>
            <a:miter lim="800000"/>
            <a:headEnd/>
            <a:tailEnd/>
          </a:ln>
          <a:effectLst/>
        </p:spPr>
      </p:pic>
      <p:pic>
        <p:nvPicPr>
          <p:cNvPr id="8197" name="Picture 5"/>
          <p:cNvPicPr>
            <a:picLocks noChangeAspect="1" noChangeArrowheads="1"/>
          </p:cNvPicPr>
          <p:nvPr/>
        </p:nvPicPr>
        <p:blipFill>
          <a:blip r:embed="rId3" cstate="email"/>
          <a:srcRect/>
          <a:stretch>
            <a:fillRect/>
          </a:stretch>
        </p:blipFill>
        <p:spPr bwMode="auto">
          <a:xfrm>
            <a:off x="1857356" y="1714488"/>
            <a:ext cx="2786083" cy="45720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sz="6000" smtClean="0">
                <a:solidFill>
                  <a:schemeClr val="bg1">
                    <a:lumMod val="95000"/>
                    <a:lumOff val="5000"/>
                  </a:schemeClr>
                </a:solidFill>
              </a:rPr>
              <a:t>CAREER</a:t>
            </a:r>
            <a:endParaRPr lang="ru-RU" sz="6000" dirty="0"/>
          </a:p>
        </p:txBody>
      </p:sp>
      <p:sp>
        <p:nvSpPr>
          <p:cNvPr id="4" name="Содержимое 3"/>
          <p:cNvSpPr>
            <a:spLocks noGrp="1"/>
          </p:cNvSpPr>
          <p:nvPr>
            <p:ph sz="half" idx="2"/>
          </p:nvPr>
        </p:nvSpPr>
        <p:spPr/>
        <p:txBody>
          <a:bodyPr/>
          <a:lstStyle/>
          <a:p>
            <a:r>
              <a:rPr lang="en-US" dirty="0" smtClean="0">
                <a:solidFill>
                  <a:schemeClr val="bg1">
                    <a:lumMod val="95000"/>
                    <a:lumOff val="5000"/>
                  </a:schemeClr>
                </a:solidFill>
              </a:rPr>
              <a:t>In 1914 Chaplin self-directed his first film («Taken rain»), in which he was an actor, Director and screenwriter.</a:t>
            </a:r>
            <a:endParaRPr lang="ru-RU" dirty="0">
              <a:solidFill>
                <a:schemeClr val="bg1">
                  <a:lumMod val="95000"/>
                  <a:lumOff val="5000"/>
                </a:schemeClr>
              </a:solidFill>
            </a:endParaRPr>
          </a:p>
        </p:txBody>
      </p:sp>
      <p:sp>
        <p:nvSpPr>
          <p:cNvPr id="5" name="Содержимое 4"/>
          <p:cNvSpPr>
            <a:spLocks noGrp="1"/>
          </p:cNvSpPr>
          <p:nvPr>
            <p:ph sz="half" idx="1"/>
          </p:nvPr>
        </p:nvSpPr>
        <p:spPr>
          <a:xfrm>
            <a:off x="642910" y="1785926"/>
            <a:ext cx="3571900" cy="4310074"/>
          </a:xfrm>
        </p:spPr>
        <p:txBody>
          <a:bodyPr/>
          <a:lstStyle/>
          <a:p>
            <a:endParaRPr lang="ru-RU" dirty="0"/>
          </a:p>
        </p:txBody>
      </p:sp>
      <p:pic>
        <p:nvPicPr>
          <p:cNvPr id="1026" name="Picture 2"/>
          <p:cNvPicPr>
            <a:picLocks noChangeAspect="1" noChangeArrowheads="1"/>
          </p:cNvPicPr>
          <p:nvPr/>
        </p:nvPicPr>
        <p:blipFill>
          <a:blip r:embed="rId2" cstate="email"/>
          <a:srcRect/>
          <a:stretch>
            <a:fillRect/>
          </a:stretch>
        </p:blipFill>
        <p:spPr bwMode="auto">
          <a:xfrm>
            <a:off x="642910" y="1571612"/>
            <a:ext cx="3660147" cy="47863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246</TotalTime>
  <Words>587</Words>
  <Application>Microsoft Office PowerPoint</Application>
  <PresentationFormat>Экран (4:3)</PresentationFormat>
  <Paragraphs>56</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Бумажная</vt:lpstr>
      <vt:lpstr>Sir Charles Spencer "Charlie" Chaplin</vt:lpstr>
      <vt:lpstr>CHILDHOOD</vt:lpstr>
      <vt:lpstr>CHILDHOOD</vt:lpstr>
      <vt:lpstr>CHILDHOOD</vt:lpstr>
      <vt:lpstr>YOUTH</vt:lpstr>
      <vt:lpstr>CAREER</vt:lpstr>
      <vt:lpstr>CAREER</vt:lpstr>
      <vt:lpstr>CAREER</vt:lpstr>
      <vt:lpstr>CAREER</vt:lpstr>
      <vt:lpstr>CAREER</vt:lpstr>
      <vt:lpstr>WHAT DO YOU KNOW ABOUT Charlie" Chaplin?</vt:lpstr>
      <vt:lpstr>Fragments of speech of Charlie Chaplin in honor of his 70th anniversary</vt:lpstr>
      <vt:lpstr>SOME INTERESTING FACTS</vt:lpstr>
      <vt:lpstr>Thank you for your attention!  Surkova Olesya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Sir Charles Spencer "Charlie" Chaplin</dc:title>
  <dc:creator>Олеся1</dc:creator>
  <cp:lastModifiedBy>Roman</cp:lastModifiedBy>
  <cp:revision>19</cp:revision>
  <dcterms:created xsi:type="dcterms:W3CDTF">2013-11-07T15:54:26Z</dcterms:created>
  <dcterms:modified xsi:type="dcterms:W3CDTF">2014-04-02T16:54:27Z</dcterms:modified>
</cp:coreProperties>
</file>