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330" r:id="rId3"/>
    <p:sldId id="331" r:id="rId4"/>
    <p:sldId id="256" r:id="rId5"/>
    <p:sldId id="258" r:id="rId6"/>
    <p:sldId id="269" r:id="rId7"/>
    <p:sldId id="296" r:id="rId8"/>
    <p:sldId id="257" r:id="rId9"/>
    <p:sldId id="259" r:id="rId10"/>
    <p:sldId id="260" r:id="rId11"/>
    <p:sldId id="266" r:id="rId12"/>
    <p:sldId id="285" r:id="rId13"/>
    <p:sldId id="309" r:id="rId14"/>
    <p:sldId id="310" r:id="rId15"/>
    <p:sldId id="311" r:id="rId16"/>
    <p:sldId id="312" r:id="rId17"/>
    <p:sldId id="270" r:id="rId18"/>
    <p:sldId id="273" r:id="rId19"/>
    <p:sldId id="271" r:id="rId20"/>
    <p:sldId id="272" r:id="rId21"/>
    <p:sldId id="261" r:id="rId22"/>
    <p:sldId id="262" r:id="rId23"/>
    <p:sldId id="263" r:id="rId24"/>
    <p:sldId id="264" r:id="rId25"/>
    <p:sldId id="265" r:id="rId26"/>
    <p:sldId id="268" r:id="rId27"/>
    <p:sldId id="267" r:id="rId28"/>
    <p:sldId id="274" r:id="rId29"/>
    <p:sldId id="275" r:id="rId30"/>
    <p:sldId id="276" r:id="rId31"/>
    <p:sldId id="277" r:id="rId32"/>
    <p:sldId id="278" r:id="rId33"/>
    <p:sldId id="287" r:id="rId34"/>
    <p:sldId id="280" r:id="rId35"/>
    <p:sldId id="281" r:id="rId36"/>
    <p:sldId id="279" r:id="rId37"/>
    <p:sldId id="286" r:id="rId38"/>
    <p:sldId id="289" r:id="rId39"/>
    <p:sldId id="282" r:id="rId40"/>
    <p:sldId id="290" r:id="rId41"/>
    <p:sldId id="291" r:id="rId42"/>
    <p:sldId id="288" r:id="rId43"/>
    <p:sldId id="283" r:id="rId44"/>
    <p:sldId id="293" r:id="rId45"/>
    <p:sldId id="294" r:id="rId46"/>
    <p:sldId id="292" r:id="rId47"/>
    <p:sldId id="284" r:id="rId48"/>
    <p:sldId id="295" r:id="rId49"/>
    <p:sldId id="297" r:id="rId50"/>
    <p:sldId id="298" r:id="rId51"/>
    <p:sldId id="299" r:id="rId52"/>
    <p:sldId id="300" r:id="rId53"/>
    <p:sldId id="301" r:id="rId54"/>
    <p:sldId id="302" r:id="rId55"/>
    <p:sldId id="324" r:id="rId56"/>
    <p:sldId id="325" r:id="rId57"/>
    <p:sldId id="303" r:id="rId58"/>
    <p:sldId id="321" r:id="rId59"/>
    <p:sldId id="320" r:id="rId60"/>
    <p:sldId id="313" r:id="rId61"/>
    <p:sldId id="322" r:id="rId62"/>
    <p:sldId id="323" r:id="rId63"/>
    <p:sldId id="315" r:id="rId64"/>
    <p:sldId id="318" r:id="rId65"/>
    <p:sldId id="317" r:id="rId66"/>
    <p:sldId id="328" r:id="rId67"/>
    <p:sldId id="326" r:id="rId68"/>
    <p:sldId id="327" r:id="rId69"/>
    <p:sldId id="316" r:id="rId70"/>
    <p:sldId id="319" r:id="rId71"/>
    <p:sldId id="329" r:id="rId72"/>
    <p:sldId id="304" r:id="rId7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CC"/>
    <a:srgbClr val="000050"/>
    <a:srgbClr val="4B4BFF"/>
    <a:srgbClr val="8989FF"/>
    <a:srgbClr val="BB4A05"/>
    <a:srgbClr val="7A1D00"/>
    <a:srgbClr val="CC3300"/>
    <a:srgbClr val="FF470D"/>
    <a:srgbClr val="4824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94600"/>
  </p:normalViewPr>
  <p:slideViewPr>
    <p:cSldViewPr>
      <p:cViewPr varScale="1">
        <p:scale>
          <a:sx n="127" d="100"/>
          <a:sy n="127" d="100"/>
        </p:scale>
        <p:origin x="-117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1968" y="4224"/>
              <a:ext cx="3792" cy="96"/>
            </a:xfrm>
            <a:prstGeom prst="rect">
              <a:avLst/>
            </a:prstGeom>
            <a:gradFill rotWithShape="0">
              <a:gsLst>
                <a:gs pos="0">
                  <a:srgbClr val="EBD7FF"/>
                </a:gs>
                <a:gs pos="100000">
                  <a:srgbClr val="0099F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 sz="2400">
                <a:latin typeface="굴림" pitchFamily="50" charset="-127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5520" y="1248"/>
              <a:ext cx="240" cy="2688"/>
            </a:xfrm>
            <a:prstGeom prst="rect">
              <a:avLst/>
            </a:prstGeom>
            <a:gradFill rotWithShape="0">
              <a:gsLst>
                <a:gs pos="0">
                  <a:srgbClr val="C1E7CE"/>
                </a:gs>
                <a:gs pos="100000">
                  <a:srgbClr val="33996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 sz="2400">
                <a:latin typeface="굴림" pitchFamily="50" charset="-127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0" y="3312"/>
              <a:ext cx="288" cy="9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 sz="2400">
                <a:latin typeface="굴림" pitchFamily="50" charset="-127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0" y="3408"/>
              <a:ext cx="288" cy="912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 sz="2400">
                <a:latin typeface="굴림" pitchFamily="50" charset="-127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5520" y="0"/>
              <a:ext cx="240" cy="12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 sz="2400">
                <a:latin typeface="굴림" pitchFamily="50" charset="-127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3600" y="0"/>
              <a:ext cx="1920" cy="192"/>
            </a:xfrm>
            <a:prstGeom prst="rect">
              <a:avLst/>
            </a:prstGeom>
            <a:solidFill>
              <a:srgbClr val="CAC9A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 sz="2400">
                <a:latin typeface="굴림" pitchFamily="50" charset="-127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288" y="192"/>
              <a:ext cx="336" cy="480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 sz="2400">
                <a:latin typeface="굴림" pitchFamily="50" charset="-127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0" y="672"/>
              <a:ext cx="288" cy="2640"/>
            </a:xfrm>
            <a:prstGeom prst="rect">
              <a:avLst/>
            </a:prstGeom>
            <a:gradFill rotWithShape="0">
              <a:gsLst>
                <a:gs pos="0">
                  <a:srgbClr val="C1AE8F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 sz="2400">
                <a:latin typeface="굴림" pitchFamily="50" charset="-127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0" y="192"/>
              <a:ext cx="288" cy="4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 sz="2400">
                <a:latin typeface="굴림" pitchFamily="50" charset="-127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0" y="0"/>
              <a:ext cx="624" cy="192"/>
            </a:xfrm>
            <a:prstGeom prst="rect">
              <a:avLst/>
            </a:prstGeom>
            <a:solidFill>
              <a:srgbClr val="99CC00"/>
            </a:solidFill>
            <a:ln w="19050">
              <a:solidFill>
                <a:srgbClr val="80808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 sz="2400">
                <a:latin typeface="굴림" pitchFamily="50" charset="-127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624" y="0"/>
              <a:ext cx="2976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 sz="2400">
                <a:latin typeface="굴림" pitchFamily="50" charset="-127"/>
              </a:endParaRPr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 flipV="1">
              <a:off x="288" y="192"/>
              <a:ext cx="0" cy="4128"/>
            </a:xfrm>
            <a:prstGeom prst="line">
              <a:avLst/>
            </a:prstGeom>
            <a:noFill/>
            <a:ln w="762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>
              <a:off x="288" y="4224"/>
              <a:ext cx="5472" cy="0"/>
            </a:xfrm>
            <a:prstGeom prst="line">
              <a:avLst/>
            </a:prstGeom>
            <a:noFill/>
            <a:ln w="5715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 flipV="1">
              <a:off x="5520" y="0"/>
              <a:ext cx="0" cy="4224"/>
            </a:xfrm>
            <a:prstGeom prst="line">
              <a:avLst/>
            </a:prstGeom>
            <a:noFill/>
            <a:ln w="5715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H="1">
              <a:off x="3600" y="288"/>
              <a:ext cx="2160" cy="0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 flipV="1">
              <a:off x="3600" y="0"/>
              <a:ext cx="0" cy="288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5520" y="1248"/>
              <a:ext cx="2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624" y="0"/>
              <a:ext cx="0" cy="672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 flipH="1">
              <a:off x="0" y="672"/>
              <a:ext cx="624" cy="0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 flipV="1">
              <a:off x="1680" y="3936"/>
              <a:ext cx="0" cy="384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>
              <a:off x="1680" y="3936"/>
              <a:ext cx="4080" cy="0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 flipH="1">
              <a:off x="0" y="3312"/>
              <a:ext cx="288" cy="0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auto">
            <a:xfrm flipH="1">
              <a:off x="0" y="3408"/>
              <a:ext cx="288" cy="0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099" name="Rectangle 27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100" name="Rectangle 28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Century Gothic" pitchFamily="34" charset="0"/>
              <a:buNone/>
              <a:defRPr sz="2800"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29" name="Rectangle 3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" name="Rectangle 3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1" name="Rectangle 3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64275"/>
            <a:ext cx="2133600" cy="38417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0EC4C7B-90D7-4B27-A63D-01A4AF4133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0745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BB0CB-F23B-4224-900D-0C60896E86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2024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0B555-5CA0-4B43-9239-095AD04D7D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614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C232D-1465-4682-B2FA-288F079C53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9601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622BC-8B21-4319-8C64-EF28119164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3560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D9DB3-9311-4D1C-9E7A-B139005047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1332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DBCE6-E7C5-4811-9E20-02BFF0300E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6235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77CAD-510A-4453-BE77-51AD9AFB02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4126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027116-F768-4A17-B58D-706CB3BE50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401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84BD3-1258-415B-9177-236920F715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7787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3BFF4-63C4-4315-8C71-33E9FFC6A7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5537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032" name="Rectangle 8"/>
            <p:cNvSpPr>
              <a:spLocks noChangeArrowheads="1"/>
            </p:cNvSpPr>
            <p:nvPr/>
          </p:nvSpPr>
          <p:spPr bwMode="auto">
            <a:xfrm>
              <a:off x="1968" y="4224"/>
              <a:ext cx="3792" cy="96"/>
            </a:xfrm>
            <a:prstGeom prst="rect">
              <a:avLst/>
            </a:prstGeom>
            <a:gradFill rotWithShape="0">
              <a:gsLst>
                <a:gs pos="0">
                  <a:srgbClr val="EBD7FF"/>
                </a:gs>
                <a:gs pos="100000">
                  <a:srgbClr val="0099F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 sz="2400">
                <a:latin typeface="굴림" pitchFamily="50" charset="-127"/>
              </a:endParaRPr>
            </a:p>
          </p:txBody>
        </p:sp>
        <p:sp>
          <p:nvSpPr>
            <p:cNvPr id="1033" name="Rectangle 9"/>
            <p:cNvSpPr>
              <a:spLocks noChangeArrowheads="1"/>
            </p:cNvSpPr>
            <p:nvPr/>
          </p:nvSpPr>
          <p:spPr bwMode="auto">
            <a:xfrm>
              <a:off x="5520" y="1248"/>
              <a:ext cx="240" cy="2688"/>
            </a:xfrm>
            <a:prstGeom prst="rect">
              <a:avLst/>
            </a:prstGeom>
            <a:gradFill rotWithShape="0">
              <a:gsLst>
                <a:gs pos="0">
                  <a:srgbClr val="C1E7CE"/>
                </a:gs>
                <a:gs pos="100000">
                  <a:srgbClr val="33996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 sz="2400">
                <a:latin typeface="굴림" pitchFamily="50" charset="-127"/>
              </a:endParaRPr>
            </a:p>
          </p:txBody>
        </p:sp>
        <p:sp>
          <p:nvSpPr>
            <p:cNvPr id="1034" name="Rectangle 10"/>
            <p:cNvSpPr>
              <a:spLocks noChangeArrowheads="1"/>
            </p:cNvSpPr>
            <p:nvPr/>
          </p:nvSpPr>
          <p:spPr bwMode="auto">
            <a:xfrm>
              <a:off x="0" y="3312"/>
              <a:ext cx="288" cy="9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 sz="2400">
                <a:latin typeface="굴림" pitchFamily="50" charset="-127"/>
              </a:endParaRPr>
            </a:p>
          </p:txBody>
        </p:sp>
        <p:sp>
          <p:nvSpPr>
            <p:cNvPr id="1035" name="Rectangle 11"/>
            <p:cNvSpPr>
              <a:spLocks noChangeArrowheads="1"/>
            </p:cNvSpPr>
            <p:nvPr/>
          </p:nvSpPr>
          <p:spPr bwMode="auto">
            <a:xfrm>
              <a:off x="0" y="3408"/>
              <a:ext cx="288" cy="912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 sz="2400">
                <a:latin typeface="굴림" pitchFamily="50" charset="-127"/>
              </a:endParaRPr>
            </a:p>
          </p:txBody>
        </p:sp>
        <p:sp>
          <p:nvSpPr>
            <p:cNvPr id="1036" name="Rectangle 12"/>
            <p:cNvSpPr>
              <a:spLocks noChangeArrowheads="1"/>
            </p:cNvSpPr>
            <p:nvPr/>
          </p:nvSpPr>
          <p:spPr bwMode="auto">
            <a:xfrm>
              <a:off x="5520" y="0"/>
              <a:ext cx="240" cy="12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 sz="2400">
                <a:latin typeface="굴림" pitchFamily="50" charset="-127"/>
              </a:endParaRPr>
            </a:p>
          </p:txBody>
        </p:sp>
        <p:sp>
          <p:nvSpPr>
            <p:cNvPr id="1037" name="Rectangle 13"/>
            <p:cNvSpPr>
              <a:spLocks noChangeArrowheads="1"/>
            </p:cNvSpPr>
            <p:nvPr/>
          </p:nvSpPr>
          <p:spPr bwMode="auto">
            <a:xfrm>
              <a:off x="3600" y="0"/>
              <a:ext cx="1920" cy="192"/>
            </a:xfrm>
            <a:prstGeom prst="rect">
              <a:avLst/>
            </a:prstGeom>
            <a:solidFill>
              <a:srgbClr val="CAC9A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 sz="2400">
                <a:latin typeface="굴림" pitchFamily="50" charset="-127"/>
              </a:endParaRPr>
            </a:p>
          </p:txBody>
        </p:sp>
        <p:sp>
          <p:nvSpPr>
            <p:cNvPr id="1038" name="Rectangle 14"/>
            <p:cNvSpPr>
              <a:spLocks noChangeArrowheads="1"/>
            </p:cNvSpPr>
            <p:nvPr/>
          </p:nvSpPr>
          <p:spPr bwMode="auto">
            <a:xfrm>
              <a:off x="288" y="192"/>
              <a:ext cx="336" cy="480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 sz="2400">
                <a:latin typeface="굴림" pitchFamily="50" charset="-127"/>
              </a:endParaRPr>
            </a:p>
          </p:txBody>
        </p:sp>
        <p:sp>
          <p:nvSpPr>
            <p:cNvPr id="1039" name="Rectangle 15"/>
            <p:cNvSpPr>
              <a:spLocks noChangeArrowheads="1"/>
            </p:cNvSpPr>
            <p:nvPr/>
          </p:nvSpPr>
          <p:spPr bwMode="auto">
            <a:xfrm>
              <a:off x="0" y="672"/>
              <a:ext cx="288" cy="2640"/>
            </a:xfrm>
            <a:prstGeom prst="rect">
              <a:avLst/>
            </a:prstGeom>
            <a:gradFill rotWithShape="0">
              <a:gsLst>
                <a:gs pos="0">
                  <a:srgbClr val="C1AE8F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 sz="2400">
                <a:latin typeface="굴림" pitchFamily="50" charset="-127"/>
              </a:endParaRPr>
            </a:p>
          </p:txBody>
        </p:sp>
        <p:sp>
          <p:nvSpPr>
            <p:cNvPr id="1040" name="Rectangle 16"/>
            <p:cNvSpPr>
              <a:spLocks noChangeArrowheads="1"/>
            </p:cNvSpPr>
            <p:nvPr/>
          </p:nvSpPr>
          <p:spPr bwMode="auto">
            <a:xfrm>
              <a:off x="0" y="192"/>
              <a:ext cx="288" cy="4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 sz="2400">
                <a:latin typeface="굴림" pitchFamily="50" charset="-127"/>
              </a:endParaRPr>
            </a:p>
          </p:txBody>
        </p:sp>
        <p:sp>
          <p:nvSpPr>
            <p:cNvPr id="1041" name="Rectangle 17"/>
            <p:cNvSpPr>
              <a:spLocks noChangeArrowheads="1"/>
            </p:cNvSpPr>
            <p:nvPr/>
          </p:nvSpPr>
          <p:spPr bwMode="auto">
            <a:xfrm>
              <a:off x="0" y="0"/>
              <a:ext cx="624" cy="192"/>
            </a:xfrm>
            <a:prstGeom prst="rect">
              <a:avLst/>
            </a:prstGeom>
            <a:solidFill>
              <a:srgbClr val="99CC00"/>
            </a:solidFill>
            <a:ln w="19050">
              <a:solidFill>
                <a:srgbClr val="80808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 sz="2400">
                <a:latin typeface="굴림" pitchFamily="50" charset="-127"/>
              </a:endParaRPr>
            </a:p>
          </p:txBody>
        </p:sp>
        <p:sp>
          <p:nvSpPr>
            <p:cNvPr id="1042" name="Rectangle 18"/>
            <p:cNvSpPr>
              <a:spLocks noChangeArrowheads="1"/>
            </p:cNvSpPr>
            <p:nvPr/>
          </p:nvSpPr>
          <p:spPr bwMode="auto">
            <a:xfrm>
              <a:off x="624" y="0"/>
              <a:ext cx="2976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 sz="2400">
                <a:latin typeface="굴림" pitchFamily="50" charset="-127"/>
              </a:endParaRPr>
            </a:p>
          </p:txBody>
        </p:sp>
        <p:sp>
          <p:nvSpPr>
            <p:cNvPr id="1043" name="Line 19"/>
            <p:cNvSpPr>
              <a:spLocks noChangeShapeType="1"/>
            </p:cNvSpPr>
            <p:nvPr/>
          </p:nvSpPr>
          <p:spPr bwMode="auto">
            <a:xfrm flipV="1">
              <a:off x="288" y="192"/>
              <a:ext cx="0" cy="4128"/>
            </a:xfrm>
            <a:prstGeom prst="line">
              <a:avLst/>
            </a:prstGeom>
            <a:noFill/>
            <a:ln w="762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4" name="Line 20"/>
            <p:cNvSpPr>
              <a:spLocks noChangeShapeType="1"/>
            </p:cNvSpPr>
            <p:nvPr/>
          </p:nvSpPr>
          <p:spPr bwMode="auto">
            <a:xfrm>
              <a:off x="288" y="4224"/>
              <a:ext cx="5472" cy="0"/>
            </a:xfrm>
            <a:prstGeom prst="line">
              <a:avLst/>
            </a:prstGeom>
            <a:noFill/>
            <a:ln w="5715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5" name="Line 21"/>
            <p:cNvSpPr>
              <a:spLocks noChangeShapeType="1"/>
            </p:cNvSpPr>
            <p:nvPr/>
          </p:nvSpPr>
          <p:spPr bwMode="auto">
            <a:xfrm flipV="1">
              <a:off x="5520" y="0"/>
              <a:ext cx="0" cy="4224"/>
            </a:xfrm>
            <a:prstGeom prst="line">
              <a:avLst/>
            </a:prstGeom>
            <a:noFill/>
            <a:ln w="5715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6" name="Line 22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7" name="Line 23"/>
            <p:cNvSpPr>
              <a:spLocks noChangeShapeType="1"/>
            </p:cNvSpPr>
            <p:nvPr/>
          </p:nvSpPr>
          <p:spPr bwMode="auto">
            <a:xfrm flipH="1">
              <a:off x="3600" y="288"/>
              <a:ext cx="2160" cy="0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8" name="Line 24"/>
            <p:cNvSpPr>
              <a:spLocks noChangeShapeType="1"/>
            </p:cNvSpPr>
            <p:nvPr/>
          </p:nvSpPr>
          <p:spPr bwMode="auto">
            <a:xfrm flipV="1">
              <a:off x="3600" y="0"/>
              <a:ext cx="0" cy="288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9" name="Line 25"/>
            <p:cNvSpPr>
              <a:spLocks noChangeShapeType="1"/>
            </p:cNvSpPr>
            <p:nvPr/>
          </p:nvSpPr>
          <p:spPr bwMode="auto">
            <a:xfrm>
              <a:off x="5520" y="1248"/>
              <a:ext cx="2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0" name="Line 26"/>
            <p:cNvSpPr>
              <a:spLocks noChangeShapeType="1"/>
            </p:cNvSpPr>
            <p:nvPr/>
          </p:nvSpPr>
          <p:spPr bwMode="auto">
            <a:xfrm>
              <a:off x="624" y="0"/>
              <a:ext cx="0" cy="672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1" name="Line 27"/>
            <p:cNvSpPr>
              <a:spLocks noChangeShapeType="1"/>
            </p:cNvSpPr>
            <p:nvPr/>
          </p:nvSpPr>
          <p:spPr bwMode="auto">
            <a:xfrm flipH="1">
              <a:off x="0" y="672"/>
              <a:ext cx="624" cy="0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2" name="Line 28"/>
            <p:cNvSpPr>
              <a:spLocks noChangeShapeType="1"/>
            </p:cNvSpPr>
            <p:nvPr/>
          </p:nvSpPr>
          <p:spPr bwMode="auto">
            <a:xfrm flipV="1">
              <a:off x="1680" y="3936"/>
              <a:ext cx="0" cy="384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3" name="Line 29"/>
            <p:cNvSpPr>
              <a:spLocks noChangeShapeType="1"/>
            </p:cNvSpPr>
            <p:nvPr/>
          </p:nvSpPr>
          <p:spPr bwMode="auto">
            <a:xfrm>
              <a:off x="1680" y="3936"/>
              <a:ext cx="4080" cy="0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4" name="Line 30"/>
            <p:cNvSpPr>
              <a:spLocks noChangeShapeType="1"/>
            </p:cNvSpPr>
            <p:nvPr/>
          </p:nvSpPr>
          <p:spPr bwMode="auto">
            <a:xfrm flipH="1">
              <a:off x="0" y="3312"/>
              <a:ext cx="288" cy="0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5" name="Line 31"/>
            <p:cNvSpPr>
              <a:spLocks noChangeShapeType="1"/>
            </p:cNvSpPr>
            <p:nvPr/>
          </p:nvSpPr>
          <p:spPr bwMode="auto">
            <a:xfrm flipH="1">
              <a:off x="0" y="3408"/>
              <a:ext cx="288" cy="0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64275"/>
            <a:ext cx="2133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64275"/>
            <a:ext cx="2895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67450"/>
            <a:ext cx="2133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86B550F7-E67D-47EE-A519-E9F2220780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entury Gothi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entury Gothic" pitchFamily="34" charset="0"/>
        <a:buChar char="□"/>
        <a:defRPr sz="32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entury Gothic" pitchFamily="34" charset="0"/>
        <a:buChar char="□"/>
        <a:defRPr sz="2800">
          <a:solidFill>
            <a:schemeClr val="bg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entury Gothic" pitchFamily="34" charset="0"/>
        <a:buChar char="□"/>
        <a:defRPr sz="2400">
          <a:solidFill>
            <a:schemeClr val="bg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entury Gothic" pitchFamily="34" charset="0"/>
        <a:buChar char="□"/>
        <a:defRPr sz="2000">
          <a:solidFill>
            <a:schemeClr val="bg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entury Gothic" pitchFamily="34" charset="0"/>
        <a:buChar char="□"/>
        <a:defRPr sz="2000">
          <a:solidFill>
            <a:schemeClr val="bg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entury Gothic" pitchFamily="34" charset="0"/>
        <a:buChar char="□"/>
        <a:defRPr sz="2000">
          <a:solidFill>
            <a:schemeClr val="bg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entury Gothic" pitchFamily="34" charset="0"/>
        <a:buChar char="□"/>
        <a:defRPr sz="2000">
          <a:solidFill>
            <a:schemeClr val="bg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entury Gothic" pitchFamily="34" charset="0"/>
        <a:buChar char="□"/>
        <a:defRPr sz="2000">
          <a:solidFill>
            <a:schemeClr val="bg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entury Gothic" pitchFamily="34" charset="0"/>
        <a:buChar char="□"/>
        <a:defRPr sz="20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slide" Target="slide17.xml"/><Relationship Id="rId7" Type="http://schemas.openxmlformats.org/officeDocument/2006/relationships/slide" Target="slide30.xml"/><Relationship Id="rId12" Type="http://schemas.openxmlformats.org/officeDocument/2006/relationships/slide" Target="slide26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11" Type="http://schemas.openxmlformats.org/officeDocument/2006/relationships/slide" Target="slide25.xml"/><Relationship Id="rId5" Type="http://schemas.openxmlformats.org/officeDocument/2006/relationships/slide" Target="slide16.xml"/><Relationship Id="rId10" Type="http://schemas.openxmlformats.org/officeDocument/2006/relationships/slide" Target="slide27.xml"/><Relationship Id="rId4" Type="http://schemas.openxmlformats.org/officeDocument/2006/relationships/slide" Target="slide19.xml"/><Relationship Id="rId9" Type="http://schemas.openxmlformats.org/officeDocument/2006/relationships/slide" Target="slide2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13" Type="http://schemas.openxmlformats.org/officeDocument/2006/relationships/slide" Target="slide47.xml"/><Relationship Id="rId3" Type="http://schemas.openxmlformats.org/officeDocument/2006/relationships/slide" Target="slide37.xml"/><Relationship Id="rId7" Type="http://schemas.openxmlformats.org/officeDocument/2006/relationships/slide" Target="slide34.xml"/><Relationship Id="rId12" Type="http://schemas.openxmlformats.org/officeDocument/2006/relationships/slide" Target="slide43.xml"/><Relationship Id="rId17" Type="http://schemas.openxmlformats.org/officeDocument/2006/relationships/slide" Target="slide46.xml"/><Relationship Id="rId2" Type="http://schemas.openxmlformats.org/officeDocument/2006/relationships/slide" Target="slide32.xml"/><Relationship Id="rId16" Type="http://schemas.openxmlformats.org/officeDocument/2006/relationships/slide" Target="slide4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11" Type="http://schemas.openxmlformats.org/officeDocument/2006/relationships/slide" Target="slide41.xml"/><Relationship Id="rId5" Type="http://schemas.openxmlformats.org/officeDocument/2006/relationships/slide" Target="slide42.xml"/><Relationship Id="rId15" Type="http://schemas.openxmlformats.org/officeDocument/2006/relationships/slide" Target="slide36.xml"/><Relationship Id="rId10" Type="http://schemas.openxmlformats.org/officeDocument/2006/relationships/slide" Target="slide40.xml"/><Relationship Id="rId4" Type="http://schemas.openxmlformats.org/officeDocument/2006/relationships/slide" Target="slide35.xml"/><Relationship Id="rId9" Type="http://schemas.openxmlformats.org/officeDocument/2006/relationships/slide" Target="slide39.xml"/><Relationship Id="rId14" Type="http://schemas.openxmlformats.org/officeDocument/2006/relationships/slide" Target="slide4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51.xml"/><Relationship Id="rId2" Type="http://schemas.openxmlformats.org/officeDocument/2006/relationships/slide" Target="slide4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2.xml"/><Relationship Id="rId5" Type="http://schemas.openxmlformats.org/officeDocument/2006/relationships/slide" Target="slide49.xml"/><Relationship Id="rId4" Type="http://schemas.openxmlformats.org/officeDocument/2006/relationships/slide" Target="slide5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62.xml"/><Relationship Id="rId13" Type="http://schemas.openxmlformats.org/officeDocument/2006/relationships/slide" Target="slide57.xml"/><Relationship Id="rId18" Type="http://schemas.openxmlformats.org/officeDocument/2006/relationships/slide" Target="slide58.xml"/><Relationship Id="rId3" Type="http://schemas.openxmlformats.org/officeDocument/2006/relationships/slide" Target="slide56.xml"/><Relationship Id="rId7" Type="http://schemas.openxmlformats.org/officeDocument/2006/relationships/slide" Target="slide59.xml"/><Relationship Id="rId12" Type="http://schemas.openxmlformats.org/officeDocument/2006/relationships/slide" Target="slide54.xml"/><Relationship Id="rId17" Type="http://schemas.openxmlformats.org/officeDocument/2006/relationships/slide" Target="slide55.xml"/><Relationship Id="rId2" Type="http://schemas.openxmlformats.org/officeDocument/2006/relationships/slide" Target="slide53.xml"/><Relationship Id="rId16" Type="http://schemas.openxmlformats.org/officeDocument/2006/relationships/slide" Target="slide7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6.xml"/><Relationship Id="rId11" Type="http://schemas.openxmlformats.org/officeDocument/2006/relationships/slide" Target="slide69.xml"/><Relationship Id="rId5" Type="http://schemas.openxmlformats.org/officeDocument/2006/relationships/slide" Target="slide67.xml"/><Relationship Id="rId15" Type="http://schemas.openxmlformats.org/officeDocument/2006/relationships/slide" Target="slide64.xml"/><Relationship Id="rId10" Type="http://schemas.openxmlformats.org/officeDocument/2006/relationships/slide" Target="slide63.xml"/><Relationship Id="rId19" Type="http://schemas.openxmlformats.org/officeDocument/2006/relationships/slide" Target="slide61.xml"/><Relationship Id="rId4" Type="http://schemas.openxmlformats.org/officeDocument/2006/relationships/slide" Target="slide65.xml"/><Relationship Id="rId9" Type="http://schemas.openxmlformats.org/officeDocument/2006/relationships/slide" Target="slide68.xml"/><Relationship Id="rId14" Type="http://schemas.openxmlformats.org/officeDocument/2006/relationships/slide" Target="slide60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image" Target="../media/image19.png"/><Relationship Id="rId4" Type="http://schemas.microsoft.com/office/2007/relationships/hdphoto" Target="../media/hdphoto8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.xml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15.xml"/><Relationship Id="rId4" Type="http://schemas.microsoft.com/office/2007/relationships/hdphoto" Target="../media/hdphoto11.wdp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openxmlformats.org/officeDocument/2006/relationships/slide" Target="slide15.xm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microsoft.com/office/2007/relationships/hdphoto" Target="../media/hdphoto13.wdp"/><Relationship Id="rId4" Type="http://schemas.openxmlformats.org/officeDocument/2006/relationships/image" Target="../media/image8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15.xml"/><Relationship Id="rId4" Type="http://schemas.openxmlformats.org/officeDocument/2006/relationships/image" Target="../media/image8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slide" Target="slide15.xm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microsoft.com/office/2007/relationships/hdphoto" Target="../media/hdphoto14.wdp"/><Relationship Id="rId4" Type="http://schemas.openxmlformats.org/officeDocument/2006/relationships/image" Target="../media/image9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15.xml"/><Relationship Id="rId4" Type="http://schemas.openxmlformats.org/officeDocument/2006/relationships/image" Target="../media/image97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microsoft.com/office/2007/relationships/hdphoto" Target="../media/hdphoto15.wdp"/><Relationship Id="rId7" Type="http://schemas.openxmlformats.org/officeDocument/2006/relationships/image" Target="../media/image101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microsoft.com/office/2007/relationships/hdphoto" Target="../media/hdphoto16.wdp"/><Relationship Id="rId4" Type="http://schemas.openxmlformats.org/officeDocument/2006/relationships/image" Target="../media/image9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5.xml"/><Relationship Id="rId4" Type="http://schemas.openxmlformats.org/officeDocument/2006/relationships/image" Target="../media/image114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microsoft.com/office/2007/relationships/hdphoto" Target="../media/hdphoto18.wdp"/><Relationship Id="rId4" Type="http://schemas.openxmlformats.org/officeDocument/2006/relationships/image" Target="../media/image116.jpeg"/><Relationship Id="rId9" Type="http://schemas.openxmlformats.org/officeDocument/2006/relationships/slide" Target="slide1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slide" Target="slide21.xml"/><Relationship Id="rId4" Type="http://schemas.openxmlformats.org/officeDocument/2006/relationships/slide" Target="slide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11559" y="1124744"/>
            <a:ext cx="6048673" cy="273630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9pPr>
          </a:lstStyle>
          <a:p>
            <a:pPr algn="l"/>
            <a:r>
              <a:rPr lang="ru-RU" sz="4800" i="1" dirty="0" smtClean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КУЛЬТУРА ЭПОХИ РЕНЕССАНСА</a:t>
            </a:r>
          </a:p>
          <a:p>
            <a:pPr algn="l">
              <a:spcBef>
                <a:spcPts val="1200"/>
              </a:spcBef>
            </a:pPr>
            <a:r>
              <a:rPr lang="ru-RU" sz="2000" i="1" dirty="0" smtClean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Интерактивное пособие для образовательных учреждений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75856" y="5013176"/>
            <a:ext cx="54172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выполнена</a:t>
            </a:r>
          </a:p>
          <a:p>
            <a:pPr algn="r"/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учителем МХК и истории религий</a:t>
            </a:r>
          </a:p>
          <a:p>
            <a:pPr algn="r"/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ГБОУ СОШ №1286</a:t>
            </a:r>
          </a:p>
          <a:p>
            <a:pPr algn="r"/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Столяровой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Светланой Владимировной</a:t>
            </a:r>
          </a:p>
          <a:p>
            <a:pPr algn="r"/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2420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772400" cy="864096"/>
          </a:xfrm>
        </p:spPr>
        <p:txBody>
          <a:bodyPr/>
          <a:lstStyle/>
          <a:p>
            <a:r>
              <a:rPr lang="ru-RU" sz="28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РАННЕЕ ВОЗРОЖДЕНИЕ</a:t>
            </a:r>
            <a:br>
              <a:rPr lang="ru-RU" sz="28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XV</a:t>
            </a:r>
            <a:r>
              <a:rPr lang="ru-RU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век</a:t>
            </a:r>
            <a:endParaRPr lang="ru-RU" sz="24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4641952" y="1268760"/>
            <a:ext cx="0" cy="5400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5181952" y="1268760"/>
            <a:ext cx="2376000" cy="5400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1691680" y="1268760"/>
            <a:ext cx="2376064" cy="5400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611560" y="1961782"/>
            <a:ext cx="1800000" cy="720000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архитектура</a:t>
            </a:r>
            <a:endParaRPr lang="ru-RU" i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876256" y="1973564"/>
            <a:ext cx="1800000" cy="720000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живопись</a:t>
            </a:r>
            <a:endParaRPr lang="ru-RU" i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hlinkClick r:id="rId2" action="ppaction://hlinksldjump"/>
          </p:cNvPr>
          <p:cNvSpPr/>
          <p:nvPr/>
        </p:nvSpPr>
        <p:spPr>
          <a:xfrm>
            <a:off x="828000" y="2996952"/>
            <a:ext cx="2520000" cy="541962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err="1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Филиппо</a:t>
            </a:r>
            <a:r>
              <a:rPr lang="ru-RU" i="1" dirty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Брунеллески</a:t>
            </a:r>
            <a:endParaRPr lang="ru-RU" i="1" dirty="0" smtClean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741952" y="1973564"/>
            <a:ext cx="1800000" cy="720000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скульптура</a:t>
            </a:r>
            <a:endParaRPr lang="ru-RU" i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16">
            <a:hlinkClick r:id="rId3" action="ppaction://hlinksldjump"/>
          </p:cNvPr>
          <p:cNvSpPr/>
          <p:nvPr/>
        </p:nvSpPr>
        <p:spPr>
          <a:xfrm>
            <a:off x="830970" y="3771706"/>
            <a:ext cx="2520000" cy="541962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Антонио Филарете</a:t>
            </a:r>
          </a:p>
        </p:txBody>
      </p:sp>
      <p:sp>
        <p:nvSpPr>
          <p:cNvPr id="19" name="Прямоугольник 18">
            <a:hlinkClick r:id="rId4" action="ppaction://hlinksldjump"/>
          </p:cNvPr>
          <p:cNvSpPr/>
          <p:nvPr/>
        </p:nvSpPr>
        <p:spPr>
          <a:xfrm>
            <a:off x="827584" y="4550789"/>
            <a:ext cx="2520000" cy="541962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i="1" dirty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Леон Баттиста </a:t>
            </a:r>
            <a:r>
              <a:rPr lang="vi-VN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Альб</a:t>
            </a:r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vi-VN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рти</a:t>
            </a:r>
            <a:endParaRPr lang="ru-RU" i="1" dirty="0" smtClean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>
            <a:hlinkClick r:id="rId5" action="ppaction://hlinksldjump"/>
          </p:cNvPr>
          <p:cNvSpPr/>
          <p:nvPr/>
        </p:nvSpPr>
        <p:spPr>
          <a:xfrm>
            <a:off x="827584" y="5363732"/>
            <a:ext cx="2520000" cy="541962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err="1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Микелоццо</a:t>
            </a:r>
            <a:r>
              <a:rPr lang="ru-RU" i="1" dirty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</a:t>
            </a:r>
            <a:r>
              <a:rPr lang="ru-RU" i="1" dirty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Бартоломео</a:t>
            </a:r>
            <a:endParaRPr lang="ru-RU" i="1" dirty="0" smtClean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Прямоугольник 20">
            <a:hlinkClick r:id="rId6" action="ppaction://hlinksldjump"/>
          </p:cNvPr>
          <p:cNvSpPr/>
          <p:nvPr/>
        </p:nvSpPr>
        <p:spPr>
          <a:xfrm>
            <a:off x="5883119" y="2996952"/>
            <a:ext cx="2520000" cy="541962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Мазаччо</a:t>
            </a:r>
          </a:p>
        </p:txBody>
      </p:sp>
      <p:sp>
        <p:nvSpPr>
          <p:cNvPr id="22" name="Прямоугольник 21">
            <a:hlinkClick r:id="rId7" action="ppaction://hlinksldjump"/>
          </p:cNvPr>
          <p:cNvSpPr/>
          <p:nvPr/>
        </p:nvSpPr>
        <p:spPr>
          <a:xfrm>
            <a:off x="5883119" y="3789428"/>
            <a:ext cx="2520000" cy="541962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err="1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Уччелло</a:t>
            </a:r>
            <a:endParaRPr lang="ru-RU" i="1" dirty="0" smtClean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Прямоугольник 22">
            <a:hlinkClick r:id="rId8" action="ppaction://hlinksldjump"/>
          </p:cNvPr>
          <p:cNvSpPr/>
          <p:nvPr/>
        </p:nvSpPr>
        <p:spPr>
          <a:xfrm>
            <a:off x="5897508" y="4550789"/>
            <a:ext cx="2520000" cy="541962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Верроккьо</a:t>
            </a:r>
          </a:p>
        </p:txBody>
      </p:sp>
      <p:sp>
        <p:nvSpPr>
          <p:cNvPr id="24" name="Прямоугольник 23">
            <a:hlinkClick r:id="rId9" action="ppaction://hlinksldjump"/>
          </p:cNvPr>
          <p:cNvSpPr/>
          <p:nvPr/>
        </p:nvSpPr>
        <p:spPr>
          <a:xfrm>
            <a:off x="5897508" y="5364120"/>
            <a:ext cx="2520000" cy="541962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Боттичелли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611560" y="2693564"/>
            <a:ext cx="0" cy="294153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8664361" y="2693564"/>
            <a:ext cx="0" cy="294153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611560" y="3267933"/>
            <a:ext cx="216024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611560" y="4072136"/>
            <a:ext cx="216024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611560" y="4820030"/>
            <a:ext cx="216024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638405" y="5634713"/>
            <a:ext cx="216024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>
            <a:off x="8448337" y="3266193"/>
            <a:ext cx="216024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>
            <a:off x="8403119" y="4042687"/>
            <a:ext cx="216024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8448337" y="4818290"/>
            <a:ext cx="216024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>
            <a:off x="8448337" y="5635101"/>
            <a:ext cx="216024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>
            <a:hlinkClick r:id="rId10" action="ppaction://hlinksldjump"/>
          </p:cNvPr>
          <p:cNvSpPr/>
          <p:nvPr/>
        </p:nvSpPr>
        <p:spPr>
          <a:xfrm>
            <a:off x="3563887" y="2995212"/>
            <a:ext cx="2160241" cy="541962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Донателло</a:t>
            </a:r>
          </a:p>
        </p:txBody>
      </p:sp>
      <p:sp>
        <p:nvSpPr>
          <p:cNvPr id="37" name="Прямоугольник 36">
            <a:hlinkClick r:id="rId11" action="ppaction://hlinksldjump"/>
          </p:cNvPr>
          <p:cNvSpPr/>
          <p:nvPr/>
        </p:nvSpPr>
        <p:spPr>
          <a:xfrm>
            <a:off x="3545189" y="3771706"/>
            <a:ext cx="2160241" cy="541962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err="1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Гиберти</a:t>
            </a:r>
            <a:endParaRPr lang="ru-RU" i="1" dirty="0" smtClean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Прямоугольник 37">
            <a:hlinkClick r:id="rId12" action="ppaction://hlinksldjump"/>
          </p:cNvPr>
          <p:cNvSpPr/>
          <p:nvPr/>
        </p:nvSpPr>
        <p:spPr>
          <a:xfrm>
            <a:off x="3563887" y="4568475"/>
            <a:ext cx="2160241" cy="541962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err="1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Роббиа</a:t>
            </a:r>
            <a:endParaRPr lang="ru-RU" i="1" dirty="0" smtClean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752000" y="6408000"/>
            <a:ext cx="39914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i="1" u="sng" dirty="0" smtClean="0">
                <a:solidFill>
                  <a:srgbClr val="0070C0"/>
                </a:solidFill>
              </a:rPr>
              <a:t>Слайд содержит гиперссылки!</a:t>
            </a:r>
            <a:endParaRPr lang="ru-RU" sz="1200" i="1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5932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Прямая соединительная линия 38"/>
          <p:cNvCxnSpPr/>
          <p:nvPr/>
        </p:nvCxnSpPr>
        <p:spPr>
          <a:xfrm>
            <a:off x="611560" y="2693564"/>
            <a:ext cx="0" cy="291600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55576" y="404663"/>
            <a:ext cx="7772400" cy="1215531"/>
          </a:xfrm>
        </p:spPr>
        <p:txBody>
          <a:bodyPr/>
          <a:lstStyle/>
          <a:p>
            <a:r>
              <a:rPr lang="ru-RU" sz="28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ВЫСОКОЕ ВОЗРОЖДЕНИЕ</a:t>
            </a:r>
            <a:br>
              <a:rPr lang="ru-RU" sz="28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кон.</a:t>
            </a:r>
            <a:r>
              <a:rPr lang="en-US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XV-</a:t>
            </a:r>
            <a:r>
              <a:rPr lang="ru-RU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нач.</a:t>
            </a:r>
            <a:r>
              <a:rPr lang="en-US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XVI</a:t>
            </a:r>
            <a:r>
              <a:rPr lang="ru-RU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веков</a:t>
            </a:r>
            <a:br>
              <a:rPr lang="ru-RU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i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ТИТАНЫ</a:t>
            </a:r>
            <a:r>
              <a:rPr lang="ru-RU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ЭПОХИ</a:t>
            </a:r>
            <a:endParaRPr lang="ru-RU" sz="24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4641952" y="1620195"/>
            <a:ext cx="0" cy="3240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5400256" y="1620195"/>
            <a:ext cx="1476000" cy="298054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2411560" y="1620195"/>
            <a:ext cx="1313749" cy="2700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hlinkClick r:id="rId2" action="ppaction://hlinksldjump"/>
          </p:cNvPr>
          <p:cNvSpPr/>
          <p:nvPr/>
        </p:nvSpPr>
        <p:spPr>
          <a:xfrm>
            <a:off x="633884" y="1953082"/>
            <a:ext cx="1800000" cy="720000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Рафаэль</a:t>
            </a:r>
            <a:endParaRPr lang="ru-RU" i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hlinkClick r:id="rId3" action="ppaction://hlinksldjump"/>
          </p:cNvPr>
          <p:cNvSpPr/>
          <p:nvPr/>
        </p:nvSpPr>
        <p:spPr>
          <a:xfrm>
            <a:off x="6876256" y="1974883"/>
            <a:ext cx="1800000" cy="720000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Леонардо</a:t>
            </a:r>
            <a:endParaRPr lang="ru-RU" i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hlinkClick r:id="rId4" action="ppaction://hlinksldjump"/>
          </p:cNvPr>
          <p:cNvSpPr/>
          <p:nvPr/>
        </p:nvSpPr>
        <p:spPr>
          <a:xfrm>
            <a:off x="830970" y="4576636"/>
            <a:ext cx="2520000" cy="541962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архитектура</a:t>
            </a:r>
          </a:p>
        </p:txBody>
      </p:sp>
      <p:sp>
        <p:nvSpPr>
          <p:cNvPr id="15" name="Прямоугольник 14">
            <a:hlinkClick r:id="rId5" action="ppaction://hlinksldjump"/>
          </p:cNvPr>
          <p:cNvSpPr/>
          <p:nvPr/>
        </p:nvSpPr>
        <p:spPr>
          <a:xfrm>
            <a:off x="3563888" y="1997662"/>
            <a:ext cx="2141542" cy="720000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Микеланджело</a:t>
            </a:r>
            <a:endParaRPr lang="ru-RU" i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16">
            <a:hlinkClick r:id="rId6" action="ppaction://hlinksldjump"/>
          </p:cNvPr>
          <p:cNvSpPr/>
          <p:nvPr/>
        </p:nvSpPr>
        <p:spPr>
          <a:xfrm>
            <a:off x="830970" y="3771706"/>
            <a:ext cx="2520000" cy="541962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графика</a:t>
            </a:r>
          </a:p>
        </p:txBody>
      </p:sp>
      <p:sp>
        <p:nvSpPr>
          <p:cNvPr id="19" name="Прямоугольник 18">
            <a:hlinkClick r:id="rId7" action="ppaction://hlinksldjump"/>
          </p:cNvPr>
          <p:cNvSpPr/>
          <p:nvPr/>
        </p:nvSpPr>
        <p:spPr>
          <a:xfrm>
            <a:off x="830970" y="2995200"/>
            <a:ext cx="2520000" cy="541962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живопись</a:t>
            </a:r>
          </a:p>
        </p:txBody>
      </p:sp>
      <p:sp>
        <p:nvSpPr>
          <p:cNvPr id="21" name="Прямоугольник 20">
            <a:hlinkClick r:id="rId8" action="ppaction://hlinksldjump"/>
          </p:cNvPr>
          <p:cNvSpPr/>
          <p:nvPr/>
        </p:nvSpPr>
        <p:spPr>
          <a:xfrm>
            <a:off x="5883119" y="2996952"/>
            <a:ext cx="2520000" cy="541962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наука</a:t>
            </a:r>
          </a:p>
        </p:txBody>
      </p:sp>
      <p:sp>
        <p:nvSpPr>
          <p:cNvPr id="22" name="Прямоугольник 21">
            <a:hlinkClick r:id="rId9" action="ppaction://hlinksldjump"/>
          </p:cNvPr>
          <p:cNvSpPr/>
          <p:nvPr/>
        </p:nvSpPr>
        <p:spPr>
          <a:xfrm>
            <a:off x="5883119" y="3789428"/>
            <a:ext cx="2520000" cy="541962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живопись</a:t>
            </a:r>
          </a:p>
        </p:txBody>
      </p:sp>
      <p:sp>
        <p:nvSpPr>
          <p:cNvPr id="23" name="Прямоугольник 22">
            <a:hlinkClick r:id="rId10" action="ppaction://hlinksldjump"/>
          </p:cNvPr>
          <p:cNvSpPr/>
          <p:nvPr/>
        </p:nvSpPr>
        <p:spPr>
          <a:xfrm>
            <a:off x="5897508" y="4550789"/>
            <a:ext cx="2520000" cy="541962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графика</a:t>
            </a:r>
          </a:p>
        </p:txBody>
      </p:sp>
      <p:sp>
        <p:nvSpPr>
          <p:cNvPr id="24" name="Прямоугольник 23">
            <a:hlinkClick r:id="rId11" action="ppaction://hlinksldjump"/>
          </p:cNvPr>
          <p:cNvSpPr/>
          <p:nvPr/>
        </p:nvSpPr>
        <p:spPr>
          <a:xfrm>
            <a:off x="5897508" y="5364120"/>
            <a:ext cx="2520000" cy="541962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литература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8664361" y="2693564"/>
            <a:ext cx="0" cy="294153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611560" y="3267933"/>
            <a:ext cx="216024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611560" y="4072136"/>
            <a:ext cx="216024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611560" y="4820030"/>
            <a:ext cx="216024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>
            <a:off x="8448337" y="3266193"/>
            <a:ext cx="216024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>
            <a:off x="8403119" y="4042687"/>
            <a:ext cx="216024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8448337" y="4818290"/>
            <a:ext cx="216024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>
            <a:off x="8448337" y="5635101"/>
            <a:ext cx="216024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>
            <a:hlinkClick r:id="rId12" action="ppaction://hlinksldjump"/>
          </p:cNvPr>
          <p:cNvSpPr/>
          <p:nvPr/>
        </p:nvSpPr>
        <p:spPr>
          <a:xfrm>
            <a:off x="3563887" y="2995212"/>
            <a:ext cx="2160241" cy="541962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скульптура</a:t>
            </a:r>
          </a:p>
        </p:txBody>
      </p:sp>
      <p:sp>
        <p:nvSpPr>
          <p:cNvPr id="37" name="Прямоугольник 36">
            <a:hlinkClick r:id="rId13" action="ppaction://hlinksldjump"/>
          </p:cNvPr>
          <p:cNvSpPr/>
          <p:nvPr/>
        </p:nvSpPr>
        <p:spPr>
          <a:xfrm>
            <a:off x="3545189" y="3771706"/>
            <a:ext cx="2160241" cy="541962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поэзия</a:t>
            </a:r>
          </a:p>
        </p:txBody>
      </p:sp>
      <p:sp>
        <p:nvSpPr>
          <p:cNvPr id="38" name="Прямоугольник 37">
            <a:hlinkClick r:id="rId14" action="ppaction://hlinksldjump"/>
          </p:cNvPr>
          <p:cNvSpPr/>
          <p:nvPr/>
        </p:nvSpPr>
        <p:spPr>
          <a:xfrm>
            <a:off x="3563887" y="4568475"/>
            <a:ext cx="2160241" cy="541962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архитектура</a:t>
            </a:r>
          </a:p>
        </p:txBody>
      </p:sp>
      <p:cxnSp>
        <p:nvCxnSpPr>
          <p:cNvPr id="40" name="Прямая со стрелкой 39"/>
          <p:cNvCxnSpPr/>
          <p:nvPr/>
        </p:nvCxnSpPr>
        <p:spPr>
          <a:xfrm>
            <a:off x="612000" y="5634713"/>
            <a:ext cx="216024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>
            <a:hlinkClick r:id="rId15" action="ppaction://hlinksldjump"/>
          </p:cNvPr>
          <p:cNvSpPr/>
          <p:nvPr/>
        </p:nvSpPr>
        <p:spPr>
          <a:xfrm>
            <a:off x="827584" y="5363732"/>
            <a:ext cx="2520000" cy="541962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поэзия</a:t>
            </a:r>
          </a:p>
        </p:txBody>
      </p:sp>
      <p:sp>
        <p:nvSpPr>
          <p:cNvPr id="42" name="Прямоугольник 41">
            <a:hlinkClick r:id="rId16" action="ppaction://hlinksldjump"/>
          </p:cNvPr>
          <p:cNvSpPr/>
          <p:nvPr/>
        </p:nvSpPr>
        <p:spPr>
          <a:xfrm>
            <a:off x="3563888" y="5364120"/>
            <a:ext cx="2160241" cy="541962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живопись</a:t>
            </a:r>
          </a:p>
        </p:txBody>
      </p:sp>
      <p:sp>
        <p:nvSpPr>
          <p:cNvPr id="32" name="Прямоугольник 31">
            <a:hlinkClick r:id="rId17" action="ppaction://hlinksldjump"/>
          </p:cNvPr>
          <p:cNvSpPr/>
          <p:nvPr/>
        </p:nvSpPr>
        <p:spPr>
          <a:xfrm>
            <a:off x="3564000" y="6120000"/>
            <a:ext cx="2160241" cy="541962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графика</a:t>
            </a:r>
          </a:p>
        </p:txBody>
      </p:sp>
      <p:cxnSp>
        <p:nvCxnSpPr>
          <p:cNvPr id="3" name="Прямая со стрелкой 2"/>
          <p:cNvCxnSpPr>
            <a:stCxn id="15" idx="2"/>
            <a:endCxn id="28" idx="0"/>
          </p:cNvCxnSpPr>
          <p:nvPr/>
        </p:nvCxnSpPr>
        <p:spPr>
          <a:xfrm>
            <a:off x="4634659" y="2717662"/>
            <a:ext cx="9349" cy="27755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>
            <a:stCxn id="28" idx="2"/>
          </p:cNvCxnSpPr>
          <p:nvPr/>
        </p:nvCxnSpPr>
        <p:spPr>
          <a:xfrm>
            <a:off x="4644008" y="3537174"/>
            <a:ext cx="0" cy="216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4663979" y="4313668"/>
            <a:ext cx="0" cy="216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4639333" y="5118598"/>
            <a:ext cx="0" cy="216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4639333" y="5905694"/>
            <a:ext cx="0" cy="216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52000" y="6408000"/>
            <a:ext cx="39914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i="1" u="sng" dirty="0" smtClean="0">
                <a:solidFill>
                  <a:srgbClr val="0070C0"/>
                </a:solidFill>
              </a:rPr>
              <a:t>Слайд содержит гиперссылки!</a:t>
            </a:r>
            <a:endParaRPr lang="ru-RU" sz="1200" i="1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099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772400" cy="864096"/>
          </a:xfrm>
        </p:spPr>
        <p:txBody>
          <a:bodyPr/>
          <a:lstStyle/>
          <a:p>
            <a:r>
              <a:rPr lang="ru-RU" sz="28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ПОЗДНЕЕ ВОЗРОЖДЕНИЕ</a:t>
            </a:r>
            <a:br>
              <a:rPr lang="ru-RU" sz="28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XVI</a:t>
            </a:r>
            <a:r>
              <a:rPr lang="ru-RU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век</a:t>
            </a:r>
            <a:endParaRPr lang="ru-RU" sz="24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4644000" y="3164522"/>
            <a:ext cx="0" cy="7920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6905508" y="3164522"/>
            <a:ext cx="1512000" cy="8568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827783" y="3115000"/>
            <a:ext cx="1511968" cy="856224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>
            <a:hlinkClick r:id="rId2" action="ppaction://hlinksldjump"/>
          </p:cNvPr>
          <p:cNvSpPr/>
          <p:nvPr/>
        </p:nvSpPr>
        <p:spPr>
          <a:xfrm>
            <a:off x="539552" y="3994272"/>
            <a:ext cx="2520000" cy="541962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Тинторетто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710871" y="1276136"/>
            <a:ext cx="5866272" cy="720000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Искусство этого периода отразило кризис гуманистической культуры Ренессанса.</a:t>
            </a:r>
            <a:endParaRPr lang="ru-RU" i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>
            <a:hlinkClick r:id="rId3" action="ppaction://hlinksldjump"/>
          </p:cNvPr>
          <p:cNvSpPr/>
          <p:nvPr/>
        </p:nvSpPr>
        <p:spPr>
          <a:xfrm>
            <a:off x="1999713" y="4941168"/>
            <a:ext cx="2520000" cy="541962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Караваджо</a:t>
            </a:r>
          </a:p>
        </p:txBody>
      </p:sp>
      <p:sp>
        <p:nvSpPr>
          <p:cNvPr id="21" name="Прямоугольник 20">
            <a:hlinkClick r:id="rId4" action="ppaction://hlinksldjump"/>
          </p:cNvPr>
          <p:cNvSpPr/>
          <p:nvPr/>
        </p:nvSpPr>
        <p:spPr>
          <a:xfrm>
            <a:off x="6199558" y="3994272"/>
            <a:ext cx="2520000" cy="541962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Веронезе</a:t>
            </a:r>
          </a:p>
        </p:txBody>
      </p:sp>
      <p:sp>
        <p:nvSpPr>
          <p:cNvPr id="28" name="Прямоугольник 27">
            <a:hlinkClick r:id="rId5" action="ppaction://hlinksldjump"/>
          </p:cNvPr>
          <p:cNvSpPr/>
          <p:nvPr/>
        </p:nvSpPr>
        <p:spPr>
          <a:xfrm>
            <a:off x="3564000" y="3969168"/>
            <a:ext cx="2160241" cy="541962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Тициан</a:t>
            </a:r>
          </a:p>
        </p:txBody>
      </p:sp>
      <p:cxnSp>
        <p:nvCxnSpPr>
          <p:cNvPr id="39" name="Прямая со стрелкой 38"/>
          <p:cNvCxnSpPr/>
          <p:nvPr/>
        </p:nvCxnSpPr>
        <p:spPr>
          <a:xfrm>
            <a:off x="3337605" y="2997168"/>
            <a:ext cx="0" cy="19440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>
            <a:hlinkClick r:id="rId6" action="ppaction://hlinksldjump"/>
          </p:cNvPr>
          <p:cNvSpPr/>
          <p:nvPr/>
        </p:nvSpPr>
        <p:spPr>
          <a:xfrm>
            <a:off x="4963024" y="4941168"/>
            <a:ext cx="2520000" cy="541962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Эль Греко</a:t>
            </a:r>
          </a:p>
        </p:txBody>
      </p:sp>
      <p:cxnSp>
        <p:nvCxnSpPr>
          <p:cNvPr id="41" name="Прямая со стрелкой 40"/>
          <p:cNvCxnSpPr/>
          <p:nvPr/>
        </p:nvCxnSpPr>
        <p:spPr>
          <a:xfrm>
            <a:off x="6012160" y="3022272"/>
            <a:ext cx="0" cy="19440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2339751" y="2444522"/>
            <a:ext cx="4565757" cy="720000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ярчайшие представители в живописи того времени</a:t>
            </a:r>
            <a:endParaRPr lang="ru-RU" i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2000" y="6408000"/>
            <a:ext cx="39914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i="1" u="sng" dirty="0" smtClean="0">
                <a:solidFill>
                  <a:srgbClr val="0070C0"/>
                </a:solidFill>
              </a:rPr>
              <a:t>Слайд содержит гиперссылки!</a:t>
            </a:r>
            <a:endParaRPr lang="ru-RU" sz="1200" i="1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5225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Северное Возрождение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899592" y="1268760"/>
            <a:ext cx="7560840" cy="5328592"/>
          </a:xfrm>
        </p:spPr>
        <p:txBody>
          <a:bodyPr/>
          <a:lstStyle/>
          <a:p>
            <a:pPr algn="just"/>
            <a:r>
              <a:rPr lang="ru-RU" sz="2300" dirty="0"/>
              <a:t>На искусство Северного Возрождения сильно повлияли события </a:t>
            </a:r>
            <a:r>
              <a:rPr lang="ru-RU" sz="2300" i="1" dirty="0"/>
              <a:t>периода Реформации</a:t>
            </a:r>
            <a:r>
              <a:rPr lang="ru-RU" sz="2300" dirty="0"/>
              <a:t>.</a:t>
            </a:r>
          </a:p>
          <a:p>
            <a:pPr algn="just"/>
            <a:r>
              <a:rPr lang="ru-RU" sz="2300" dirty="0" smtClean="0"/>
              <a:t>В </a:t>
            </a:r>
            <a:r>
              <a:rPr lang="ru-RU" sz="2300" dirty="0"/>
              <a:t>отличие от итальянского </a:t>
            </a:r>
            <a:r>
              <a:rPr lang="ru-RU" sz="2300" i="1" dirty="0"/>
              <a:t>светского гуманистического мировоззрения</a:t>
            </a:r>
            <a:r>
              <a:rPr lang="ru-RU" sz="2300" dirty="0"/>
              <a:t>, Северное Возрождение пошло </a:t>
            </a:r>
            <a:r>
              <a:rPr lang="ru-RU" sz="2300" i="1" u="sng" dirty="0"/>
              <a:t>по пути развития идей </a:t>
            </a:r>
            <a:r>
              <a:rPr lang="ru-RU" sz="2300" i="1" u="sng" dirty="0" smtClean="0"/>
              <a:t>«религиозного обновления»</a:t>
            </a:r>
            <a:r>
              <a:rPr lang="ru-RU" sz="2300" dirty="0" smtClean="0"/>
              <a:t>.</a:t>
            </a:r>
          </a:p>
          <a:p>
            <a:pPr algn="just"/>
            <a:r>
              <a:rPr lang="ru-RU" sz="2300" dirty="0" smtClean="0"/>
              <a:t>Культура Северной Европы пропитана ощущением </a:t>
            </a:r>
            <a:r>
              <a:rPr lang="ru-RU" sz="2300" i="1" dirty="0"/>
              <a:t>грандиозности и величия мироздания</a:t>
            </a:r>
            <a:r>
              <a:rPr lang="ru-RU" sz="2300" dirty="0"/>
              <a:t>, где человек, камень, цветок - в равной мере драгоценные «перлы творения</a:t>
            </a:r>
            <a:r>
              <a:rPr lang="ru-RU" sz="2300" dirty="0" smtClean="0"/>
              <a:t>».</a:t>
            </a:r>
          </a:p>
          <a:p>
            <a:pPr algn="just"/>
            <a:r>
              <a:rPr lang="ru-RU" sz="2300" dirty="0" smtClean="0"/>
              <a:t>В произведениях Северного Возрождения </a:t>
            </a:r>
            <a:r>
              <a:rPr lang="ru-RU" sz="2300" dirty="0"/>
              <a:t>было больше внутренней </a:t>
            </a:r>
            <a:r>
              <a:rPr lang="ru-RU" sz="2300" dirty="0" smtClean="0"/>
              <a:t>противоречивости и остроты чувств.</a:t>
            </a:r>
          </a:p>
        </p:txBody>
      </p:sp>
    </p:spTree>
    <p:extLst>
      <p:ext uri="{BB962C8B-B14F-4D97-AF65-F5344CB8AC3E}">
        <p14:creationId xmlns:p14="http://schemas.microsoft.com/office/powerpoint/2010/main" xmlns="" val="1639387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/>
          <a:lstStyle/>
          <a:p>
            <a:pPr algn="just">
              <a:buSzPct val="80000"/>
            </a:pPr>
            <a:r>
              <a:rPr lang="ru-RU" sz="2400" dirty="0" smtClean="0"/>
              <a:t>Сохранялись </a:t>
            </a:r>
            <a:r>
              <a:rPr lang="ru-RU" sz="2400" dirty="0"/>
              <a:t>традиции и навыки готического </a:t>
            </a:r>
            <a:r>
              <a:rPr lang="ru-RU" sz="2400" dirty="0" smtClean="0"/>
              <a:t>искусства.</a:t>
            </a:r>
          </a:p>
          <a:p>
            <a:pPr algn="just">
              <a:buSzPct val="80000"/>
            </a:pPr>
            <a:r>
              <a:rPr lang="ru-RU" sz="2400" dirty="0" smtClean="0"/>
              <a:t>Меньшее </a:t>
            </a:r>
            <a:r>
              <a:rPr lang="ru-RU" sz="2400" dirty="0"/>
              <a:t>внимание уделялось познанию анатомии человека и изучению </a:t>
            </a:r>
            <a:r>
              <a:rPr lang="ru-RU" sz="2400" dirty="0" smtClean="0"/>
              <a:t>перспективы.</a:t>
            </a:r>
          </a:p>
          <a:p>
            <a:pPr algn="just">
              <a:buSzPct val="80000"/>
            </a:pPr>
            <a:r>
              <a:rPr lang="ru-RU" sz="2400" dirty="0" smtClean="0"/>
              <a:t>Античное </a:t>
            </a:r>
            <a:r>
              <a:rPr lang="ru-RU" sz="2400" dirty="0"/>
              <a:t>наследие не оказывало столь сильного </a:t>
            </a:r>
            <a:r>
              <a:rPr lang="ru-RU" sz="2400" dirty="0" smtClean="0"/>
              <a:t>воздействия.</a:t>
            </a:r>
          </a:p>
          <a:p>
            <a:pPr algn="just">
              <a:buSzPct val="80000"/>
            </a:pPr>
            <a:r>
              <a:rPr lang="ru-RU" sz="2400" dirty="0" smtClean="0"/>
              <a:t>Тщательная </a:t>
            </a:r>
            <a:r>
              <a:rPr lang="ru-RU" sz="2400" dirty="0"/>
              <a:t>и детализированная техника </a:t>
            </a:r>
            <a:r>
              <a:rPr lang="ru-RU" sz="2400" dirty="0" smtClean="0"/>
              <a:t>письма.</a:t>
            </a:r>
          </a:p>
          <a:p>
            <a:pPr algn="just">
              <a:buSzPct val="80000"/>
            </a:pPr>
            <a:r>
              <a:rPr lang="ru-RU" sz="2400" dirty="0" smtClean="0"/>
              <a:t>Обращение </a:t>
            </a:r>
            <a:r>
              <a:rPr lang="ru-RU" sz="2400" dirty="0"/>
              <a:t>к </a:t>
            </a:r>
            <a:r>
              <a:rPr lang="ru-RU" sz="2400" dirty="0" smtClean="0"/>
              <a:t>фольклорным традициям.</a:t>
            </a:r>
          </a:p>
          <a:p>
            <a:pPr algn="just">
              <a:buSzPct val="80000"/>
            </a:pPr>
            <a:r>
              <a:rPr lang="ru-RU" sz="2400" dirty="0" smtClean="0"/>
              <a:t>Произведения переполнены символами, условностями </a:t>
            </a:r>
            <a:r>
              <a:rPr lang="ru-RU" sz="2400" dirty="0"/>
              <a:t>и </a:t>
            </a:r>
            <a:r>
              <a:rPr lang="ru-RU" sz="2400" dirty="0" smtClean="0"/>
              <a:t>мистикой.</a:t>
            </a:r>
            <a:endParaRPr lang="ru-RU" sz="2400" u="sng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99592" y="620688"/>
            <a:ext cx="7772400" cy="1012974"/>
          </a:xfrm>
        </p:spPr>
        <p:txBody>
          <a:bodyPr/>
          <a:lstStyle/>
          <a:p>
            <a:pPr algn="r"/>
            <a:r>
              <a:rPr lang="ru-RU" sz="3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ЧЕРТЫ ИСКУССТВА</a:t>
            </a:r>
            <a:br>
              <a:rPr lang="ru-RU" sz="3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СЕВЕРНОГО ВОЗРОЖДЕНИЯ</a:t>
            </a:r>
            <a:endParaRPr lang="ru-RU" sz="3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1419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7484368" cy="1728192"/>
          </a:xfrm>
        </p:spPr>
        <p:txBody>
          <a:bodyPr/>
          <a:lstStyle/>
          <a:p>
            <a:r>
              <a:rPr lang="ru-RU" sz="28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СЕВЕРНОЕ ВОЗРОЖДЕНИЕ</a:t>
            </a:r>
            <a:br>
              <a:rPr lang="ru-RU" sz="28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представители изобразительного искусства</a:t>
            </a:r>
            <a:endParaRPr lang="ru-RU" sz="24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hlinkClick r:id="rId2" action="ppaction://hlinksldjump"/>
          </p:cNvPr>
          <p:cNvSpPr/>
          <p:nvPr/>
        </p:nvSpPr>
        <p:spPr>
          <a:xfrm>
            <a:off x="3059832" y="2664000"/>
            <a:ext cx="1584288" cy="541962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Ван </a:t>
            </a:r>
            <a:r>
              <a:rPr lang="ru-RU" i="1" dirty="0" err="1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Эйк</a:t>
            </a:r>
            <a:endParaRPr lang="ru-RU" i="1" dirty="0" smtClean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>
            <a:hlinkClick r:id="rId3" action="ppaction://hlinksldjump"/>
          </p:cNvPr>
          <p:cNvSpPr/>
          <p:nvPr/>
        </p:nvSpPr>
        <p:spPr>
          <a:xfrm>
            <a:off x="5076000" y="2664000"/>
            <a:ext cx="1584000" cy="541962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Босх</a:t>
            </a:r>
          </a:p>
        </p:txBody>
      </p:sp>
      <p:sp>
        <p:nvSpPr>
          <p:cNvPr id="28" name="Прямоугольник 27">
            <a:hlinkClick r:id="rId4" action="ppaction://hlinksldjump"/>
          </p:cNvPr>
          <p:cNvSpPr/>
          <p:nvPr/>
        </p:nvSpPr>
        <p:spPr>
          <a:xfrm>
            <a:off x="3060000" y="4788000"/>
            <a:ext cx="1584000" cy="541962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Кранах</a:t>
            </a:r>
          </a:p>
        </p:txBody>
      </p:sp>
      <p:sp>
        <p:nvSpPr>
          <p:cNvPr id="40" name="Прямоугольник 39">
            <a:hlinkClick r:id="rId5" action="ppaction://hlinksldjump"/>
          </p:cNvPr>
          <p:cNvSpPr/>
          <p:nvPr/>
        </p:nvSpPr>
        <p:spPr>
          <a:xfrm>
            <a:off x="3392773" y="4140000"/>
            <a:ext cx="918406" cy="540000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живопись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624464" y="2376000"/>
            <a:ext cx="2345662" cy="720000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Нидерланды</a:t>
            </a:r>
            <a:endParaRPr lang="ru-RU" i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3046" y="4500000"/>
            <a:ext cx="2345662" cy="720000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Германия</a:t>
            </a:r>
            <a:endParaRPr lang="ru-RU" i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>
            <a:hlinkClick r:id="rId6" action="ppaction://hlinksldjump"/>
          </p:cNvPr>
          <p:cNvSpPr/>
          <p:nvPr/>
        </p:nvSpPr>
        <p:spPr>
          <a:xfrm>
            <a:off x="3392773" y="5472012"/>
            <a:ext cx="918000" cy="540000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графика</a:t>
            </a:r>
          </a:p>
        </p:txBody>
      </p:sp>
      <p:sp>
        <p:nvSpPr>
          <p:cNvPr id="22" name="Прямоугольник 21">
            <a:hlinkClick r:id="rId7" action="ppaction://hlinksldjump"/>
          </p:cNvPr>
          <p:cNvSpPr/>
          <p:nvPr/>
        </p:nvSpPr>
        <p:spPr>
          <a:xfrm>
            <a:off x="7092000" y="2664000"/>
            <a:ext cx="1584000" cy="541962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Брейгель</a:t>
            </a:r>
          </a:p>
        </p:txBody>
      </p:sp>
      <p:sp>
        <p:nvSpPr>
          <p:cNvPr id="23" name="Прямоугольник 22">
            <a:hlinkClick r:id="rId8" action="ppaction://hlinksldjump"/>
          </p:cNvPr>
          <p:cNvSpPr/>
          <p:nvPr/>
        </p:nvSpPr>
        <p:spPr>
          <a:xfrm>
            <a:off x="5076000" y="4788000"/>
            <a:ext cx="1584000" cy="541962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Дюрер</a:t>
            </a:r>
          </a:p>
        </p:txBody>
      </p:sp>
      <p:sp>
        <p:nvSpPr>
          <p:cNvPr id="24" name="Прямоугольник 23">
            <a:hlinkClick r:id="rId9" action="ppaction://hlinksldjump"/>
          </p:cNvPr>
          <p:cNvSpPr/>
          <p:nvPr/>
        </p:nvSpPr>
        <p:spPr>
          <a:xfrm>
            <a:off x="7092280" y="4788000"/>
            <a:ext cx="1584000" cy="541962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Гольбейн</a:t>
            </a:r>
          </a:p>
        </p:txBody>
      </p:sp>
      <p:cxnSp>
        <p:nvCxnSpPr>
          <p:cNvPr id="3" name="Соединительная линия уступом 2"/>
          <p:cNvCxnSpPr/>
          <p:nvPr/>
        </p:nvCxnSpPr>
        <p:spPr>
          <a:xfrm rot="5400000" flipH="1" flipV="1">
            <a:off x="5040000" y="-124648"/>
            <a:ext cx="594" cy="6480000"/>
          </a:xfrm>
          <a:prstGeom prst="bentConnector3">
            <a:avLst>
              <a:gd name="adj1" fmla="val -38484848"/>
            </a:avLst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/>
          <p:nvPr/>
        </p:nvCxnSpPr>
        <p:spPr>
          <a:xfrm rot="5400000" flipH="1" flipV="1">
            <a:off x="5040000" y="2016000"/>
            <a:ext cx="594" cy="6480000"/>
          </a:xfrm>
          <a:prstGeom prst="bentConnector3">
            <a:avLst>
              <a:gd name="adj1" fmla="val -38484848"/>
            </a:avLst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rot="16200000">
            <a:off x="5760012" y="3240012"/>
            <a:ext cx="216000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16200000">
            <a:off x="3747864" y="5364000"/>
            <a:ext cx="216024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rot="16200000">
            <a:off x="5760000" y="5364000"/>
            <a:ext cx="216024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>
            <a:hlinkClick r:id="rId10" action="ppaction://hlinksldjump"/>
          </p:cNvPr>
          <p:cNvSpPr/>
          <p:nvPr/>
        </p:nvSpPr>
        <p:spPr>
          <a:xfrm>
            <a:off x="5409012" y="5472012"/>
            <a:ext cx="918000" cy="540000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графика</a:t>
            </a:r>
          </a:p>
        </p:txBody>
      </p:sp>
      <p:sp>
        <p:nvSpPr>
          <p:cNvPr id="35" name="Прямоугольник 34">
            <a:hlinkClick r:id="rId11" action="ppaction://hlinksldjump"/>
          </p:cNvPr>
          <p:cNvSpPr/>
          <p:nvPr/>
        </p:nvSpPr>
        <p:spPr>
          <a:xfrm>
            <a:off x="7362297" y="5472012"/>
            <a:ext cx="918000" cy="540000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графика</a:t>
            </a:r>
          </a:p>
        </p:txBody>
      </p:sp>
      <p:sp>
        <p:nvSpPr>
          <p:cNvPr id="36" name="Прямоугольник 35">
            <a:hlinkClick r:id="rId12" action="ppaction://hlinksldjump"/>
          </p:cNvPr>
          <p:cNvSpPr/>
          <p:nvPr/>
        </p:nvSpPr>
        <p:spPr>
          <a:xfrm>
            <a:off x="3396876" y="3356992"/>
            <a:ext cx="918000" cy="540000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графика</a:t>
            </a:r>
          </a:p>
        </p:txBody>
      </p:sp>
      <p:sp>
        <p:nvSpPr>
          <p:cNvPr id="37" name="Прямоугольник 36">
            <a:hlinkClick r:id="rId13" action="ppaction://hlinksldjump"/>
          </p:cNvPr>
          <p:cNvSpPr/>
          <p:nvPr/>
        </p:nvSpPr>
        <p:spPr>
          <a:xfrm>
            <a:off x="5410800" y="3363491"/>
            <a:ext cx="918000" cy="540000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графика</a:t>
            </a:r>
          </a:p>
        </p:txBody>
      </p:sp>
      <p:sp>
        <p:nvSpPr>
          <p:cNvPr id="38" name="Прямоугольник 37">
            <a:hlinkClick r:id="rId14" action="ppaction://hlinksldjump"/>
          </p:cNvPr>
          <p:cNvSpPr/>
          <p:nvPr/>
        </p:nvSpPr>
        <p:spPr>
          <a:xfrm>
            <a:off x="7362000" y="3369990"/>
            <a:ext cx="918000" cy="540000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графика</a:t>
            </a:r>
          </a:p>
        </p:txBody>
      </p:sp>
      <p:sp>
        <p:nvSpPr>
          <p:cNvPr id="39" name="Прямоугольник 38">
            <a:hlinkClick r:id="rId15" action="ppaction://hlinksldjump"/>
          </p:cNvPr>
          <p:cNvSpPr/>
          <p:nvPr/>
        </p:nvSpPr>
        <p:spPr>
          <a:xfrm>
            <a:off x="5410800" y="4140000"/>
            <a:ext cx="918406" cy="540000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живопись</a:t>
            </a:r>
          </a:p>
        </p:txBody>
      </p:sp>
      <p:sp>
        <p:nvSpPr>
          <p:cNvPr id="41" name="Прямоугольник 40">
            <a:hlinkClick r:id="rId16" action="ppaction://hlinksldjump"/>
          </p:cNvPr>
          <p:cNvSpPr/>
          <p:nvPr/>
        </p:nvSpPr>
        <p:spPr>
          <a:xfrm>
            <a:off x="7361594" y="4140000"/>
            <a:ext cx="918406" cy="540000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живопись</a:t>
            </a:r>
          </a:p>
        </p:txBody>
      </p:sp>
      <p:sp>
        <p:nvSpPr>
          <p:cNvPr id="43" name="Прямоугольник 42">
            <a:hlinkClick r:id="rId17" action="ppaction://hlinksldjump"/>
          </p:cNvPr>
          <p:cNvSpPr/>
          <p:nvPr/>
        </p:nvSpPr>
        <p:spPr>
          <a:xfrm>
            <a:off x="3417042" y="2016000"/>
            <a:ext cx="918406" cy="540000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живопись</a:t>
            </a:r>
          </a:p>
        </p:txBody>
      </p:sp>
      <p:sp>
        <p:nvSpPr>
          <p:cNvPr id="44" name="Прямоугольник 43">
            <a:hlinkClick r:id="rId18" action="ppaction://hlinksldjump"/>
          </p:cNvPr>
          <p:cNvSpPr/>
          <p:nvPr/>
        </p:nvSpPr>
        <p:spPr>
          <a:xfrm>
            <a:off x="5408606" y="2016000"/>
            <a:ext cx="918406" cy="540000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живопись</a:t>
            </a:r>
          </a:p>
        </p:txBody>
      </p:sp>
      <p:sp>
        <p:nvSpPr>
          <p:cNvPr id="45" name="Прямоугольник 44">
            <a:hlinkClick r:id="rId19" action="ppaction://hlinksldjump"/>
          </p:cNvPr>
          <p:cNvSpPr/>
          <p:nvPr/>
        </p:nvSpPr>
        <p:spPr>
          <a:xfrm>
            <a:off x="7362297" y="2016000"/>
            <a:ext cx="918406" cy="540000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живопись</a:t>
            </a:r>
          </a:p>
        </p:txBody>
      </p:sp>
      <p:cxnSp>
        <p:nvCxnSpPr>
          <p:cNvPr id="27" name="Прямая со стрелкой 26"/>
          <p:cNvCxnSpPr/>
          <p:nvPr/>
        </p:nvCxnSpPr>
        <p:spPr>
          <a:xfrm rot="16200000">
            <a:off x="3743976" y="3240012"/>
            <a:ext cx="216000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rot="5400000" flipV="1">
            <a:off x="3768245" y="2655987"/>
            <a:ext cx="216000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rot="5400000" flipV="1">
            <a:off x="5762003" y="2664024"/>
            <a:ext cx="216000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rot="5400000" flipV="1">
            <a:off x="7727357" y="2692599"/>
            <a:ext cx="216000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rot="5400000" flipV="1">
            <a:off x="3733158" y="4788000"/>
            <a:ext cx="216000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rot="5400000" flipV="1">
            <a:off x="5775860" y="4788000"/>
            <a:ext cx="216000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rot="5400000" flipV="1">
            <a:off x="7741214" y="4788000"/>
            <a:ext cx="216000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4752000" y="6408000"/>
            <a:ext cx="39914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i="1" u="sng" dirty="0" smtClean="0">
                <a:solidFill>
                  <a:srgbClr val="0070C0"/>
                </a:solidFill>
              </a:rPr>
              <a:t>Слайд содержит гиперссылки!</a:t>
            </a:r>
            <a:endParaRPr lang="ru-RU" sz="1200" i="1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3198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314346"/>
            <a:ext cx="4248472" cy="4747987"/>
          </a:xfrm>
        </p:spPr>
        <p:txBody>
          <a:bodyPr/>
          <a:lstStyle/>
          <a:p>
            <a:pPr algn="r">
              <a:buClr>
                <a:srgbClr val="551E03"/>
              </a:buClr>
            </a:pPr>
            <a:r>
              <a:rPr lang="ru-RU" sz="2200" dirty="0" smtClean="0">
                <a:solidFill>
                  <a:srgbClr val="551E03"/>
                </a:solidFill>
              </a:rPr>
              <a:t>Итальянский </a:t>
            </a:r>
            <a:r>
              <a:rPr lang="ru-RU" sz="2200" dirty="0">
                <a:solidFill>
                  <a:srgbClr val="551E03"/>
                </a:solidFill>
              </a:rPr>
              <a:t>архитектор и скульптор </a:t>
            </a:r>
            <a:r>
              <a:rPr lang="ru-RU" sz="2200" dirty="0" smtClean="0">
                <a:solidFill>
                  <a:srgbClr val="551E03"/>
                </a:solidFill>
              </a:rPr>
              <a:t>Раннего Возрождения.</a:t>
            </a:r>
          </a:p>
          <a:p>
            <a:pPr algn="r">
              <a:buClr>
                <a:srgbClr val="551E03"/>
              </a:buClr>
            </a:pPr>
            <a:r>
              <a:rPr lang="ru-RU" sz="2200" dirty="0" smtClean="0">
                <a:solidFill>
                  <a:srgbClr val="551E03"/>
                </a:solidFill>
              </a:rPr>
              <a:t>Сыграл </a:t>
            </a:r>
            <a:r>
              <a:rPr lang="ru-RU" sz="2200" dirty="0">
                <a:solidFill>
                  <a:srgbClr val="551E03"/>
                </a:solidFill>
              </a:rPr>
              <a:t>значительную роль в распространении художественного языка эпохи Возрождения</a:t>
            </a:r>
            <a:r>
              <a:rPr lang="ru-RU" sz="2200" dirty="0" smtClean="0">
                <a:solidFill>
                  <a:srgbClr val="551E03"/>
                </a:solidFill>
              </a:rPr>
              <a:t>.</a:t>
            </a:r>
          </a:p>
          <a:p>
            <a:pPr algn="r">
              <a:buClr>
                <a:srgbClr val="551E03"/>
              </a:buClr>
            </a:pPr>
            <a:r>
              <a:rPr lang="ru-RU" sz="2200" dirty="0">
                <a:solidFill>
                  <a:srgbClr val="551E03"/>
                </a:solidFill>
              </a:rPr>
              <a:t>с 1425 по 1438 годы работал с Донателло в общей </a:t>
            </a:r>
            <a:r>
              <a:rPr lang="ru-RU" sz="2200" dirty="0" smtClean="0">
                <a:solidFill>
                  <a:srgbClr val="551E03"/>
                </a:solidFill>
              </a:rPr>
              <a:t>мастерской. Совместно создали надгробие </a:t>
            </a:r>
            <a:r>
              <a:rPr lang="ru-RU" sz="2200" dirty="0" err="1" smtClean="0">
                <a:solidFill>
                  <a:srgbClr val="551E03"/>
                </a:solidFill>
              </a:rPr>
              <a:t>антипапы</a:t>
            </a:r>
            <a:r>
              <a:rPr lang="ru-RU" sz="2200" dirty="0" smtClean="0">
                <a:solidFill>
                  <a:srgbClr val="551E03"/>
                </a:solidFill>
              </a:rPr>
              <a:t> Иоанна XXIII и алтарь </a:t>
            </a:r>
            <a:r>
              <a:rPr lang="ru-RU" sz="2200" dirty="0">
                <a:solidFill>
                  <a:srgbClr val="551E03"/>
                </a:solidFill>
              </a:rPr>
              <a:t>Собора в </a:t>
            </a:r>
            <a:r>
              <a:rPr lang="ru-RU" sz="2200" dirty="0" err="1" smtClean="0">
                <a:solidFill>
                  <a:srgbClr val="551E03"/>
                </a:solidFill>
              </a:rPr>
              <a:t>Прато</a:t>
            </a:r>
            <a:r>
              <a:rPr lang="ru-RU" sz="2200" dirty="0" smtClean="0">
                <a:solidFill>
                  <a:srgbClr val="551E03"/>
                </a:solidFill>
              </a:rPr>
              <a:t>.</a:t>
            </a:r>
            <a:endParaRPr lang="ru-RU" sz="2200" dirty="0">
              <a:solidFill>
                <a:srgbClr val="551E03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076056" y="2230760"/>
            <a:ext cx="3500505" cy="385746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71800" y="6309320"/>
            <a:ext cx="5976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0F06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Палаццо Медичи-</a:t>
            </a:r>
            <a:r>
              <a:rPr lang="ru-RU" i="1" dirty="0" err="1" smtClean="0">
                <a:solidFill>
                  <a:srgbClr val="0F06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Риккарди</a:t>
            </a:r>
            <a:r>
              <a:rPr lang="ru-RU" i="1" dirty="0" smtClean="0">
                <a:solidFill>
                  <a:srgbClr val="0F06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 Флоренции. 1444 г.</a:t>
            </a:r>
            <a:endParaRPr lang="ru-RU" i="1" dirty="0">
              <a:solidFill>
                <a:srgbClr val="0F06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pPr algn="l"/>
            <a:r>
              <a:rPr lang="ru-RU" i="1" dirty="0" err="1">
                <a:solidFill>
                  <a:srgbClr val="0F06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Микелоццо</a:t>
            </a:r>
            <a:r>
              <a:rPr lang="ru-RU" i="1" dirty="0">
                <a:solidFill>
                  <a:srgbClr val="0F06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solidFill>
                  <a:srgbClr val="0F06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</a:t>
            </a:r>
            <a:r>
              <a:rPr lang="ru-RU" i="1" dirty="0">
                <a:solidFill>
                  <a:srgbClr val="0F06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solidFill>
                  <a:srgbClr val="0F06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Бартоломео</a:t>
            </a:r>
            <a:endParaRPr lang="ru-RU" sz="2800" dirty="0">
              <a:solidFill>
                <a:srgbClr val="0F060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26249" y="1052736"/>
            <a:ext cx="24000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800" i="1" dirty="0" smtClean="0">
                <a:solidFill>
                  <a:srgbClr val="551E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(1396—1472)</a:t>
            </a:r>
            <a:endParaRPr lang="ru-RU" sz="2800" dirty="0">
              <a:solidFill>
                <a:srgbClr val="551E03"/>
              </a:solidFill>
            </a:endParaRPr>
          </a:p>
        </p:txBody>
      </p:sp>
      <p:sp>
        <p:nvSpPr>
          <p:cNvPr id="8" name="Управляющая кнопка: домой 7">
            <a:hlinkClick r:id="rId4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526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98657"/>
            <a:ext cx="3958230" cy="2994439"/>
          </a:xfrm>
        </p:spPr>
        <p:txBody>
          <a:bodyPr/>
          <a:lstStyle/>
          <a:p>
            <a:pPr algn="r">
              <a:buClr>
                <a:srgbClr val="551E03"/>
              </a:buClr>
            </a:pPr>
            <a:r>
              <a:rPr lang="ru-RU" sz="2200" dirty="0" smtClean="0">
                <a:solidFill>
                  <a:srgbClr val="551E03"/>
                </a:solidFill>
              </a:rPr>
              <a:t>Итальянский </a:t>
            </a:r>
            <a:r>
              <a:rPr lang="ru-RU" sz="2200" dirty="0">
                <a:solidFill>
                  <a:srgbClr val="551E03"/>
                </a:solidFill>
              </a:rPr>
              <a:t>архитектор, скульптор и теоретик архитектуры</a:t>
            </a:r>
            <a:r>
              <a:rPr lang="ru-RU" sz="2200" dirty="0" smtClean="0">
                <a:solidFill>
                  <a:srgbClr val="551E03"/>
                </a:solidFill>
              </a:rPr>
              <a:t>.</a:t>
            </a:r>
          </a:p>
          <a:p>
            <a:pPr algn="r">
              <a:buClr>
                <a:srgbClr val="551E03"/>
              </a:buClr>
            </a:pPr>
            <a:r>
              <a:rPr lang="ru-RU" sz="2200" dirty="0" smtClean="0">
                <a:solidFill>
                  <a:srgbClr val="551E03"/>
                </a:solidFill>
              </a:rPr>
              <a:t>В своем трактате об архитектуре </a:t>
            </a:r>
            <a:r>
              <a:rPr lang="ru-RU" sz="2200" dirty="0">
                <a:solidFill>
                  <a:srgbClr val="551E03"/>
                </a:solidFill>
              </a:rPr>
              <a:t>разрабатывал идею </a:t>
            </a:r>
            <a:r>
              <a:rPr lang="ru-RU" sz="2200" dirty="0" smtClean="0">
                <a:solidFill>
                  <a:srgbClr val="551E03"/>
                </a:solidFill>
              </a:rPr>
              <a:t>создания идеального </a:t>
            </a:r>
            <a:r>
              <a:rPr lang="ru-RU" sz="2200" dirty="0">
                <a:solidFill>
                  <a:srgbClr val="551E03"/>
                </a:solidFill>
              </a:rPr>
              <a:t>города </a:t>
            </a:r>
            <a:r>
              <a:rPr lang="ru-RU" sz="2200" i="1" dirty="0" err="1" smtClean="0">
                <a:solidFill>
                  <a:srgbClr val="551E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Сфорцинда</a:t>
            </a:r>
            <a:r>
              <a:rPr lang="ru-RU" sz="2200" i="1" dirty="0" smtClean="0">
                <a:solidFill>
                  <a:srgbClr val="551E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200" i="1" dirty="0">
              <a:solidFill>
                <a:srgbClr val="551E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pPr algn="l"/>
            <a:r>
              <a:rPr lang="ru-RU" i="1" dirty="0" smtClean="0">
                <a:solidFill>
                  <a:srgbClr val="0F06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Антонио Филарете</a:t>
            </a:r>
            <a:endParaRPr lang="ru-RU" sz="2800" dirty="0">
              <a:solidFill>
                <a:srgbClr val="0F060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26249" y="1052736"/>
            <a:ext cx="24000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800" i="1" dirty="0" smtClean="0">
                <a:solidFill>
                  <a:srgbClr val="551E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(1400—1469)</a:t>
            </a:r>
            <a:endParaRPr lang="ru-RU" sz="2800" dirty="0">
              <a:solidFill>
                <a:srgbClr val="551E03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425774" y="2224577"/>
            <a:ext cx="4225999" cy="3857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369659"/>
            <a:ext cx="2232248" cy="221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152328" y="4338038"/>
            <a:ext cx="21788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0F0601"/>
                </a:solidFill>
              </a:rPr>
              <a:t>План идеального</a:t>
            </a:r>
          </a:p>
          <a:p>
            <a:pPr algn="r"/>
            <a:r>
              <a:rPr lang="ru-RU" i="1" dirty="0" smtClean="0">
                <a:solidFill>
                  <a:srgbClr val="0F0601"/>
                </a:solidFill>
              </a:rPr>
              <a:t>города </a:t>
            </a:r>
            <a:endParaRPr lang="ru-RU" i="1" dirty="0">
              <a:solidFill>
                <a:srgbClr val="0F060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67959" y="6214127"/>
            <a:ext cx="4541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>
                <a:solidFill>
                  <a:srgbClr val="0F06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Оспедале</a:t>
            </a:r>
            <a:r>
              <a:rPr lang="ru-RU" i="1" dirty="0">
                <a:solidFill>
                  <a:srgbClr val="0F06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rgbClr val="0F06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Маджоре</a:t>
            </a:r>
            <a:r>
              <a:rPr lang="ru-RU" i="1" dirty="0" smtClean="0">
                <a:solidFill>
                  <a:srgbClr val="0F06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Милане. 1456г.</a:t>
            </a:r>
            <a:endParaRPr lang="ru-RU" i="1" dirty="0">
              <a:solidFill>
                <a:srgbClr val="0F06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5135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1600201"/>
            <a:ext cx="8169065" cy="1684783"/>
          </a:xfrm>
        </p:spPr>
        <p:txBody>
          <a:bodyPr/>
          <a:lstStyle/>
          <a:p>
            <a:pPr>
              <a:buClr>
                <a:srgbClr val="551E03"/>
              </a:buClr>
            </a:pPr>
            <a:r>
              <a:rPr lang="ru-RU" sz="2000" dirty="0">
                <a:solidFill>
                  <a:srgbClr val="551E03"/>
                </a:solidFill>
              </a:rPr>
              <a:t>великий итальянский архитектор, скульптор эпохи Возрождения</a:t>
            </a:r>
            <a:r>
              <a:rPr lang="ru-RU" sz="2000" dirty="0" smtClean="0">
                <a:solidFill>
                  <a:srgbClr val="551E03"/>
                </a:solidFill>
              </a:rPr>
              <a:t>.</a:t>
            </a:r>
          </a:p>
          <a:p>
            <a:pPr>
              <a:buClr>
                <a:srgbClr val="551E03"/>
              </a:buClr>
            </a:pPr>
            <a:r>
              <a:rPr lang="ru-RU" sz="2000" dirty="0" smtClean="0">
                <a:solidFill>
                  <a:srgbClr val="551E03"/>
                </a:solidFill>
              </a:rPr>
              <a:t>Работая на раскопках античных зданий создал серию графических этюдов, которые легли в основу издания первой истории </a:t>
            </a:r>
            <a:r>
              <a:rPr lang="ru-RU" sz="2000" dirty="0">
                <a:solidFill>
                  <a:srgbClr val="551E03"/>
                </a:solidFill>
              </a:rPr>
              <a:t>римской </a:t>
            </a:r>
            <a:r>
              <a:rPr lang="ru-RU" sz="2000" dirty="0" smtClean="0">
                <a:solidFill>
                  <a:srgbClr val="551E03"/>
                </a:solidFill>
              </a:rPr>
              <a:t>архитектуры.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pPr algn="l"/>
            <a:r>
              <a:rPr lang="ru-RU" i="1" dirty="0" err="1">
                <a:solidFill>
                  <a:srgbClr val="0F06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Филиппо</a:t>
            </a:r>
            <a:r>
              <a:rPr lang="ru-RU" i="1" dirty="0">
                <a:solidFill>
                  <a:srgbClr val="0F06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Брунеллески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26249" y="1052736"/>
            <a:ext cx="24000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800" i="1" dirty="0">
                <a:solidFill>
                  <a:srgbClr val="551E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(1377—1446)</a:t>
            </a:r>
            <a:endParaRPr lang="ru-RU" sz="2800" dirty="0">
              <a:solidFill>
                <a:srgbClr val="551E03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9551" y="3284984"/>
            <a:ext cx="3329947" cy="249746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162628" y="3284985"/>
            <a:ext cx="3463636" cy="2615396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 bwMode="auto">
          <a:xfrm>
            <a:off x="2915816" y="3284985"/>
            <a:ext cx="3744416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3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800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9pPr>
          </a:lstStyle>
          <a:p>
            <a:pPr algn="just">
              <a:buClr>
                <a:srgbClr val="551E03"/>
              </a:buClr>
            </a:pPr>
            <a:r>
              <a:rPr lang="ru-RU" sz="2000" dirty="0">
                <a:solidFill>
                  <a:srgbClr val="551E03"/>
                </a:solidFill>
              </a:rPr>
              <a:t>В архитектурных поисках впервые была открыта прямая перспектива.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 bwMode="auto">
          <a:xfrm>
            <a:off x="539551" y="5777880"/>
            <a:ext cx="3744416" cy="54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3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800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 algn="just">
              <a:buNone/>
            </a:pPr>
            <a:r>
              <a:rPr lang="ru-RU" sz="1600" i="1" dirty="0" err="1">
                <a:solidFill>
                  <a:srgbClr val="0F06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Оспедале</a:t>
            </a:r>
            <a:r>
              <a:rPr lang="ru-RU" sz="1600" i="1" dirty="0">
                <a:solidFill>
                  <a:srgbClr val="0F06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i="1" dirty="0" err="1">
                <a:solidFill>
                  <a:srgbClr val="0F06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дельи</a:t>
            </a:r>
            <a:r>
              <a:rPr lang="ru-RU" sz="1600" i="1" dirty="0">
                <a:solidFill>
                  <a:srgbClr val="0F06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i="1" dirty="0" err="1" smtClean="0">
                <a:solidFill>
                  <a:srgbClr val="0F06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Инноченти</a:t>
            </a:r>
            <a:r>
              <a:rPr lang="ru-RU" sz="1600" i="1" dirty="0" smtClean="0">
                <a:solidFill>
                  <a:srgbClr val="0F06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 Флоренции. 1419 г.</a:t>
            </a:r>
            <a:endParaRPr lang="ru-RU" sz="1600" i="1" dirty="0">
              <a:solidFill>
                <a:srgbClr val="0F06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11759" y="5951283"/>
            <a:ext cx="62145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i="1" dirty="0" smtClean="0">
                <a:solidFill>
                  <a:srgbClr val="0F06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Знаменитый купол собора</a:t>
            </a:r>
          </a:p>
          <a:p>
            <a:pPr algn="r"/>
            <a:r>
              <a:rPr lang="ru-RU" sz="1600" i="1" dirty="0" smtClean="0">
                <a:solidFill>
                  <a:srgbClr val="0F06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Санта-Мария-</a:t>
            </a:r>
            <a:r>
              <a:rPr lang="ru-RU" sz="1600" i="1" dirty="0" err="1" smtClean="0">
                <a:solidFill>
                  <a:srgbClr val="0F06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дель</a:t>
            </a:r>
            <a:r>
              <a:rPr lang="ru-RU" sz="1600" i="1" dirty="0" smtClean="0">
                <a:solidFill>
                  <a:srgbClr val="0F06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1600" i="1" dirty="0" err="1" smtClean="0">
                <a:solidFill>
                  <a:srgbClr val="0F06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Фьоре</a:t>
            </a:r>
            <a:r>
              <a:rPr lang="ru-RU" sz="1600" i="1" dirty="0">
                <a:solidFill>
                  <a:srgbClr val="0F06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i="1" dirty="0" smtClean="0">
                <a:solidFill>
                  <a:srgbClr val="0F06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Флоренция. 1417-1436 гг.</a:t>
            </a:r>
            <a:endParaRPr lang="ru-RU" sz="1600" i="1" dirty="0">
              <a:solidFill>
                <a:srgbClr val="0F06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9522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12776"/>
          </a:xfrm>
        </p:spPr>
        <p:txBody>
          <a:bodyPr/>
          <a:lstStyle/>
          <a:p>
            <a:pPr>
              <a:buClr>
                <a:srgbClr val="551E03"/>
              </a:buClr>
            </a:pPr>
            <a:r>
              <a:rPr lang="ru-RU" sz="1800" dirty="0">
                <a:solidFill>
                  <a:srgbClr val="551E03"/>
                </a:solidFill>
              </a:rPr>
              <a:t>итальянский ученый, гуманист, писатель, один из зачинателей новой европейской архитектуры и ведущий теоретик искусства эпохи </a:t>
            </a:r>
            <a:r>
              <a:rPr lang="ru-RU" sz="1800" dirty="0" smtClean="0">
                <a:solidFill>
                  <a:srgbClr val="551E03"/>
                </a:solidFill>
              </a:rPr>
              <a:t>Возрождения.</a:t>
            </a:r>
          </a:p>
          <a:p>
            <a:pPr>
              <a:buClr>
                <a:srgbClr val="551E03"/>
              </a:buClr>
            </a:pPr>
            <a:r>
              <a:rPr lang="ru-RU" sz="1800" dirty="0">
                <a:solidFill>
                  <a:srgbClr val="551E03"/>
                </a:solidFill>
              </a:rPr>
              <a:t>изложил математические основы учения о </a:t>
            </a:r>
            <a:r>
              <a:rPr lang="ru-RU" sz="1800" dirty="0" smtClean="0">
                <a:solidFill>
                  <a:srgbClr val="551E03"/>
                </a:solidFill>
              </a:rPr>
              <a:t>перспективе.</a:t>
            </a:r>
          </a:p>
          <a:p>
            <a:pPr>
              <a:buClr>
                <a:srgbClr val="551E03"/>
              </a:buClr>
            </a:pPr>
            <a:r>
              <a:rPr lang="ru-RU" sz="1800" dirty="0" smtClean="0">
                <a:solidFill>
                  <a:srgbClr val="551E03"/>
                </a:solidFill>
              </a:rPr>
              <a:t>внёс </a:t>
            </a:r>
            <a:r>
              <a:rPr lang="ru-RU" sz="1800" dirty="0">
                <a:solidFill>
                  <a:srgbClr val="551E03"/>
                </a:solidFill>
              </a:rPr>
              <a:t>существенный вклад в развитие </a:t>
            </a:r>
            <a:r>
              <a:rPr lang="ru-RU" sz="1800" dirty="0" smtClean="0">
                <a:solidFill>
                  <a:srgbClr val="551E03"/>
                </a:solidFill>
              </a:rPr>
              <a:t>криптографии.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pPr algn="l"/>
            <a:r>
              <a:rPr lang="vi-VN" i="1" dirty="0">
                <a:solidFill>
                  <a:srgbClr val="0F06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Леон Баттиста Альбе́рти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26249" y="1052736"/>
            <a:ext cx="24000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800" i="1" dirty="0" smtClean="0">
                <a:solidFill>
                  <a:srgbClr val="551E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(1404—1472)</a:t>
            </a:r>
            <a:endParaRPr lang="ru-RU" sz="2800" dirty="0">
              <a:solidFill>
                <a:srgbClr val="551E03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16265" y="3212976"/>
            <a:ext cx="3810000" cy="2857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75856" y="6309320"/>
            <a:ext cx="53314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i="1" dirty="0" smtClean="0">
                <a:solidFill>
                  <a:srgbClr val="0F06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Санта-Мария-Новелла во Флоренции. 1470г.</a:t>
            </a:r>
            <a:endParaRPr lang="ru-RU" sz="1600" i="1" dirty="0">
              <a:solidFill>
                <a:srgbClr val="0F06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 bwMode="auto">
          <a:xfrm>
            <a:off x="430449" y="3212976"/>
            <a:ext cx="4285567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3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800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buClr>
                <a:srgbClr val="551E03"/>
              </a:buClr>
            </a:pPr>
            <a:r>
              <a:rPr lang="ru-RU" sz="1800" dirty="0">
                <a:solidFill>
                  <a:srgbClr val="551E03"/>
                </a:solidFill>
              </a:rPr>
              <a:t>развивал античные мотивы в архитектуре.</a:t>
            </a:r>
          </a:p>
          <a:p>
            <a:pPr>
              <a:buClr>
                <a:srgbClr val="551E03"/>
              </a:buClr>
            </a:pPr>
            <a:r>
              <a:rPr lang="ru-RU" sz="1800" dirty="0">
                <a:solidFill>
                  <a:srgbClr val="551E03"/>
                </a:solidFill>
              </a:rPr>
              <a:t>Как и многие гуманисты, Альберти разделял представления о возможности обеспечить социальный мир путем нравственного совершенствования каждого человека, развития его активной добродетели и творчества.</a:t>
            </a:r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50759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14400" y="504000"/>
            <a:ext cx="7772400" cy="634082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9pPr>
          </a:lstStyle>
          <a:p>
            <a:r>
              <a:rPr lang="ru-RU" sz="3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Технические рекомендации</a:t>
            </a:r>
            <a:endParaRPr lang="ru-RU" sz="30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1268760"/>
            <a:ext cx="8147248" cy="4672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3000"/>
              </a:lnSpc>
            </a:pPr>
            <a:r>
              <a:rPr lang="ru-RU" sz="2200" dirty="0" smtClean="0">
                <a:solidFill>
                  <a:srgbClr val="000050"/>
                </a:solidFill>
              </a:rPr>
              <a:t>Для удобства работы с пособием предусмотрено большое количество </a:t>
            </a:r>
            <a:r>
              <a:rPr lang="ru-RU" sz="2200" u="sng" dirty="0" smtClean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гиперссылок</a:t>
            </a:r>
            <a:r>
              <a:rPr lang="ru-RU" sz="2200" dirty="0" smtClean="0">
                <a:solidFill>
                  <a:srgbClr val="000050"/>
                </a:solidFill>
              </a:rPr>
              <a:t>.</a:t>
            </a:r>
          </a:p>
          <a:p>
            <a:pPr algn="just">
              <a:lnSpc>
                <a:spcPct val="123000"/>
              </a:lnSpc>
            </a:pPr>
            <a:r>
              <a:rPr lang="ru-RU" sz="2200" dirty="0" smtClean="0">
                <a:solidFill>
                  <a:srgbClr val="000050"/>
                </a:solidFill>
              </a:rPr>
              <a:t>На слайдах №№9-12 и №15 прямоугольники с именами и видами искусств при наведении на них курсора активизируются и при нажатии отсылают нас на слайд с подробной информацией по данному вопросу.</a:t>
            </a:r>
          </a:p>
          <a:p>
            <a:pPr algn="just">
              <a:lnSpc>
                <a:spcPct val="123000"/>
              </a:lnSpc>
            </a:pPr>
            <a:r>
              <a:rPr lang="ru-RU" sz="2200" dirty="0" smtClean="0">
                <a:solidFill>
                  <a:srgbClr val="000050"/>
                </a:solidFill>
              </a:rPr>
              <a:t>Для того, чтобы вернуться на исходный слайд надо нажать на иконку      , расположенную на левой полосе слайда.</a:t>
            </a:r>
          </a:p>
          <a:p>
            <a:pPr algn="just">
              <a:lnSpc>
                <a:spcPct val="123000"/>
              </a:lnSpc>
            </a:pPr>
            <a:r>
              <a:rPr lang="ru-RU" sz="2200" dirty="0" smtClean="0">
                <a:solidFill>
                  <a:srgbClr val="000050"/>
                </a:solidFill>
              </a:rPr>
              <a:t>После работы с определенным слайдом-схемой к следующему можно перейти простым кликом.</a:t>
            </a:r>
            <a:endParaRPr lang="ru-RU" sz="2200" dirty="0">
              <a:solidFill>
                <a:srgbClr val="000050"/>
              </a:solidFill>
            </a:endParaRPr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>
          <a:xfrm>
            <a:off x="3204000" y="4212000"/>
            <a:ext cx="317860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843808" y="6165304"/>
            <a:ext cx="5842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Удачного просмотра!</a:t>
            </a:r>
            <a:endParaRPr lang="ru-RU" sz="2400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6385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pPr algn="l"/>
            <a:r>
              <a:rPr lang="ru-RU" i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Джотто </a:t>
            </a:r>
            <a:r>
              <a:rPr lang="ru-RU" i="1" dirty="0" err="1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</a:t>
            </a:r>
            <a:r>
              <a:rPr lang="ru-RU" i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Бондоне</a:t>
            </a:r>
            <a:endParaRPr lang="ru-RU" sz="28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08104" y="1052736"/>
            <a:ext cx="3118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800" i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(ок. 1267—1337</a:t>
            </a:r>
            <a:r>
              <a:rPr lang="ru-RU" sz="2800" i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07033" y="3283762"/>
            <a:ext cx="2931327" cy="2639492"/>
          </a:xfrm>
          <a:prstGeom prst="rect">
            <a:avLst/>
          </a:prstGeom>
          <a:noFill/>
          <a:ln>
            <a:noFill/>
          </a:ln>
          <a:effectLst>
            <a:outerShdw blurRad="127000" dist="88900" dir="2700000" algn="tl" rotWithShape="0">
              <a:srgbClr val="1E3D5C">
                <a:alpha val="88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508104" y="3691480"/>
            <a:ext cx="3059896" cy="2824519"/>
          </a:xfrm>
          <a:prstGeom prst="rect">
            <a:avLst/>
          </a:prstGeom>
          <a:noFill/>
          <a:ln>
            <a:noFill/>
          </a:ln>
          <a:effectLst>
            <a:outerShdw blurRad="127000" dist="88900" dir="2700000" algn="tl" rotWithShape="0">
              <a:srgbClr val="1E3D5C">
                <a:alpha val="88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0724" y="5940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Фрески капеллы </a:t>
            </a:r>
            <a:r>
              <a:rPr lang="ru-RU" dirty="0" err="1" smtClean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Скровеньи</a:t>
            </a:r>
            <a:endParaRPr lang="ru-RU" dirty="0" smtClean="0"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(Капеллы </a:t>
            </a:r>
            <a:r>
              <a:rPr lang="ru-RU" dirty="0" err="1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дель</a:t>
            </a:r>
            <a:r>
              <a:rPr lang="ru-RU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Арена) в Падуе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835696" y="2869043"/>
            <a:ext cx="25569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Поцелуй Иуды</a:t>
            </a:r>
            <a:endParaRPr lang="ru-RU" sz="2200" i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32040" y="3218002"/>
            <a:ext cx="38164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200" i="1" dirty="0" err="1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Оплакивание</a:t>
            </a:r>
            <a:r>
              <a:rPr lang="ru-RU" sz="2200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Христа</a:t>
            </a:r>
            <a:endParaRPr lang="ru-RU" sz="2200" i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Управляющая кнопка: домой 6">
            <a:hlinkClick r:id="rId6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479020" y="1085642"/>
            <a:ext cx="5151396" cy="831190"/>
          </a:xfrm>
        </p:spPr>
        <p:txBody>
          <a:bodyPr/>
          <a:lstStyle/>
          <a:p>
            <a:pPr marL="0" indent="0">
              <a:buSzPct val="70000"/>
              <a:buNone/>
            </a:pP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итальянский художник, 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основоположник проторенессанса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. 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724" y="1720840"/>
            <a:ext cx="82477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Джотто 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плоскости создал 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облик мира, адекватный реальному по своим основным свойствам — материальности и пространственной протяженности. </a:t>
            </a:r>
          </a:p>
        </p:txBody>
      </p:sp>
    </p:spTree>
    <p:extLst>
      <p:ext uri="{BB962C8B-B14F-4D97-AF65-F5344CB8AC3E}">
        <p14:creationId xmlns:p14="http://schemas.microsoft.com/office/powerpoint/2010/main" xmlns="" val="945325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pPr algn="l"/>
            <a:r>
              <a:rPr lang="ru-RU" i="1" dirty="0" err="1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Амброджо</a:t>
            </a:r>
            <a:r>
              <a:rPr lang="ru-RU" i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Лоренцетти</a:t>
            </a:r>
            <a:endParaRPr lang="ru-RU" i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07490" y="1052736"/>
            <a:ext cx="3018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800" i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(ок. </a:t>
            </a:r>
            <a:r>
              <a:rPr lang="ru-RU" sz="2800" i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1295—1348)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635896" y="5688701"/>
            <a:ext cx="49903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chemeClr val="accent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«Плоды дурного </a:t>
            </a:r>
            <a:r>
              <a:rPr lang="ru-RU" sz="2400" i="1" dirty="0" smtClean="0">
                <a:solidFill>
                  <a:schemeClr val="accent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правления»</a:t>
            </a:r>
          </a:p>
          <a:p>
            <a:pPr algn="r"/>
            <a:r>
              <a:rPr lang="ru-RU" dirty="0" smtClean="0">
                <a:solidFill>
                  <a:schemeClr val="accent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деталь фрески из Палаццо </a:t>
            </a:r>
            <a:r>
              <a:rPr lang="ru-RU" dirty="0" err="1" smtClean="0">
                <a:solidFill>
                  <a:schemeClr val="accent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Пубблико</a:t>
            </a:r>
            <a:endParaRPr lang="ru-RU" dirty="0" smtClean="0">
              <a:solidFill>
                <a:schemeClr val="accent1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dirty="0" smtClean="0">
                <a:solidFill>
                  <a:schemeClr val="accent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Сиене.</a:t>
            </a:r>
            <a:endParaRPr lang="ru-RU" dirty="0">
              <a:solidFill>
                <a:schemeClr val="accent1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049360"/>
            <a:ext cx="5765291" cy="3639340"/>
          </a:xfrm>
          <a:prstGeom prst="rect">
            <a:avLst/>
          </a:prstGeom>
          <a:noFill/>
          <a:ln>
            <a:noFill/>
          </a:ln>
          <a:effectLst>
            <a:outerShdw blurRad="127000" dist="152400" dir="13500000" algn="br" rotWithShape="0">
              <a:srgbClr val="1E3D5C">
                <a:alpha val="84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57808" y="10527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итальянский живописец сиенской 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школы</a:t>
            </a:r>
            <a:r>
              <a:rPr lang="ru-RU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Современники оценивали его </a:t>
            </a:r>
            <a:r>
              <a:rPr lang="ru-RU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человека философского склада 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ума,</a:t>
            </a:r>
            <a:endParaRPr lang="ru-RU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8000" y="2160000"/>
            <a:ext cx="230380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почитали не только как художника, но и как литератора. В своем творчестве </a:t>
            </a:r>
            <a:r>
              <a:rPr lang="ru-RU" i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Лоренцетти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вырабатывает </a:t>
            </a:r>
            <a:r>
              <a:rPr lang="ru-RU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свой индивидуальный стиль - найденная точка равновесия между передачей объёма и красотой линии.</a:t>
            </a:r>
          </a:p>
          <a:p>
            <a:endParaRPr lang="ru-RU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9081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2173646"/>
            <a:ext cx="7571184" cy="1816634"/>
          </a:xfrm>
        </p:spPr>
        <p:txBody>
          <a:bodyPr/>
          <a:lstStyle/>
          <a:p>
            <a:pPr algn="just"/>
            <a:r>
              <a:rPr lang="ru-RU" sz="2200" dirty="0" smtClean="0"/>
              <a:t>Это </a:t>
            </a:r>
            <a:r>
              <a:rPr lang="ru-RU" sz="2200" dirty="0"/>
              <a:t>поэма — поэтическая энциклопедия средневекового </a:t>
            </a:r>
            <a:r>
              <a:rPr lang="ru-RU" sz="2200" dirty="0" smtClean="0"/>
              <a:t>миросозерцания. Как </a:t>
            </a:r>
            <a:r>
              <a:rPr lang="ru-RU" sz="2200" dirty="0"/>
              <a:t>и у средневековых поэтов, она держится на аллегорическом </a:t>
            </a:r>
            <a:r>
              <a:rPr lang="ru-RU" sz="2200" dirty="0" smtClean="0"/>
              <a:t>стержне.</a:t>
            </a:r>
            <a:endParaRPr lang="ru-RU" sz="2200" dirty="0"/>
          </a:p>
          <a:p>
            <a:pPr algn="just"/>
            <a:r>
              <a:rPr lang="ru-RU" sz="2100" dirty="0" smtClean="0"/>
              <a:t>Главный герой сам Данте. Перед </a:t>
            </a:r>
            <a:r>
              <a:rPr lang="ru-RU" sz="2100" dirty="0"/>
              <a:t>ним, </a:t>
            </a:r>
            <a:r>
              <a:rPr lang="ru-RU" sz="2100" dirty="0" smtClean="0"/>
              <a:t>живым</a:t>
            </a:r>
            <a:endParaRPr lang="ru-RU" sz="21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pPr algn="l"/>
            <a:r>
              <a:rPr lang="ru-RU" i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Данте Алигьери</a:t>
            </a:r>
            <a:endParaRPr lang="ru-RU" sz="28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07490" y="1052736"/>
            <a:ext cx="3018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800" i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(ок. </a:t>
            </a:r>
            <a:r>
              <a:rPr lang="ru-RU" sz="2800" i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1265—1321)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5944554" y="4013441"/>
            <a:ext cx="2681711" cy="2172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755576" y="1314346"/>
            <a:ext cx="7715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9pPr>
          </a:lstStyle>
          <a:p>
            <a:r>
              <a:rPr lang="ru-RU" i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Божественная комедия</a:t>
            </a:r>
            <a:endParaRPr lang="ru-RU" sz="28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3933056"/>
            <a:ext cx="53285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dirty="0">
                <a:solidFill>
                  <a:schemeClr val="bg2"/>
                </a:solidFill>
              </a:rPr>
              <a:t>человеком, развернулись области Ада, Чистилища и Рая, которые он населил не одними лишь традиционными образами легенды, но и лицами живой современности и недавнего времени. Над ними он творит суд, с высоты своих личных и общественных критериев. </a:t>
            </a:r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94917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0014" y="1552795"/>
            <a:ext cx="5482952" cy="1108720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Промчались дни мои быстрее лани,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 если счастье улыбалось им,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Оно мгновенно превращалось в дым.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 сладостная боль воспоминаний!</a:t>
            </a:r>
          </a:p>
          <a:p>
            <a:pPr marL="0" indent="0">
              <a:buNone/>
            </a:pP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pPr algn="l"/>
            <a:r>
              <a:rPr lang="vi-VN" i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Франч</a:t>
            </a:r>
            <a:r>
              <a:rPr lang="ru-RU" i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vi-VN" i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ско Петрарка</a:t>
            </a:r>
            <a:endParaRPr lang="ru-RU" sz="28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07490" y="1052736"/>
            <a:ext cx="3018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800" i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(ок. </a:t>
            </a:r>
            <a:r>
              <a:rPr lang="ru-RU" sz="2800" i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1304—1374)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2802676"/>
            <a:ext cx="4572000" cy="12458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 мир превратный! Знать бы мне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заране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Что слеп, кто верит чаяньям слепым!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Она лежит под сводом гробовым,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 между ней и прахом стерлись грани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19672" y="4053956"/>
            <a:ext cx="4572000" cy="9503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Но высшая краса вознесена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 небеса, и этой неземною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Красой, как прежде, жизнь моя полна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28156" y="5004344"/>
            <a:ext cx="4572000" cy="9503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 трепетная дума сединою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Мое чело венчает: где она?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Какой предстанет завтра предо мною?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48064" y="6218754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i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Сонет №319</a:t>
            </a:r>
            <a:endParaRPr lang="ru-RU" sz="2400" i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40102" y="1986613"/>
            <a:ext cx="3287137" cy="2542537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940153" y="4560338"/>
            <a:ext cx="2686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Петрарка и </a:t>
            </a:r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Лаура</a:t>
            </a:r>
            <a:r>
              <a:rPr lang="ru-RU" i="1" dirty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400" dirty="0" smtClean="0">
                <a:solidFill>
                  <a:schemeClr val="accent5">
                    <a:lumMod val="10000"/>
                  </a:schemeClr>
                </a:solidFill>
              </a:rPr>
              <a:t>Книжная миниатюра </a:t>
            </a:r>
            <a:r>
              <a:rPr lang="ru-RU" sz="1400" dirty="0">
                <a:solidFill>
                  <a:schemeClr val="accent5">
                    <a:lumMod val="10000"/>
                  </a:schemeClr>
                </a:solidFill>
              </a:rPr>
              <a:t>15 в.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1561" y="4881183"/>
            <a:ext cx="1029182" cy="161357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74913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3848" y="1772815"/>
            <a:ext cx="5256584" cy="4395669"/>
          </a:xfrm>
        </p:spPr>
        <p:txBody>
          <a:bodyPr/>
          <a:lstStyle/>
          <a:p>
            <a:pPr algn="just"/>
            <a:r>
              <a:rPr lang="ru-RU" sz="2200" dirty="0" smtClean="0"/>
              <a:t>Буквальный перевод названия с греческого </a:t>
            </a:r>
            <a:r>
              <a:rPr lang="ru-RU" sz="2200" dirty="0"/>
              <a:t>«</a:t>
            </a:r>
            <a:r>
              <a:rPr lang="ru-RU" sz="2200" i="1" dirty="0" err="1"/>
              <a:t>Десятиднев</a:t>
            </a:r>
            <a:r>
              <a:rPr lang="ru-RU" sz="2200" dirty="0" smtClean="0"/>
              <a:t>». Это 100 новелл, рассказанных </a:t>
            </a:r>
            <a:r>
              <a:rPr lang="ru-RU" sz="2200" dirty="0"/>
              <a:t>3 </a:t>
            </a:r>
            <a:r>
              <a:rPr lang="ru-RU" sz="2200" dirty="0" smtClean="0"/>
              <a:t>благородными юношами </a:t>
            </a:r>
            <a:r>
              <a:rPr lang="ru-RU" sz="2200" dirty="0"/>
              <a:t>и 7 </a:t>
            </a:r>
            <a:r>
              <a:rPr lang="ru-RU" sz="2200" dirty="0" smtClean="0"/>
              <a:t>дамами за </a:t>
            </a:r>
            <a:r>
              <a:rPr lang="ru-RU" sz="2200" dirty="0"/>
              <a:t>десять </a:t>
            </a:r>
            <a:r>
              <a:rPr lang="ru-RU" sz="2200" dirty="0" smtClean="0"/>
              <a:t>дней их пребывания на загородной вилле.</a:t>
            </a:r>
          </a:p>
          <a:p>
            <a:pPr algn="just"/>
            <a:r>
              <a:rPr lang="ru-RU" sz="2200" dirty="0"/>
              <a:t>Рассказы изложены изящным, лёгким </a:t>
            </a:r>
            <a:r>
              <a:rPr lang="ru-RU" sz="2200" dirty="0" smtClean="0"/>
              <a:t>языком; приключения </a:t>
            </a:r>
            <a:r>
              <a:rPr lang="ru-RU" sz="2200" dirty="0"/>
              <a:t>самые </a:t>
            </a:r>
            <a:r>
              <a:rPr lang="ru-RU" sz="2200" dirty="0" smtClean="0"/>
              <a:t>разнообразные - начиная </a:t>
            </a:r>
            <a:r>
              <a:rPr lang="ru-RU" sz="2200" dirty="0"/>
              <a:t>с самых весёлых и смешных и кончая самыми трагическими и </a:t>
            </a:r>
            <a:r>
              <a:rPr lang="ru-RU" sz="2200" dirty="0" smtClean="0"/>
              <a:t>трогательными.</a:t>
            </a:r>
            <a:endParaRPr lang="ru-RU" sz="22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971600" y="274638"/>
            <a:ext cx="7715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9pPr>
          </a:lstStyle>
          <a:p>
            <a:pPr algn="l"/>
            <a:r>
              <a:rPr lang="ru-RU" i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Джованни Боккаччо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26249" y="1052736"/>
            <a:ext cx="24000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800" i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(1313—1375)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99792" y="6309320"/>
            <a:ext cx="4801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/>
              <a:t>Иллюстрация к книге </a:t>
            </a:r>
            <a:r>
              <a:rPr lang="ru-RU" i="1" dirty="0" smtClean="0"/>
              <a:t>Боккаччо, 1467 год</a:t>
            </a:r>
            <a:endParaRPr lang="ru-RU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96217" y="2628765"/>
            <a:ext cx="2607631" cy="3539719"/>
          </a:xfrm>
          <a:prstGeom prst="rect">
            <a:avLst/>
          </a:prstGeom>
          <a:noFill/>
          <a:ln>
            <a:noFill/>
          </a:ln>
          <a:effectLst>
            <a:outerShdw blurRad="165100" dist="127000" dir="18900000" algn="bl" rotWithShape="0">
              <a:prstClr val="black">
                <a:alpha val="47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95536" y="1324738"/>
            <a:ext cx="33489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3600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«Декамерон»</a:t>
            </a:r>
            <a:endParaRPr lang="ru-RU"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93607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72000" y="274638"/>
            <a:ext cx="7772400" cy="1143000"/>
          </a:xfrm>
        </p:spPr>
        <p:txBody>
          <a:bodyPr/>
          <a:lstStyle/>
          <a:p>
            <a:pPr algn="l"/>
            <a:r>
              <a:rPr lang="ru-RU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Лоренцо </a:t>
            </a:r>
            <a:r>
              <a:rPr lang="ru-RU" i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Гиберти</a:t>
            </a:r>
            <a:endParaRPr lang="ru-RU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98603" y="10512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800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(1378—1455)</a:t>
            </a: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1387450" y="1472394"/>
            <a:ext cx="7283153" cy="1032892"/>
          </a:xfrm>
        </p:spPr>
        <p:txBody>
          <a:bodyPr/>
          <a:lstStyle/>
          <a:p>
            <a:pPr marL="0" indent="0" algn="r">
              <a:buSzPct val="70000"/>
              <a:buNone/>
            </a:pP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итальянский скульптор, ювелир, историк искусства. 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Один 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из величайших мастеров рельефа.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7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421843"/>
            <a:ext cx="5322739" cy="3486856"/>
          </a:xfrm>
          <a:prstGeom prst="rect">
            <a:avLst/>
          </a:prstGeom>
          <a:noFill/>
          <a:ln>
            <a:noFill/>
          </a:ln>
          <a:effectLst>
            <a:outerShdw blurRad="88900" dist="139700" dir="13500000" algn="br" rotWithShape="0">
              <a:srgbClr val="868300">
                <a:alpha val="9098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16707" y="6285397"/>
            <a:ext cx="8153894" cy="380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4000"/>
              </a:lnSpc>
              <a:spcAft>
                <a:spcPts val="0"/>
              </a:spcAft>
              <a:buSzPct val="70000"/>
            </a:pPr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Рельефы с бронзовых ворот баптистерия во Флоренции.</a:t>
            </a: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1560" y="1988840"/>
            <a:ext cx="2552874" cy="3403831"/>
          </a:xfrm>
          <a:prstGeom prst="rect">
            <a:avLst/>
          </a:prstGeom>
          <a:noFill/>
          <a:ln>
            <a:noFill/>
          </a:ln>
          <a:effectLst>
            <a:outerShdw blurRad="88900" dist="139700" dir="13500000" algn="br" rotWithShape="0">
              <a:srgbClr val="3F3E00">
                <a:alpha val="91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48186" y="5394766"/>
            <a:ext cx="2616248" cy="364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  <a:buSzPct val="70000"/>
            </a:pPr>
            <a:r>
              <a:rPr lang="ru-RU" sz="17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«Сотворение Адама»</a:t>
            </a:r>
            <a:endParaRPr lang="ru-RU" sz="1700" i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47864" y="5894841"/>
            <a:ext cx="5308647" cy="364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  <a:buSzPct val="70000"/>
            </a:pPr>
            <a:r>
              <a:rPr lang="ru-RU" sz="17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«Иаков и Исайя»</a:t>
            </a:r>
            <a:endParaRPr lang="ru-RU" sz="1700" i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Управляющая кнопка: домой 11">
            <a:hlinkClick r:id="rId6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0073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2000" y="274638"/>
            <a:ext cx="7772400" cy="1143000"/>
          </a:xfrm>
        </p:spPr>
        <p:txBody>
          <a:bodyPr/>
          <a:lstStyle/>
          <a:p>
            <a:pPr algn="l"/>
            <a:r>
              <a:rPr lang="ru-RU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Лука </a:t>
            </a:r>
            <a:r>
              <a:rPr lang="ru-RU" i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делла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Ро́ббиа</a:t>
            </a:r>
            <a:endParaRPr lang="ru-RU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03649" y="1600201"/>
            <a:ext cx="5683151" cy="1032892"/>
          </a:xfrm>
        </p:spPr>
        <p:txBody>
          <a:bodyPr/>
          <a:lstStyle/>
          <a:p>
            <a:pPr marL="0" indent="0" algn="r">
              <a:buSzPct val="70000"/>
              <a:buNone/>
            </a:pP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ведущий флорентийский скульптор Раннего Возрождения, которого называли изобретателем глазурованной 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терракоты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.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99792" y="6254060"/>
            <a:ext cx="59708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>
              <a:buSzPct val="70000"/>
              <a:buFont typeface="Wingdings" pitchFamily="2" charset="2"/>
              <a:buChar char="q"/>
            </a:pP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Мадонна в храме </a:t>
            </a:r>
            <a:r>
              <a:rPr lang="ru-RU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Орсанмикеле</a:t>
            </a:r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851920" y="2899674"/>
            <a:ext cx="4220865" cy="3226139"/>
          </a:xfrm>
          <a:prstGeom prst="rect">
            <a:avLst/>
          </a:prstGeom>
          <a:noFill/>
          <a:ln>
            <a:noFill/>
          </a:ln>
          <a:effectLst>
            <a:outerShdw blurRad="76200" dist="88900" dir="2700000" algn="ctr" rotWithShape="0">
              <a:schemeClr val="accent6">
                <a:lumMod val="40000"/>
                <a:lumOff val="60000"/>
                <a:alpha val="93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11559" y="3429000"/>
            <a:ext cx="2392090" cy="1728192"/>
          </a:xfrm>
          <a:prstGeom prst="rect">
            <a:avLst/>
          </a:prstGeom>
          <a:noFill/>
          <a:ln>
            <a:noFill/>
          </a:ln>
          <a:effectLst>
            <a:outerShdw blurRad="63500" dist="76200" dir="2700000" algn="tl" rotWithShape="0">
              <a:schemeClr val="accent6">
                <a:lumMod val="40000"/>
                <a:lumOff val="60000"/>
                <a:alpha val="93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1558" y="1484784"/>
            <a:ext cx="2376266" cy="1782199"/>
          </a:xfrm>
          <a:prstGeom prst="rect">
            <a:avLst/>
          </a:prstGeom>
          <a:noFill/>
          <a:ln>
            <a:noFill/>
          </a:ln>
          <a:effectLst>
            <a:outerShdw blurRad="63500" dist="76200" dir="2700000" algn="tl" rotWithShape="0">
              <a:schemeClr val="accent6">
                <a:lumMod val="40000"/>
                <a:lumOff val="60000"/>
                <a:alpha val="93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098603" y="10512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800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800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1400 — 1482)</a:t>
            </a:r>
            <a:endParaRPr lang="ru-RU" sz="2800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Объект 2"/>
          <p:cNvSpPr txBox="1">
            <a:spLocks/>
          </p:cNvSpPr>
          <p:nvPr/>
        </p:nvSpPr>
        <p:spPr bwMode="auto">
          <a:xfrm>
            <a:off x="442193" y="5237240"/>
            <a:ext cx="3265711" cy="138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3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800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buClr>
                <a:schemeClr val="accent6">
                  <a:lumMod val="60000"/>
                  <a:lumOff val="40000"/>
                </a:schemeClr>
              </a:buClr>
              <a:buSzPct val="70000"/>
              <a:buFont typeface="Wingdings" pitchFamily="2" charset="2"/>
              <a:buChar char="q"/>
            </a:pPr>
            <a:r>
              <a:rPr lang="ru-RU" sz="1800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Сцены Воскресения и Вознесения. Люнеты собора Санта Мария </a:t>
            </a:r>
            <a:r>
              <a:rPr lang="ru-RU" sz="18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дель</a:t>
            </a:r>
            <a:r>
              <a:rPr lang="ru-RU" sz="1800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ru-RU" sz="18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Фьоре</a:t>
            </a:r>
            <a:r>
              <a:rPr lang="ru-RU" sz="1800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, Флоренция.</a:t>
            </a:r>
            <a:endParaRPr lang="ru-RU" sz="18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6" name="Управляющая кнопка: домой 15">
            <a:hlinkClick r:id="rId6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4048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2771801" y="1600201"/>
            <a:ext cx="5915000" cy="1032892"/>
          </a:xfrm>
        </p:spPr>
        <p:txBody>
          <a:bodyPr/>
          <a:lstStyle/>
          <a:p>
            <a:pPr marL="0" indent="0" algn="r">
              <a:buSzPct val="70000"/>
              <a:buNone/>
            </a:pP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реформатор 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итальянской 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скульптуры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, основоположник индивидуализированного скульптурного портрета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.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98603" y="10512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(1386 — </a:t>
            </a:r>
            <a:r>
              <a:rPr lang="ru-RU" sz="2800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1466)</a:t>
            </a:r>
            <a:endParaRPr lang="ru-RU" sz="2800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628784" cy="1143000"/>
          </a:xfrm>
        </p:spPr>
        <p:txBody>
          <a:bodyPr/>
          <a:lstStyle/>
          <a:p>
            <a:pPr algn="l"/>
            <a:r>
              <a:rPr lang="ru-RU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Донателло</a:t>
            </a:r>
            <a:endParaRPr lang="ru-RU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68416" y="2866628"/>
            <a:ext cx="2012793" cy="3262113"/>
          </a:xfrm>
          <a:prstGeom prst="rect">
            <a:avLst/>
          </a:prstGeom>
          <a:noFill/>
          <a:ln>
            <a:noFill/>
          </a:ln>
          <a:effectLst>
            <a:outerShdw blurRad="114300" dist="114300" dir="18900000" algn="bl" rotWithShape="0">
              <a:srgbClr val="FFFF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80170" y="1196752"/>
            <a:ext cx="1975606" cy="4671211"/>
          </a:xfrm>
          <a:prstGeom prst="rect">
            <a:avLst/>
          </a:prstGeom>
          <a:noFill/>
          <a:ln>
            <a:noFill/>
          </a:ln>
          <a:effectLst>
            <a:outerShdw blurRad="114300" dist="114300" dir="18900000" algn="bl" rotWithShape="0">
              <a:srgbClr val="FFFF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190482" y="2479568"/>
            <a:ext cx="2068241" cy="3384376"/>
          </a:xfrm>
          <a:prstGeom prst="rect">
            <a:avLst/>
          </a:prstGeom>
          <a:noFill/>
          <a:ln>
            <a:noFill/>
          </a:ln>
          <a:effectLst>
            <a:outerShdw blurRad="114300" dist="114300" dir="18900000" algn="bl" rotWithShape="0">
              <a:srgbClr val="FFFF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80170" y="5949280"/>
            <a:ext cx="1728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70000"/>
              <a:buFont typeface="Wingdings" pitchFamily="2" charset="2"/>
              <a:buChar char="q"/>
            </a:pPr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Давид</a:t>
            </a: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99792" y="6254060"/>
            <a:ext cx="59708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>
              <a:buSzPct val="70000"/>
              <a:buFont typeface="Wingdings" pitchFamily="2" charset="2"/>
              <a:buChar char="q"/>
            </a:pPr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Мария Магдалина</a:t>
            </a: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68041" y="5867963"/>
            <a:ext cx="26382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70000"/>
              <a:buFont typeface="Wingdings" pitchFamily="2" charset="2"/>
              <a:buChar char="q"/>
            </a:pPr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Иоанн Богослов</a:t>
            </a: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7680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628784" cy="1143000"/>
          </a:xfrm>
        </p:spPr>
        <p:txBody>
          <a:bodyPr/>
          <a:lstStyle/>
          <a:p>
            <a:pPr algn="l"/>
            <a:r>
              <a:rPr lang="ru-RU" i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Сандро</a:t>
            </a:r>
            <a:r>
              <a:rPr lang="ru-RU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Боттичелли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98603" y="10512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80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(1386 — </a:t>
            </a:r>
            <a:r>
              <a:rPr lang="ru-RU" sz="2800" i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1466)</a:t>
            </a:r>
            <a:endParaRPr lang="ru-RU" sz="2800" i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397421" y="1148106"/>
            <a:ext cx="5987182" cy="1591787"/>
          </a:xfrm>
        </p:spPr>
        <p:txBody>
          <a:bodyPr/>
          <a:lstStyle/>
          <a:p>
            <a:pPr marL="0" indent="0" algn="ctr">
              <a:buSzPct val="70000"/>
              <a:buNone/>
            </a:pPr>
            <a:r>
              <a:rPr lang="ru-RU" sz="1800" i="1" dirty="0">
                <a:solidFill>
                  <a:srgbClr val="00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великий итальянский живописец, представитель флорентийской школы живописи</a:t>
            </a:r>
            <a:r>
              <a:rPr lang="ru-RU" sz="1800" dirty="0">
                <a:solidFill>
                  <a:srgbClr val="008200"/>
                </a:solidFill>
                <a:latin typeface="Century Gothic" pitchFamily="34" charset="0"/>
              </a:rPr>
              <a:t>. </a:t>
            </a:r>
            <a:r>
              <a:rPr lang="ru-RU" sz="1800" i="1" dirty="0">
                <a:solidFill>
                  <a:srgbClr val="00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Прозвище «Боттичелли» (бочонок) перешло к нему от старшего брата Джованни, который был толстяком.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09639" y="1604459"/>
            <a:ext cx="19374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>
              <a:buSzPct val="70000"/>
              <a:buFont typeface="Wingdings" pitchFamily="2" charset="2"/>
              <a:buChar char="q"/>
            </a:pPr>
            <a:r>
              <a:rPr lang="ru-RU" sz="1400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Благовещение</a:t>
            </a:r>
            <a:endParaRPr lang="ru-RU" sz="1400" dirty="0">
              <a:solidFill>
                <a:srgbClr val="33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1560" y="2636912"/>
            <a:ext cx="3452063" cy="2448272"/>
          </a:xfrm>
          <a:prstGeom prst="rect">
            <a:avLst/>
          </a:prstGeom>
          <a:noFill/>
          <a:ln>
            <a:noFill/>
          </a:ln>
          <a:effectLst>
            <a:outerShdw blurRad="177800" dist="114300" dir="2700000" algn="tl" rotWithShape="0">
              <a:srgbClr val="336600">
                <a:alpha val="78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07706" y="4643856"/>
            <a:ext cx="3375975" cy="2088232"/>
          </a:xfrm>
          <a:prstGeom prst="rect">
            <a:avLst/>
          </a:prstGeom>
          <a:effectLst>
            <a:outerShdw blurRad="177800" dist="114300" dir="2700000" algn="tl" rotWithShape="0">
              <a:srgbClr val="336600">
                <a:alpha val="78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874860" y="1944000"/>
            <a:ext cx="2772277" cy="2610664"/>
          </a:xfrm>
          <a:prstGeom prst="rect">
            <a:avLst/>
          </a:prstGeom>
          <a:noFill/>
          <a:ln>
            <a:noFill/>
          </a:ln>
          <a:effectLst>
            <a:outerShdw blurRad="177800" dist="114300" dir="2700000" algn="ctr" rotWithShape="0">
              <a:srgbClr val="336600">
                <a:alpha val="78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27584" y="5138998"/>
            <a:ext cx="2376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70000"/>
              <a:buFont typeface="Wingdings" pitchFamily="2" charset="2"/>
              <a:buChar char="q"/>
            </a:pPr>
            <a:r>
              <a:rPr lang="ru-RU" sz="14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Аллегория весны</a:t>
            </a:r>
            <a:endParaRPr lang="ru-RU" sz="1400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18708" y="6208868"/>
            <a:ext cx="19374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>
              <a:buSzPct val="70000"/>
              <a:buFont typeface="Wingdings" pitchFamily="2" charset="2"/>
              <a:buChar char="q"/>
            </a:pPr>
            <a:r>
              <a:rPr lang="ru-RU" sz="14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Рождение Венеры</a:t>
            </a:r>
            <a:endParaRPr lang="ru-RU" sz="1400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0544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7124728" cy="1143000"/>
          </a:xfrm>
        </p:spPr>
        <p:txBody>
          <a:bodyPr/>
          <a:lstStyle/>
          <a:p>
            <a:pPr algn="l"/>
            <a:r>
              <a:rPr lang="ru-RU" i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Гвиди</a:t>
            </a:r>
            <a:r>
              <a:rPr lang="ru-RU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Мазаччо</a:t>
            </a:r>
            <a:endParaRPr lang="ru-RU" i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98603" y="10512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80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800" i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1401 </a:t>
            </a:r>
            <a:r>
              <a:rPr lang="ru-RU" sz="280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</a:t>
            </a:r>
            <a:r>
              <a:rPr lang="ru-RU" sz="2800" i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1428)</a:t>
            </a:r>
            <a:endParaRPr lang="ru-RU" sz="2800" i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611560" y="1062089"/>
            <a:ext cx="5773043" cy="1944216"/>
          </a:xfrm>
        </p:spPr>
        <p:txBody>
          <a:bodyPr/>
          <a:lstStyle/>
          <a:p>
            <a:pPr marL="0" indent="0" algn="ctr">
              <a:buSzPct val="70000"/>
              <a:buNone/>
            </a:pPr>
            <a:r>
              <a:rPr lang="ru-RU" sz="1800" i="1" dirty="0">
                <a:solidFill>
                  <a:srgbClr val="00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знаменитый итальянский </a:t>
            </a:r>
            <a:r>
              <a:rPr lang="ru-RU" sz="1800" i="1" dirty="0" smtClean="0">
                <a:solidFill>
                  <a:srgbClr val="00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живописец, </a:t>
            </a:r>
            <a:r>
              <a:rPr lang="ru-RU" sz="1800" i="1" dirty="0">
                <a:solidFill>
                  <a:srgbClr val="00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реформатор живописи </a:t>
            </a:r>
            <a:r>
              <a:rPr lang="ru-RU" sz="1800" i="1" dirty="0" smtClean="0">
                <a:solidFill>
                  <a:srgbClr val="00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Раннего Возрождения. Прозвище «Мазаччо» «Неуклюжий» </a:t>
            </a:r>
            <a:r>
              <a:rPr lang="ru-RU" sz="1800" i="1" dirty="0">
                <a:solidFill>
                  <a:srgbClr val="00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художник получил за рассеянность и невнимание к событиям в обычной окружающей </a:t>
            </a:r>
            <a:r>
              <a:rPr lang="ru-RU" sz="1800" i="1" dirty="0" smtClean="0">
                <a:solidFill>
                  <a:srgbClr val="00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жизни.</a:t>
            </a:r>
            <a:endParaRPr lang="ru-RU" sz="1800" i="1" dirty="0">
              <a:solidFill>
                <a:srgbClr val="008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43807" y="6246086"/>
            <a:ext cx="59708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>
              <a:buSzPct val="70000"/>
              <a:buFont typeface="Wingdings" pitchFamily="2" charset="2"/>
              <a:buChar char="q"/>
            </a:pPr>
            <a:r>
              <a:rPr lang="ru-RU" sz="1600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Троица. </a:t>
            </a:r>
            <a:r>
              <a:rPr lang="ru-RU" sz="1600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церковь </a:t>
            </a:r>
            <a:r>
              <a:rPr lang="ru-RU" sz="1600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Санта Мария Новелла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228184" y="1685925"/>
            <a:ext cx="2358115" cy="4560161"/>
          </a:xfrm>
          <a:prstGeom prst="rect">
            <a:avLst/>
          </a:prstGeom>
          <a:noFill/>
          <a:ln>
            <a:noFill/>
          </a:ln>
          <a:effectLst>
            <a:outerShdw blurRad="177800" dist="114300" dir="2700000" algn="tl" rotWithShape="0">
              <a:srgbClr val="336600">
                <a:alpha val="78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9552" y="2492896"/>
            <a:ext cx="1682539" cy="4130496"/>
          </a:xfrm>
          <a:prstGeom prst="rect">
            <a:avLst/>
          </a:prstGeom>
          <a:noFill/>
          <a:ln>
            <a:noFill/>
          </a:ln>
          <a:effectLst>
            <a:outerShdw blurRad="177800" dist="114300" dir="2700000" algn="tl" rotWithShape="0">
              <a:srgbClr val="336600">
                <a:alpha val="78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236973" y="2659211"/>
            <a:ext cx="37898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SzPct val="70000"/>
              <a:buFont typeface="Wingdings" pitchFamily="2" charset="2"/>
              <a:buChar char="q"/>
            </a:pPr>
            <a:r>
              <a:rPr lang="ru-RU" sz="1400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Изгнание из рая. Капелла </a:t>
            </a:r>
            <a:r>
              <a:rPr lang="ru-RU" sz="1400" dirty="0" err="1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Бранкаччи</a:t>
            </a:r>
            <a:endParaRPr lang="ru-RU" sz="1400" dirty="0">
              <a:solidFill>
                <a:srgbClr val="33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114923" y="3254766"/>
            <a:ext cx="2033919" cy="2646741"/>
          </a:xfrm>
          <a:prstGeom prst="rect">
            <a:avLst/>
          </a:prstGeom>
          <a:noFill/>
          <a:ln>
            <a:noFill/>
          </a:ln>
          <a:effectLst>
            <a:outerShdw blurRad="177800" dist="114300" dir="2700000" algn="tl" rotWithShape="0">
              <a:srgbClr val="336600">
                <a:alpha val="78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644657" y="5893520"/>
            <a:ext cx="59708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70000"/>
              <a:buFont typeface="Wingdings" pitchFamily="2" charset="2"/>
              <a:buChar char="q"/>
            </a:pPr>
            <a:r>
              <a:rPr lang="ru-RU" sz="1600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Автопортрет </a:t>
            </a:r>
            <a:r>
              <a:rPr lang="ru-RU" sz="1200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(предположительно)</a:t>
            </a:r>
            <a:endParaRPr lang="ru-RU" sz="1200" dirty="0">
              <a:solidFill>
                <a:srgbClr val="33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3248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КУЛЬТУРА ЭПОХИ РЕНЕССАНСА</a:t>
            </a: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1331640" y="980728"/>
            <a:ext cx="6400800" cy="1126976"/>
          </a:xfrm>
        </p:spPr>
        <p:txBody>
          <a:bodyPr/>
          <a:lstStyle/>
          <a:p>
            <a:pPr eaLnBrk="1" hangingPunct="1"/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Западноевропейская культура  кон. 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XIV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– сер. 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XVI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веков.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3717032"/>
            <a:ext cx="7560840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i="1" u="sng" dirty="0">
                <a:solidFill>
                  <a:schemeClr val="bg2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Ренессанс</a:t>
            </a:r>
            <a:r>
              <a:rPr lang="ru-RU" sz="2300" i="1" dirty="0">
                <a:solidFill>
                  <a:schemeClr val="bg2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2300" i="1" u="sng" dirty="0">
                <a:solidFill>
                  <a:schemeClr val="bg2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(Возрождение)</a:t>
            </a:r>
            <a:r>
              <a:rPr lang="ru-RU" sz="2300" b="1" dirty="0">
                <a:solidFill>
                  <a:schemeClr val="bg2"/>
                </a:solidFill>
              </a:rPr>
              <a:t> </a:t>
            </a:r>
            <a:r>
              <a:rPr lang="ru-RU" sz="2300" dirty="0">
                <a:solidFill>
                  <a:schemeClr val="bg2"/>
                </a:solidFill>
              </a:rPr>
              <a:t>- </a:t>
            </a:r>
            <a:r>
              <a:rPr lang="ru-RU" sz="2300" dirty="0" smtClean="0">
                <a:solidFill>
                  <a:schemeClr val="bg2"/>
                </a:solidFill>
              </a:rPr>
              <a:t>(от франц</a:t>
            </a:r>
            <a:r>
              <a:rPr lang="ru-RU" sz="2300" dirty="0">
                <a:solidFill>
                  <a:schemeClr val="bg2"/>
                </a:solidFill>
              </a:rPr>
              <a:t>. </a:t>
            </a:r>
            <a:r>
              <a:rPr lang="ru-RU" sz="2300" u="sng" dirty="0" err="1" smtClean="0">
                <a:solidFill>
                  <a:schemeClr val="bg2"/>
                </a:solidFill>
              </a:rPr>
              <a:t>Renaissance</a:t>
            </a:r>
            <a:r>
              <a:rPr lang="ru-RU" sz="2300" dirty="0" smtClean="0">
                <a:solidFill>
                  <a:schemeClr val="bg2"/>
                </a:solidFill>
              </a:rPr>
              <a:t>, что </a:t>
            </a:r>
            <a:r>
              <a:rPr lang="ru-RU" sz="2300" dirty="0">
                <a:solidFill>
                  <a:schemeClr val="bg2"/>
                </a:solidFill>
              </a:rPr>
              <a:t>в переводе означает </a:t>
            </a:r>
            <a:r>
              <a:rPr lang="ru-RU" sz="2300" u="sng" dirty="0">
                <a:solidFill>
                  <a:schemeClr val="bg2"/>
                </a:solidFill>
              </a:rPr>
              <a:t>«возрождение»</a:t>
            </a:r>
            <a:r>
              <a:rPr lang="ru-RU" sz="2300" dirty="0">
                <a:solidFill>
                  <a:schemeClr val="bg2"/>
                </a:solidFill>
              </a:rPr>
              <a:t>), период в культурном и идейном развитии стран Западной и Центральной Европы 14 - 16 </a:t>
            </a:r>
            <a:r>
              <a:rPr lang="ru-RU" sz="2300" dirty="0" err="1">
                <a:solidFill>
                  <a:schemeClr val="bg2"/>
                </a:solidFill>
              </a:rPr>
              <a:t>вв</a:t>
            </a:r>
            <a:r>
              <a:rPr lang="ru-RU" sz="2300" dirty="0">
                <a:solidFill>
                  <a:schemeClr val="bg2"/>
                </a:solidFill>
              </a:rPr>
              <a:t>, являющийся переходным от средневековой культуры к культуре Нового времени.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628784" cy="1143000"/>
          </a:xfrm>
        </p:spPr>
        <p:txBody>
          <a:bodyPr/>
          <a:lstStyle/>
          <a:p>
            <a:pPr algn="l"/>
            <a:r>
              <a:rPr lang="ru-RU" i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Паоло </a:t>
            </a:r>
            <a:r>
              <a:rPr lang="ru-RU" i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Уччелло</a:t>
            </a:r>
            <a:endParaRPr lang="ru-RU" i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1999" y="1051200"/>
            <a:ext cx="40986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800" i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1397 </a:t>
            </a:r>
            <a:r>
              <a:rPr lang="ru-RU" sz="280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</a:t>
            </a:r>
            <a:r>
              <a:rPr lang="ru-RU" sz="2800" i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1475)</a:t>
            </a:r>
            <a:endParaRPr lang="ru-RU" sz="2800" i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3939013" y="1772816"/>
            <a:ext cx="4724719" cy="1142775"/>
          </a:xfrm>
        </p:spPr>
        <p:txBody>
          <a:bodyPr/>
          <a:lstStyle/>
          <a:p>
            <a:pPr marL="0" indent="0">
              <a:buSzPct val="70000"/>
              <a:buNone/>
            </a:pPr>
            <a:r>
              <a:rPr lang="ru-RU" sz="1800" i="1" dirty="0">
                <a:solidFill>
                  <a:srgbClr val="00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итальянский живописец, представитель Раннего Возрождения, один из создателей научной теории </a:t>
            </a:r>
            <a:r>
              <a:rPr lang="ru-RU" sz="1800" i="1" dirty="0" smtClean="0">
                <a:solidFill>
                  <a:srgbClr val="00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перспективы.</a:t>
            </a:r>
            <a:endParaRPr lang="ru-RU" sz="1800" i="1" dirty="0">
              <a:solidFill>
                <a:srgbClr val="008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9552" y="2060848"/>
            <a:ext cx="3304300" cy="2538804"/>
          </a:xfrm>
          <a:prstGeom prst="rect">
            <a:avLst/>
          </a:prstGeom>
          <a:noFill/>
          <a:ln>
            <a:noFill/>
          </a:ln>
          <a:effectLst>
            <a:outerShdw blurRad="177800" dist="114300" dir="13500000" algn="br" rotWithShape="0">
              <a:srgbClr val="336600">
                <a:alpha val="78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39552" y="4787518"/>
            <a:ext cx="3548161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70000"/>
              <a:buFont typeface="Wingdings" pitchFamily="2" charset="2"/>
              <a:buChar char="q"/>
            </a:pPr>
            <a:r>
              <a:rPr lang="ru-RU" sz="1700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Св. Георгий и дракон</a:t>
            </a:r>
            <a:endParaRPr lang="ru-RU" sz="1700" dirty="0">
              <a:solidFill>
                <a:srgbClr val="33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39013" y="3471315"/>
            <a:ext cx="4731590" cy="2695210"/>
          </a:xfrm>
          <a:prstGeom prst="rect">
            <a:avLst/>
          </a:prstGeom>
          <a:noFill/>
          <a:ln>
            <a:noFill/>
          </a:ln>
          <a:effectLst>
            <a:outerShdw blurRad="177800" dist="114300" dir="13500000" algn="br" rotWithShape="0">
              <a:srgbClr val="336600">
                <a:alpha val="78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292080" y="6309320"/>
            <a:ext cx="3378523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70000"/>
              <a:buFont typeface="Wingdings" pitchFamily="2" charset="2"/>
              <a:buChar char="q"/>
            </a:pPr>
            <a:r>
              <a:rPr lang="ru-RU" sz="1700" i="1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Битва при Сан-Романо</a:t>
            </a:r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7727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628784" cy="1143000"/>
          </a:xfrm>
        </p:spPr>
        <p:txBody>
          <a:bodyPr/>
          <a:lstStyle/>
          <a:p>
            <a:pPr algn="l"/>
            <a:r>
              <a:rPr lang="ru-RU" i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Андреа</a:t>
            </a:r>
            <a:r>
              <a:rPr lang="ru-RU" i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дель</a:t>
            </a:r>
            <a:r>
              <a:rPr lang="ru-RU" i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Верроккьо</a:t>
            </a:r>
            <a:endParaRPr lang="ru-RU" i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32039" y="1051200"/>
            <a:ext cx="40986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800" i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1435 </a:t>
            </a:r>
            <a:r>
              <a:rPr lang="ru-RU" sz="280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</a:t>
            </a:r>
            <a:r>
              <a:rPr lang="ru-RU" sz="2800" i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1488)</a:t>
            </a:r>
            <a:endParaRPr lang="ru-RU" sz="2800" i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535933" y="1196752"/>
            <a:ext cx="4724719" cy="1584176"/>
          </a:xfrm>
        </p:spPr>
        <p:txBody>
          <a:bodyPr/>
          <a:lstStyle/>
          <a:p>
            <a:pPr marL="0" indent="0">
              <a:buSzPct val="70000"/>
              <a:buNone/>
            </a:pPr>
            <a:r>
              <a:rPr lang="ru-RU" sz="1800" i="1" dirty="0">
                <a:solidFill>
                  <a:srgbClr val="00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итальянский скульптор и живописец эпохи Возрождения, один из учителей Леонардо да Винчи. Имя позаимствовал у своего учителя, ювелира </a:t>
            </a:r>
            <a:r>
              <a:rPr lang="ru-RU" sz="1800" i="1" dirty="0" smtClean="0">
                <a:solidFill>
                  <a:srgbClr val="00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Верроккьо.</a:t>
            </a:r>
            <a:endParaRPr lang="ru-RU" sz="1800" i="1" dirty="0">
              <a:solidFill>
                <a:srgbClr val="008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2845824"/>
            <a:ext cx="3548161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70000"/>
              <a:buFont typeface="Wingdings" pitchFamily="2" charset="2"/>
              <a:buChar char="q"/>
            </a:pPr>
            <a:r>
              <a:rPr lang="ru-RU" sz="1700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Мадонна с младенцем</a:t>
            </a:r>
            <a:endParaRPr lang="ru-RU" sz="1700" dirty="0">
              <a:solidFill>
                <a:srgbClr val="33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92080" y="6309320"/>
            <a:ext cx="3378523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>
              <a:buSzPct val="70000"/>
              <a:buFont typeface="Wingdings" pitchFamily="2" charset="2"/>
              <a:buChar char="q"/>
            </a:pPr>
            <a:r>
              <a:rPr lang="ru-RU" sz="1700" i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Крещение Христа</a:t>
            </a:r>
            <a:endParaRPr lang="ru-RU" sz="1700" i="1" dirty="0">
              <a:solidFill>
                <a:srgbClr val="33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04"/>
          <a:stretch/>
        </p:blipFill>
        <p:spPr bwMode="auto">
          <a:xfrm>
            <a:off x="4968000" y="1764000"/>
            <a:ext cx="3672000" cy="4392000"/>
          </a:xfrm>
          <a:prstGeom prst="rect">
            <a:avLst/>
          </a:prstGeom>
          <a:noFill/>
          <a:ln>
            <a:noFill/>
          </a:ln>
          <a:effectLst>
            <a:outerShdw blurRad="177800" dist="114300" dir="2700000" algn="tl" rotWithShape="0">
              <a:srgbClr val="336600">
                <a:alpha val="78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1560" y="3199767"/>
            <a:ext cx="2520279" cy="3476047"/>
          </a:xfrm>
          <a:prstGeom prst="rect">
            <a:avLst/>
          </a:prstGeom>
          <a:noFill/>
          <a:ln>
            <a:noFill/>
          </a:ln>
          <a:effectLst>
            <a:outerShdw blurRad="177800" dist="114300" dir="2700000" algn="tl" rotWithShape="0">
              <a:srgbClr val="336600">
                <a:alpha val="78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74878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352289"/>
            <a:ext cx="5976664" cy="2088232"/>
          </a:xfrm>
        </p:spPr>
        <p:txBody>
          <a:bodyPr/>
          <a:lstStyle/>
          <a:p>
            <a:pPr algn="l"/>
            <a:r>
              <a:rPr lang="vi-VN" sz="44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Рафа</a:t>
            </a:r>
            <a:r>
              <a:rPr lang="ru-RU" sz="44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</a:t>
            </a:r>
            <a:r>
              <a:rPr lang="vi-VN" sz="44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ль С</a:t>
            </a:r>
            <a:r>
              <a:rPr lang="ru-RU" sz="44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vi-VN" sz="44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нти</a:t>
            </a:r>
            <a:r>
              <a:rPr lang="ru-RU" sz="4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2400" dirty="0" smtClean="0">
                <a:solidFill>
                  <a:srgbClr val="00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vi-VN" sz="2400" i="1" dirty="0" smtClean="0">
                <a:solidFill>
                  <a:srgbClr val="00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1483 —</a:t>
            </a:r>
            <a:r>
              <a:rPr lang="ru-RU" sz="2400" i="1" dirty="0" smtClean="0">
                <a:solidFill>
                  <a:srgbClr val="00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400" i="1" dirty="0" smtClean="0">
                <a:solidFill>
                  <a:srgbClr val="00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1520</a:t>
            </a:r>
            <a:r>
              <a:rPr lang="vi-VN" sz="2400" dirty="0" smtClean="0">
                <a:solidFill>
                  <a:srgbClr val="00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ru-RU" sz="2400" dirty="0" smtClean="0">
                <a:solidFill>
                  <a:srgbClr val="00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 smtClean="0">
                <a:solidFill>
                  <a:srgbClr val="00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2400" dirty="0" smtClean="0">
                <a:solidFill>
                  <a:srgbClr val="003300"/>
                </a:solidFill>
              </a:rPr>
              <a:t>великий </a:t>
            </a:r>
            <a:r>
              <a:rPr lang="vi-VN" sz="2400" dirty="0">
                <a:solidFill>
                  <a:srgbClr val="003300"/>
                </a:solidFill>
              </a:rPr>
              <a:t>итальянский живописец, график и архитектор, представитель умбрийской </a:t>
            </a:r>
            <a:r>
              <a:rPr lang="vi-VN" sz="2400" dirty="0" smtClean="0">
                <a:solidFill>
                  <a:srgbClr val="003300"/>
                </a:solidFill>
              </a:rPr>
              <a:t>школы</a:t>
            </a:r>
            <a:r>
              <a:rPr lang="ru-RU" sz="2400" dirty="0" smtClean="0">
                <a:solidFill>
                  <a:srgbClr val="003300"/>
                </a:solidFill>
              </a:rPr>
              <a:t> живописи</a:t>
            </a:r>
            <a:r>
              <a:rPr lang="vi-VN" sz="2400" dirty="0" smtClean="0">
                <a:solidFill>
                  <a:srgbClr val="003300"/>
                </a:solidFill>
              </a:rPr>
              <a:t>.</a:t>
            </a:r>
            <a:endParaRPr lang="ru-RU" sz="2400" dirty="0">
              <a:solidFill>
                <a:srgbClr val="0033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13545" y="2492896"/>
            <a:ext cx="6400800" cy="4032448"/>
          </a:xfrm>
        </p:spPr>
        <p:txBody>
          <a:bodyPr/>
          <a:lstStyle/>
          <a:p>
            <a:r>
              <a:rPr lang="ru-RU" sz="2000" i="1" dirty="0" smtClean="0">
                <a:solidFill>
                  <a:srgbClr val="001400"/>
                </a:solidFill>
              </a:rPr>
              <a:t>Учителем</a:t>
            </a:r>
            <a:r>
              <a:rPr lang="ru-RU" sz="2000" dirty="0" smtClean="0">
                <a:solidFill>
                  <a:srgbClr val="001400"/>
                </a:solidFill>
              </a:rPr>
              <a:t> Рафаэля был знаменитый итальянский живописец </a:t>
            </a:r>
            <a:r>
              <a:rPr lang="ru-RU" sz="2000" dirty="0" err="1" smtClean="0">
                <a:solidFill>
                  <a:srgbClr val="001400"/>
                </a:solidFill>
              </a:rPr>
              <a:t>Пьетро</a:t>
            </a:r>
            <a:r>
              <a:rPr lang="ru-RU" sz="2000" dirty="0" smtClean="0">
                <a:solidFill>
                  <a:srgbClr val="001400"/>
                </a:solidFill>
              </a:rPr>
              <a:t> </a:t>
            </a:r>
            <a:r>
              <a:rPr lang="ru-RU" sz="2000" dirty="0" err="1">
                <a:solidFill>
                  <a:srgbClr val="001400"/>
                </a:solidFill>
              </a:rPr>
              <a:t>ди</a:t>
            </a:r>
            <a:r>
              <a:rPr lang="ru-RU" sz="2000" dirty="0">
                <a:solidFill>
                  <a:srgbClr val="001400"/>
                </a:solidFill>
              </a:rPr>
              <a:t> </a:t>
            </a:r>
            <a:r>
              <a:rPr lang="ru-RU" sz="2000" dirty="0" err="1">
                <a:solidFill>
                  <a:srgbClr val="001400"/>
                </a:solidFill>
              </a:rPr>
              <a:t>Кристофоро</a:t>
            </a:r>
            <a:r>
              <a:rPr lang="ru-RU" sz="2000" dirty="0">
                <a:solidFill>
                  <a:srgbClr val="001400"/>
                </a:solidFill>
              </a:rPr>
              <a:t> </a:t>
            </a:r>
            <a:r>
              <a:rPr lang="ru-RU" sz="2000" dirty="0" err="1" smtClean="0">
                <a:solidFill>
                  <a:srgbClr val="001400"/>
                </a:solidFill>
              </a:rPr>
              <a:t>Ваннуччи</a:t>
            </a:r>
            <a:r>
              <a:rPr lang="ru-RU" sz="2000" dirty="0" smtClean="0">
                <a:solidFill>
                  <a:srgbClr val="001400"/>
                </a:solidFill>
              </a:rPr>
              <a:t>, прозванный </a:t>
            </a:r>
            <a:r>
              <a:rPr lang="ru-RU" sz="2000" i="1" dirty="0" err="1" smtClean="0">
                <a:solidFill>
                  <a:srgbClr val="001400"/>
                </a:solidFill>
              </a:rPr>
              <a:t>Перуджино</a:t>
            </a:r>
            <a:r>
              <a:rPr lang="ru-RU" sz="2000" dirty="0" smtClean="0">
                <a:solidFill>
                  <a:srgbClr val="001400"/>
                </a:solidFill>
              </a:rPr>
              <a:t>.</a:t>
            </a:r>
            <a:endParaRPr lang="ru-RU" sz="2000" dirty="0">
              <a:solidFill>
                <a:srgbClr val="001400"/>
              </a:solidFill>
            </a:endParaRPr>
          </a:p>
          <a:p>
            <a:r>
              <a:rPr lang="ru-RU" sz="2000" dirty="0" smtClean="0">
                <a:solidFill>
                  <a:srgbClr val="001400"/>
                </a:solidFill>
              </a:rPr>
              <a:t>В творчестве Рафаэля с классической </a:t>
            </a:r>
            <a:r>
              <a:rPr lang="ru-RU" sz="2000" dirty="0">
                <a:solidFill>
                  <a:srgbClr val="001400"/>
                </a:solidFill>
              </a:rPr>
              <a:t>ясностью воплотились </a:t>
            </a:r>
            <a:r>
              <a:rPr lang="ru-RU" sz="2000" dirty="0" smtClean="0">
                <a:solidFill>
                  <a:srgbClr val="001400"/>
                </a:solidFill>
              </a:rPr>
              <a:t>жизнеутверждающие гуманистические </a:t>
            </a:r>
            <a:r>
              <a:rPr lang="ru-RU" sz="2000" dirty="0">
                <a:solidFill>
                  <a:srgbClr val="001400"/>
                </a:solidFill>
              </a:rPr>
              <a:t>идеалы Высокого Возрождения о прекрасном и совершенном человеке, живущем в гармонии с миром. </a:t>
            </a:r>
            <a:r>
              <a:rPr lang="ru-RU" sz="2000" dirty="0" smtClean="0">
                <a:solidFill>
                  <a:srgbClr val="001400"/>
                </a:solidFill>
              </a:rPr>
              <a:t>Своим творчеством он воспевал </a:t>
            </a:r>
            <a:r>
              <a:rPr lang="ru-RU" sz="2000" dirty="0">
                <a:solidFill>
                  <a:srgbClr val="001400"/>
                </a:solidFill>
              </a:rPr>
              <a:t>идеалы </a:t>
            </a:r>
            <a:r>
              <a:rPr lang="ru-RU" sz="2000" dirty="0" smtClean="0">
                <a:solidFill>
                  <a:srgbClr val="001400"/>
                </a:solidFill>
              </a:rPr>
              <a:t>красоты, свободы </a:t>
            </a:r>
            <a:r>
              <a:rPr lang="ru-RU" sz="2000" dirty="0">
                <a:solidFill>
                  <a:srgbClr val="001400"/>
                </a:solidFill>
              </a:rPr>
              <a:t>и земного счастья человека, безграничность его физических и духовных возможностей.</a:t>
            </a: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948264" y="578991"/>
            <a:ext cx="1314753" cy="1872208"/>
          </a:xfrm>
          <a:prstGeom prst="rect">
            <a:avLst/>
          </a:prstGeom>
          <a:noFill/>
          <a:ln>
            <a:noFill/>
          </a:ln>
          <a:effectLst>
            <a:outerShdw blurRad="88900" dist="88900" dir="2700000" algn="tl" rotWithShape="0">
              <a:srgbClr val="361B00">
                <a:alpha val="78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69841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46115" y="332656"/>
            <a:ext cx="7628784" cy="1143000"/>
          </a:xfrm>
        </p:spPr>
        <p:txBody>
          <a:bodyPr/>
          <a:lstStyle/>
          <a:p>
            <a:r>
              <a:rPr lang="ru-RU" sz="3200" i="1" dirty="0" smtClean="0">
                <a:solidFill>
                  <a:srgbClr val="3A3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Рисунки Рафаэля</a:t>
            </a:r>
            <a:endParaRPr lang="ru-RU" sz="3200" i="1" dirty="0">
              <a:solidFill>
                <a:srgbClr val="3A3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3384376" cy="2278695"/>
          </a:xfrm>
          <a:prstGeom prst="rect">
            <a:avLst/>
          </a:prstGeom>
          <a:noFill/>
          <a:ln>
            <a:noFill/>
          </a:ln>
          <a:effectLst>
            <a:outerShdw blurRad="266700" dist="114300" dir="2700000" algn="tl" rotWithShape="0">
              <a:srgbClr val="868300">
                <a:alpha val="78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75905" y="3475447"/>
            <a:ext cx="274396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«Суд Париса»</a:t>
            </a:r>
          </a:p>
          <a:p>
            <a:pPr algn="r"/>
            <a:r>
              <a:rPr lang="ru-RU" sz="1400" dirty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Гравюра </a:t>
            </a:r>
            <a:r>
              <a:rPr lang="ru-RU" sz="1400" dirty="0" err="1" smtClean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Раймонди</a:t>
            </a:r>
            <a:r>
              <a:rPr lang="ru-RU" sz="1400" dirty="0" smtClean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 рисунка Рафаэля</a:t>
            </a:r>
            <a:endParaRPr lang="ru-RU" sz="1400" dirty="0">
              <a:solidFill>
                <a:srgbClr val="141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68144" y="1247262"/>
            <a:ext cx="2657472" cy="3413906"/>
          </a:xfrm>
          <a:prstGeom prst="rect">
            <a:avLst/>
          </a:prstGeom>
          <a:effectLst>
            <a:outerShdw blurRad="266700" dist="114300" dir="2700000" algn="tl" rotWithShape="0">
              <a:srgbClr val="868300">
                <a:alpha val="78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5436096" y="4848978"/>
            <a:ext cx="308952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i="1" dirty="0" smtClean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«Мадонна с младенцем и кошкой»</a:t>
            </a:r>
          </a:p>
          <a:p>
            <a:pPr algn="r"/>
            <a:r>
              <a:rPr lang="ru-RU" sz="1400" dirty="0" smtClean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набросок</a:t>
            </a:r>
            <a:endParaRPr lang="ru-RU" sz="1400" dirty="0">
              <a:solidFill>
                <a:srgbClr val="141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407337" y="3475447"/>
            <a:ext cx="2028759" cy="2845532"/>
          </a:xfrm>
          <a:prstGeom prst="rect">
            <a:avLst/>
          </a:prstGeom>
          <a:effectLst>
            <a:outerShdw blurRad="266700" dist="114300" dir="2700000" algn="tl" rotWithShape="0">
              <a:srgbClr val="868300">
                <a:alpha val="78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636910" y="6155539"/>
            <a:ext cx="50314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i="1" dirty="0" smtClean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«Афинская школа»</a:t>
            </a:r>
          </a:p>
          <a:p>
            <a:pPr algn="r"/>
            <a:r>
              <a:rPr lang="ru-RU" sz="1400" dirty="0" smtClean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этюд</a:t>
            </a:r>
            <a:endParaRPr lang="ru-RU" sz="1400" dirty="0">
              <a:solidFill>
                <a:srgbClr val="141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899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46115" y="332656"/>
            <a:ext cx="7628784" cy="1143000"/>
          </a:xfrm>
        </p:spPr>
        <p:txBody>
          <a:bodyPr/>
          <a:lstStyle/>
          <a:p>
            <a:r>
              <a:rPr lang="ru-RU" sz="3200" i="1" dirty="0" smtClean="0">
                <a:solidFill>
                  <a:srgbClr val="3A3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Картины и фрески Рафаэля</a:t>
            </a:r>
            <a:endParaRPr lang="ru-RU" sz="3200" i="1" dirty="0">
              <a:solidFill>
                <a:srgbClr val="3A3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11560" y="1268760"/>
            <a:ext cx="3600400" cy="2403128"/>
          </a:xfrm>
          <a:prstGeom prst="rect">
            <a:avLst/>
          </a:prstGeom>
          <a:noFill/>
          <a:ln>
            <a:noFill/>
          </a:ln>
          <a:effectLst>
            <a:outerShdw blurRad="266700" dist="165100" dir="2700000" algn="tl" rotWithShape="0">
              <a:srgbClr val="868300">
                <a:alpha val="78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7851" y="3728442"/>
            <a:ext cx="50314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«Афинская школа»</a:t>
            </a:r>
          </a:p>
          <a:p>
            <a:r>
              <a:rPr lang="ru-RU" sz="1400" dirty="0" smtClean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Роспись </a:t>
            </a:r>
            <a:r>
              <a:rPr lang="ru-RU" sz="1400" dirty="0" err="1" smtClean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Станцы</a:t>
            </a:r>
            <a:r>
              <a:rPr lang="ru-RU" sz="1400" dirty="0" smtClean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dirty="0" err="1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делла</a:t>
            </a:r>
            <a:r>
              <a:rPr lang="ru-RU" sz="1400" dirty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dirty="0" err="1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Сеньятура</a:t>
            </a:r>
            <a:endParaRPr lang="ru-RU" sz="1400" dirty="0">
              <a:solidFill>
                <a:srgbClr val="141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228184" y="1296169"/>
            <a:ext cx="2396413" cy="3284786"/>
          </a:xfrm>
          <a:prstGeom prst="rect">
            <a:avLst/>
          </a:prstGeom>
          <a:noFill/>
          <a:ln>
            <a:noFill/>
          </a:ln>
          <a:effectLst>
            <a:outerShdw blurRad="266700" dist="165100" dir="2700000" algn="tl" rotWithShape="0">
              <a:srgbClr val="868300">
                <a:alpha val="78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761569" y="6237312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837006" y="4619798"/>
            <a:ext cx="27875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i="1" dirty="0" smtClean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«Сикстинская мадонна»</a:t>
            </a:r>
          </a:p>
          <a:p>
            <a:pPr algn="r"/>
            <a:r>
              <a:rPr lang="ru-RU" sz="1400" dirty="0" smtClean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Галерея старых мастеров, Дрезден</a:t>
            </a:r>
            <a:endParaRPr lang="ru-RU" sz="1400" dirty="0">
              <a:solidFill>
                <a:srgbClr val="141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779912" y="3476415"/>
            <a:ext cx="2232248" cy="2772308"/>
          </a:xfrm>
          <a:prstGeom prst="rect">
            <a:avLst/>
          </a:prstGeom>
          <a:noFill/>
          <a:ln>
            <a:noFill/>
          </a:ln>
          <a:effectLst>
            <a:outerShdw blurRad="266700" dist="165100" dir="2700000" algn="ctr" rotWithShape="0">
              <a:srgbClr val="868300">
                <a:alpha val="78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398588" y="6144128"/>
            <a:ext cx="50314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400" dirty="0" smtClean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Лувр, Париж</a:t>
            </a:r>
            <a:endParaRPr lang="ru-RU" sz="1400" dirty="0">
              <a:solidFill>
                <a:srgbClr val="141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i="1" dirty="0" smtClean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i="1" dirty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Портрет </a:t>
            </a:r>
            <a:r>
              <a:rPr lang="ru-RU" i="1" dirty="0" err="1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Бальдасара</a:t>
            </a:r>
            <a:r>
              <a:rPr lang="ru-RU" i="1" dirty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Кастильоне</a:t>
            </a:r>
            <a:r>
              <a:rPr lang="ru-RU" i="1" dirty="0" smtClean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xmlns="" val="2180502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1559" y="2478608"/>
            <a:ext cx="3552395" cy="2664296"/>
          </a:xfrm>
          <a:prstGeom prst="rect">
            <a:avLst/>
          </a:prstGeom>
          <a:noFill/>
          <a:ln>
            <a:noFill/>
          </a:ln>
          <a:effectLst>
            <a:outerShdw blurRad="266700" dist="215900" dir="13500000" algn="br" rotWithShape="0">
              <a:srgbClr val="868300">
                <a:alpha val="78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5157192"/>
            <a:ext cx="3552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Вилла </a:t>
            </a:r>
            <a:r>
              <a:rPr lang="ru-RU" dirty="0" err="1" smtClean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Мадама</a:t>
            </a:r>
            <a:r>
              <a:rPr lang="ru-RU" dirty="0" smtClean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Риме</a:t>
            </a:r>
          </a:p>
          <a:p>
            <a:pPr algn="r"/>
            <a:r>
              <a:rPr lang="ru-RU" sz="1400" i="1" dirty="0" smtClean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1518-1520 </a:t>
            </a:r>
            <a:r>
              <a:rPr lang="ru-RU" sz="1400" i="1" dirty="0" err="1" smtClean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гг</a:t>
            </a:r>
            <a:endParaRPr lang="ru-RU" sz="1400" i="1" dirty="0">
              <a:solidFill>
                <a:srgbClr val="141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46115" y="332656"/>
            <a:ext cx="7628784" cy="1143000"/>
          </a:xfrm>
        </p:spPr>
        <p:txBody>
          <a:bodyPr/>
          <a:lstStyle/>
          <a:p>
            <a:r>
              <a:rPr lang="ru-RU" sz="3200" i="1" dirty="0" smtClean="0">
                <a:solidFill>
                  <a:srgbClr val="3A3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Архитектурные проекты Рафаэля</a:t>
            </a:r>
            <a:endParaRPr lang="ru-RU" sz="3200" i="1" dirty="0">
              <a:solidFill>
                <a:srgbClr val="3A3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32024" y="6237145"/>
            <a:ext cx="2832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dirty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1509 </a:t>
            </a:r>
            <a:r>
              <a:rPr lang="ru-RU" sz="1400" dirty="0" smtClean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</a:t>
            </a:r>
            <a:r>
              <a:rPr lang="ru-RU" dirty="0" smtClean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Капелла </a:t>
            </a:r>
            <a:r>
              <a:rPr lang="ru-RU" dirty="0" err="1" smtClean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Киджи</a:t>
            </a:r>
            <a:endParaRPr lang="ru-RU" sz="1400" dirty="0">
              <a:solidFill>
                <a:srgbClr val="141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64088" y="4415771"/>
            <a:ext cx="3410941" cy="2268276"/>
          </a:xfrm>
          <a:prstGeom prst="rect">
            <a:avLst/>
          </a:prstGeom>
          <a:noFill/>
          <a:ln>
            <a:noFill/>
          </a:ln>
          <a:effectLst>
            <a:outerShdw blurRad="266700" dist="215900" dir="13500000" algn="br" rotWithShape="0">
              <a:srgbClr val="868300">
                <a:alpha val="78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427984" y="1196752"/>
            <a:ext cx="42491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Палаццо </a:t>
            </a:r>
            <a:r>
              <a:rPr lang="ru-RU" dirty="0" err="1" smtClean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Пандольфини</a:t>
            </a:r>
            <a:r>
              <a:rPr lang="ru-RU" dirty="0" smtClean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dirty="0" smtClean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строительство осуществлено посмертно</a:t>
            </a:r>
            <a:endParaRPr lang="ru-RU" dirty="0">
              <a:solidFill>
                <a:srgbClr val="141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441104" y="1916831"/>
            <a:ext cx="3155231" cy="2366423"/>
          </a:xfrm>
          <a:prstGeom prst="rect">
            <a:avLst/>
          </a:prstGeom>
          <a:noFill/>
          <a:ln>
            <a:noFill/>
          </a:ln>
          <a:effectLst>
            <a:outerShdw blurRad="266700" dist="215900" dir="13500000" algn="br" rotWithShape="0">
              <a:srgbClr val="868300">
                <a:alpha val="78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9945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4402832" cy="1180728"/>
          </a:xfrm>
        </p:spPr>
        <p:txBody>
          <a:bodyPr/>
          <a:lstStyle/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1600" dirty="0">
                <a:solidFill>
                  <a:srgbClr val="3A3900"/>
                </a:solidFill>
              </a:rPr>
              <a:t>Амур, умерь слепящее сиянье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1600" dirty="0" smtClean="0">
                <a:solidFill>
                  <a:srgbClr val="3A3900"/>
                </a:solidFill>
              </a:rPr>
              <a:t>Двух </a:t>
            </a:r>
            <a:r>
              <a:rPr lang="ru-RU" sz="1600" dirty="0">
                <a:solidFill>
                  <a:srgbClr val="3A3900"/>
                </a:solidFill>
              </a:rPr>
              <a:t>дивных глаз, ниспосланных тобой.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1600" dirty="0" smtClean="0">
                <a:solidFill>
                  <a:srgbClr val="3A3900"/>
                </a:solidFill>
              </a:rPr>
              <a:t>Они </a:t>
            </a:r>
            <a:r>
              <a:rPr lang="ru-RU" sz="1600" dirty="0">
                <a:solidFill>
                  <a:srgbClr val="3A3900"/>
                </a:solidFill>
              </a:rPr>
              <a:t>сулят то хлад, то летний зной,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600" dirty="0" smtClean="0">
                <a:solidFill>
                  <a:srgbClr val="3A3900"/>
                </a:solidFill>
              </a:rPr>
              <a:t>Но </a:t>
            </a:r>
            <a:r>
              <a:rPr lang="ru-RU" sz="1600" dirty="0">
                <a:solidFill>
                  <a:srgbClr val="3A3900"/>
                </a:solidFill>
              </a:rPr>
              <a:t>нет в них малой капли состраданья</a:t>
            </a:r>
            <a:r>
              <a:rPr lang="ru-RU" sz="1600" dirty="0" smtClean="0">
                <a:solidFill>
                  <a:srgbClr val="3A3900"/>
                </a:solidFill>
              </a:rPr>
              <a:t>.</a:t>
            </a:r>
            <a:endParaRPr lang="ru-RU" sz="1600" dirty="0">
              <a:solidFill>
                <a:srgbClr val="3A39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43608" y="2708920"/>
            <a:ext cx="4572000" cy="121520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14000"/>
              </a:lnSpc>
              <a:spcBef>
                <a:spcPts val="0"/>
              </a:spcBef>
              <a:buClr>
                <a:srgbClr val="000000"/>
              </a:buClr>
            </a:pPr>
            <a:r>
              <a:rPr lang="ru-RU" sz="1600" kern="0" dirty="0">
                <a:solidFill>
                  <a:srgbClr val="3A3900"/>
                </a:solidFill>
                <a:latin typeface="Century Gothic"/>
              </a:rPr>
              <a:t>Едва познал я их очарованье,</a:t>
            </a:r>
          </a:p>
          <a:p>
            <a:pPr lvl="0">
              <a:lnSpc>
                <a:spcPct val="114000"/>
              </a:lnSpc>
              <a:spcBef>
                <a:spcPts val="0"/>
              </a:spcBef>
              <a:buClr>
                <a:srgbClr val="000000"/>
              </a:buClr>
            </a:pPr>
            <a:r>
              <a:rPr lang="ru-RU" sz="1600" kern="0" dirty="0">
                <a:solidFill>
                  <a:srgbClr val="3A3900"/>
                </a:solidFill>
                <a:latin typeface="Century Gothic"/>
              </a:rPr>
              <a:t>Как потерял свободу и покой.</a:t>
            </a:r>
          </a:p>
          <a:p>
            <a:pPr lvl="0">
              <a:lnSpc>
                <a:spcPct val="114000"/>
              </a:lnSpc>
              <a:spcBef>
                <a:spcPts val="0"/>
              </a:spcBef>
              <a:buClr>
                <a:srgbClr val="000000"/>
              </a:buClr>
            </a:pPr>
            <a:r>
              <a:rPr lang="ru-RU" sz="1600" kern="0" dirty="0">
                <a:solidFill>
                  <a:srgbClr val="3A3900"/>
                </a:solidFill>
                <a:latin typeface="Century Gothic"/>
              </a:rPr>
              <a:t>Ни ветер с гор и ни морской прибой</a:t>
            </a:r>
          </a:p>
          <a:p>
            <a:pPr lvl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ru-RU" sz="1600" kern="0" dirty="0">
                <a:solidFill>
                  <a:srgbClr val="3A3900"/>
                </a:solidFill>
                <a:latin typeface="Century Gothic"/>
              </a:rPr>
              <a:t>Не справятся с огнём мне в наказанье</a:t>
            </a:r>
            <a:r>
              <a:rPr lang="ru-RU" sz="1600" kern="0" dirty="0" smtClean="0">
                <a:solidFill>
                  <a:srgbClr val="3A3900"/>
                </a:solidFill>
                <a:latin typeface="Century Gothic"/>
              </a:rPr>
              <a:t>.</a:t>
            </a:r>
            <a:endParaRPr lang="ru-RU" sz="1600" kern="0" dirty="0">
              <a:solidFill>
                <a:srgbClr val="3A3900"/>
              </a:solidFill>
              <a:latin typeface="Century Gothic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35696" y="3784076"/>
            <a:ext cx="4572000" cy="121520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14000"/>
              </a:lnSpc>
              <a:spcBef>
                <a:spcPts val="0"/>
              </a:spcBef>
              <a:buClr>
                <a:srgbClr val="000000"/>
              </a:buClr>
            </a:pPr>
            <a:r>
              <a:rPr lang="ru-RU" sz="1600" kern="0" dirty="0">
                <a:solidFill>
                  <a:srgbClr val="3A3900"/>
                </a:solidFill>
                <a:latin typeface="Century Gothic"/>
              </a:rPr>
              <a:t>Готов безропотно сносить твой гнёт</a:t>
            </a:r>
          </a:p>
          <a:p>
            <a:pPr lvl="0">
              <a:lnSpc>
                <a:spcPct val="114000"/>
              </a:lnSpc>
              <a:spcBef>
                <a:spcPts val="0"/>
              </a:spcBef>
              <a:buClr>
                <a:srgbClr val="000000"/>
              </a:buClr>
            </a:pPr>
            <a:r>
              <a:rPr lang="ru-RU" sz="1600" kern="0" dirty="0">
                <a:solidFill>
                  <a:srgbClr val="3A3900"/>
                </a:solidFill>
                <a:latin typeface="Century Gothic"/>
              </a:rPr>
              <a:t>И жить рабом, закованным цепями,</a:t>
            </a:r>
          </a:p>
          <a:p>
            <a:pPr lvl="0">
              <a:lnSpc>
                <a:spcPct val="114000"/>
              </a:lnSpc>
              <a:spcBef>
                <a:spcPts val="0"/>
              </a:spcBef>
              <a:buClr>
                <a:srgbClr val="000000"/>
              </a:buClr>
            </a:pPr>
            <a:r>
              <a:rPr lang="ru-RU" sz="1600" kern="0" dirty="0">
                <a:solidFill>
                  <a:srgbClr val="3A3900"/>
                </a:solidFill>
                <a:latin typeface="Century Gothic"/>
              </a:rPr>
              <a:t>А их лишиться — равносильно смерти.</a:t>
            </a:r>
          </a:p>
          <a:p>
            <a:pPr lvl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ru-RU" sz="1600" kern="0" dirty="0">
                <a:solidFill>
                  <a:srgbClr val="3A3900"/>
                </a:solidFill>
                <a:latin typeface="Century Gothic"/>
              </a:rPr>
              <a:t>Мои страдания любой поймёт</a:t>
            </a:r>
            <a:r>
              <a:rPr lang="ru-RU" sz="1600" kern="0" dirty="0" smtClean="0">
                <a:solidFill>
                  <a:srgbClr val="3A3900"/>
                </a:solidFill>
                <a:latin typeface="Century Gothic"/>
              </a:rPr>
              <a:t>,</a:t>
            </a:r>
            <a:endParaRPr lang="ru-RU" sz="1600" kern="0" dirty="0">
              <a:solidFill>
                <a:srgbClr val="3A3900"/>
              </a:solidFill>
              <a:latin typeface="Century Gothic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83768" y="4941168"/>
            <a:ext cx="4572000" cy="65376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14000"/>
              </a:lnSpc>
              <a:spcBef>
                <a:spcPts val="0"/>
              </a:spcBef>
              <a:buClr>
                <a:srgbClr val="000000"/>
              </a:buClr>
            </a:pPr>
            <a:r>
              <a:rPr lang="ru-RU" sz="1600" kern="0" dirty="0">
                <a:solidFill>
                  <a:srgbClr val="3A3900"/>
                </a:solidFill>
                <a:latin typeface="Century Gothic"/>
              </a:rPr>
              <a:t>Кто был не в силах управлять страстями</a:t>
            </a:r>
          </a:p>
          <a:p>
            <a:pPr lvl="0">
              <a:lnSpc>
                <a:spcPct val="114000"/>
              </a:lnSpc>
              <a:spcBef>
                <a:spcPts val="0"/>
              </a:spcBef>
              <a:buClr>
                <a:srgbClr val="000000"/>
              </a:buClr>
            </a:pPr>
            <a:r>
              <a:rPr lang="ru-RU" sz="1600" kern="0" dirty="0">
                <a:solidFill>
                  <a:srgbClr val="3A3900"/>
                </a:solidFill>
                <a:latin typeface="Century Gothic"/>
              </a:rPr>
              <a:t>И жертвой стал любовной круговерти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588223" y="1438221"/>
            <a:ext cx="2011661" cy="2541398"/>
          </a:xfrm>
          <a:prstGeom prst="rect">
            <a:avLst/>
          </a:prstGeom>
          <a:noFill/>
          <a:ln>
            <a:noFill/>
          </a:ln>
          <a:effectLst>
            <a:outerShdw blurRad="266700" dist="165100" dir="2700000" algn="tl" rotWithShape="0">
              <a:srgbClr val="868300">
                <a:alpha val="78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868144" y="4109624"/>
            <a:ext cx="287575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 smtClean="0">
                <a:solidFill>
                  <a:srgbClr val="141400"/>
                </a:solidFill>
              </a:rPr>
              <a:t>Картина Рафаэля</a:t>
            </a:r>
          </a:p>
          <a:p>
            <a:pPr algn="r"/>
            <a:r>
              <a:rPr lang="ru-RU" i="1" dirty="0" smtClean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«Донна </a:t>
            </a:r>
            <a:r>
              <a:rPr lang="ru-RU" i="1" dirty="0" err="1" smtClean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Велата</a:t>
            </a:r>
            <a:r>
              <a:rPr lang="ru-RU" i="1" dirty="0" smtClean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</a:t>
            </a:r>
          </a:p>
          <a:p>
            <a:pPr algn="r"/>
            <a:r>
              <a:rPr lang="ru-RU" sz="1400" dirty="0" smtClean="0"/>
              <a:t>Палаццо </a:t>
            </a:r>
            <a:r>
              <a:rPr lang="ru-RU" sz="1400" dirty="0" err="1"/>
              <a:t>Питти</a:t>
            </a:r>
            <a:r>
              <a:rPr lang="ru-RU" sz="1400" dirty="0"/>
              <a:t>, Флоренция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105647" y="575151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400" i="1" dirty="0" smtClean="0">
                <a:solidFill>
                  <a:srgbClr val="3A3900"/>
                </a:solidFill>
              </a:rPr>
              <a:t>Сонет в переводе </a:t>
            </a:r>
            <a:r>
              <a:rPr lang="ru-RU" sz="1400" i="1" dirty="0">
                <a:solidFill>
                  <a:srgbClr val="3A3900"/>
                </a:solidFill>
              </a:rPr>
              <a:t>А. </a:t>
            </a:r>
            <a:r>
              <a:rPr lang="ru-RU" sz="1400" i="1" dirty="0" err="1" smtClean="0">
                <a:solidFill>
                  <a:srgbClr val="3A3900"/>
                </a:solidFill>
              </a:rPr>
              <a:t>Махова</a:t>
            </a:r>
            <a:r>
              <a:rPr lang="ru-RU" sz="1400" i="1" dirty="0" smtClean="0">
                <a:solidFill>
                  <a:srgbClr val="3A3900"/>
                </a:solidFill>
              </a:rPr>
              <a:t>, </a:t>
            </a:r>
            <a:r>
              <a:rPr lang="ru-RU" sz="1400" i="1" dirty="0">
                <a:solidFill>
                  <a:srgbClr val="3A3900"/>
                </a:solidFill>
              </a:rPr>
              <a:t>посвящённый одной из возлюбленных живописца.</a:t>
            </a:r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1046115" y="332656"/>
            <a:ext cx="7628784" cy="1143000"/>
          </a:xfrm>
        </p:spPr>
        <p:txBody>
          <a:bodyPr/>
          <a:lstStyle/>
          <a:p>
            <a:r>
              <a:rPr lang="ru-RU" sz="3200" i="1" dirty="0" smtClean="0">
                <a:solidFill>
                  <a:srgbClr val="3A3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Поэзия Рафаэля</a:t>
            </a:r>
            <a:endParaRPr lang="ru-RU" sz="3200" i="1" dirty="0">
              <a:solidFill>
                <a:srgbClr val="3A3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Управляющая кнопка: домой 18">
            <a:hlinkClick r:id="rId3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7175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404664"/>
            <a:ext cx="6192688" cy="3672408"/>
          </a:xfrm>
        </p:spPr>
        <p:txBody>
          <a:bodyPr/>
          <a:lstStyle/>
          <a:p>
            <a:pPr algn="l"/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Леонардо да Винчи</a:t>
            </a:r>
            <a:br>
              <a:rPr lang="ru-RU" sz="4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(1452 — 1519)</a:t>
            </a:r>
            <a:br>
              <a:rPr lang="ru-RU" sz="24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итальянский живописец, скульптор, архитектор, учёный (анатом, естествоиспытатель), изобретатель, писатель, один из крупнейших представителей искусства Высокого Возрождения, яркий пример «универсального человека</a:t>
            </a: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b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(лат</a:t>
            </a:r>
            <a:r>
              <a:rPr lang="ru-RU" sz="20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i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homo</a:t>
            </a:r>
            <a:r>
              <a:rPr lang="ru-RU" sz="20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universalis</a:t>
            </a:r>
            <a:r>
              <a:rPr lang="ru-RU" sz="20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3429000"/>
            <a:ext cx="7776864" cy="288032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Живописи обучался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у </a:t>
            </a: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</a:rPr>
              <a:t>Андреа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</a:rPr>
              <a:t>дель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 Верроккьо во Флоренции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.  Но, как великий гений, намного превзошел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своего учителя. Леонардо осознал и воплотил новую живописную технику, осознал явления рассеяния света в воздухе и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возникновение </a:t>
            </a:r>
            <a:r>
              <a:rPr lang="ru-RU" sz="2000" u="sng" dirty="0" smtClean="0">
                <a:solidFill>
                  <a:schemeClr val="accent2">
                    <a:lumMod val="75000"/>
                  </a:schemeClr>
                </a:solidFill>
              </a:rPr>
              <a:t>сфумато*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В итоге реализм в живописи перешёл на качественно новую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ступень.</a:t>
            </a:r>
          </a:p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Неутомимый ученый-экспериментатор и гениальный художник, </a:t>
            </a:r>
            <a:r>
              <a:rPr lang="ru-RU" sz="2000" i="1" u="sng" dirty="0">
                <a:solidFill>
                  <a:schemeClr val="accent2">
                    <a:lumMod val="75000"/>
                  </a:schemeClr>
                </a:solidFill>
              </a:rPr>
              <a:t>Леонардо да Винчи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 стал общепризнанным </a:t>
            </a:r>
            <a:r>
              <a:rPr lang="ru-RU" sz="2000" i="1" u="sng" dirty="0">
                <a:solidFill>
                  <a:schemeClr val="accent2">
                    <a:lumMod val="75000"/>
                  </a:schemeClr>
                </a:solidFill>
              </a:rPr>
              <a:t>символом эпохи Возрождения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020272" y="620687"/>
            <a:ext cx="1398648" cy="2193167"/>
          </a:xfrm>
          <a:prstGeom prst="rect">
            <a:avLst/>
          </a:prstGeom>
          <a:noFill/>
          <a:ln>
            <a:noFill/>
          </a:ln>
          <a:effectLst>
            <a:outerShdw blurRad="88900" dist="114300" dir="2700000" algn="tl" rotWithShape="0">
              <a:srgbClr val="BB4A05">
                <a:alpha val="52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53865" y="6277962"/>
            <a:ext cx="82945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- итал</a:t>
            </a:r>
            <a:r>
              <a:rPr lang="ru-RU" sz="14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400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sfumato</a:t>
            </a:r>
            <a:r>
              <a:rPr lang="ru-RU" sz="14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затушёванный, буквально </a:t>
            </a:r>
            <a:r>
              <a:rPr lang="ru-RU" sz="14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«исчезающий </a:t>
            </a:r>
            <a:r>
              <a:rPr lang="ru-RU" sz="14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</a:t>
            </a:r>
            <a:r>
              <a:rPr lang="ru-RU" sz="14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дым»</a:t>
            </a:r>
            <a:endParaRPr lang="ru-RU" sz="1400" i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4849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9" name="Picture 7" descr="F:\Moe\Agurpus\Возрождение\Высокое Возрождение\Титаны эпохи\Леонардо да Винчи.1452-1519\Рисунки, наброски\Воздушный винт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38070" y="1559715"/>
            <a:ext cx="2520280" cy="2172381"/>
          </a:xfrm>
          <a:prstGeom prst="rect">
            <a:avLst/>
          </a:prstGeom>
          <a:noFill/>
          <a:effectLst>
            <a:outerShdw blurRad="203200" dist="165100" dir="13500000" algn="br" rotWithShape="0">
              <a:schemeClr val="accent2">
                <a:lumMod val="40000"/>
                <a:lumOff val="60000"/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F:\Moe\Agurpus\Возрождение\Высокое Возрождение\Титаны эпохи\Леонардо да Винчи.1452-1519\Рисунки, наброски\Конструкция купола Миланского собора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87941" y="1138406"/>
            <a:ext cx="1617337" cy="2808312"/>
          </a:xfrm>
          <a:prstGeom prst="rect">
            <a:avLst/>
          </a:prstGeom>
          <a:noFill/>
          <a:effectLst>
            <a:outerShdw blurRad="203200" dist="165100" dir="13500000" algn="br" rotWithShape="0">
              <a:schemeClr val="accent2">
                <a:lumMod val="40000"/>
                <a:lumOff val="60000"/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046115" y="332656"/>
            <a:ext cx="7628784" cy="1143000"/>
          </a:xfrm>
        </p:spPr>
        <p:txBody>
          <a:bodyPr/>
          <a:lstStyle/>
          <a:p>
            <a:r>
              <a:rPr lang="ru-RU" sz="32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Изобретения Леонардо</a:t>
            </a:r>
            <a:endParaRPr lang="ru-RU" sz="3200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05278" y="1138406"/>
            <a:ext cx="2751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Веревочные лестницы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86552" y="3725796"/>
            <a:ext cx="2023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Воздушный винт</a:t>
            </a:r>
          </a:p>
        </p:txBody>
      </p:sp>
      <p:pic>
        <p:nvPicPr>
          <p:cNvPr id="8201" name="Picture 9" descr="F:\Moe\Agurpus\Возрождение\Высокое Возрождение\Титаны эпохи\Леонардо да Винчи.1452-1519\Рисунки, наброски\Закрытая боевая машина (танк)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23928" y="4581128"/>
            <a:ext cx="4734422" cy="1608377"/>
          </a:xfrm>
          <a:prstGeom prst="rect">
            <a:avLst/>
          </a:prstGeom>
          <a:noFill/>
          <a:effectLst>
            <a:outerShdw blurRad="203200" dist="165100" dir="13500000" algn="br" rotWithShape="0">
              <a:schemeClr val="accent2">
                <a:lumMod val="40000"/>
                <a:lumOff val="60000"/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F:\Moe\Agurpus\Возрождение\Высокое Возрождение\Титаны эпохи\Леонардо да Винчи.1452-1519\Рисунки, наброски\Веревочные лестницы и приспособления для влезания на стены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694001" y="1628800"/>
            <a:ext cx="2173629" cy="3096344"/>
          </a:xfrm>
          <a:prstGeom prst="rect">
            <a:avLst/>
          </a:prstGeom>
          <a:noFill/>
          <a:effectLst>
            <a:outerShdw blurRad="203200" dist="165100" dir="13500000" algn="br" rotWithShape="0">
              <a:schemeClr val="accent2">
                <a:lumMod val="40000"/>
                <a:lumOff val="60000"/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315277" y="6231296"/>
            <a:ext cx="3951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Закрытая боевая машина (танк)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4078813"/>
            <a:ext cx="19442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Конструкция купола Миланского собора</a:t>
            </a:r>
          </a:p>
        </p:txBody>
      </p:sp>
    </p:spTree>
    <p:extLst>
      <p:ext uri="{BB962C8B-B14F-4D97-AF65-F5344CB8AC3E}">
        <p14:creationId xmlns:p14="http://schemas.microsoft.com/office/powerpoint/2010/main" xmlns="" val="1771461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46115" y="332656"/>
            <a:ext cx="7628784" cy="1143000"/>
          </a:xfrm>
        </p:spPr>
        <p:txBody>
          <a:bodyPr/>
          <a:lstStyle/>
          <a:p>
            <a:r>
              <a:rPr lang="ru-RU" sz="32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Картины и фрески Леонардо</a:t>
            </a:r>
            <a:endParaRPr lang="ru-RU" sz="3200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27584" y="1196753"/>
            <a:ext cx="3960440" cy="2024048"/>
          </a:xfrm>
          <a:prstGeom prst="rect">
            <a:avLst/>
          </a:prstGeom>
          <a:noFill/>
          <a:ln>
            <a:noFill/>
          </a:ln>
          <a:effectLst>
            <a:outerShdw blurRad="266700" dist="165100" dir="2700000" algn="ctr" rotWithShape="0">
              <a:schemeClr val="accent2">
                <a:lumMod val="40000"/>
                <a:lumOff val="6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821735" y="1205335"/>
            <a:ext cx="1656184" cy="2467796"/>
          </a:xfrm>
          <a:prstGeom prst="rect">
            <a:avLst/>
          </a:prstGeom>
          <a:noFill/>
          <a:ln>
            <a:noFill/>
          </a:ln>
          <a:effectLst>
            <a:outerShdw blurRad="266700" dist="165100" dir="2700000" algn="ctr" rotWithShape="0">
              <a:schemeClr val="accent2">
                <a:lumMod val="40000"/>
                <a:lumOff val="6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3511" y="4005064"/>
            <a:ext cx="3967395" cy="1815083"/>
          </a:xfrm>
          <a:prstGeom prst="rect">
            <a:avLst/>
          </a:prstGeom>
          <a:noFill/>
          <a:ln>
            <a:noFill/>
          </a:ln>
          <a:effectLst>
            <a:outerShdw blurRad="266700" dist="165100" dir="2700000" algn="ctr" rotWithShape="0">
              <a:schemeClr val="accent2">
                <a:lumMod val="40000"/>
                <a:lumOff val="6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92733" y="3220204"/>
            <a:ext cx="50314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«Тайная вечеря», </a:t>
            </a:r>
            <a:r>
              <a:rPr lang="ru-RU" sz="1400" i="1" dirty="0" smtClean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Фреска</a:t>
            </a:r>
            <a:endParaRPr lang="ru-RU" i="1" dirty="0" smtClean="0">
              <a:solidFill>
                <a:srgbClr val="141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400" dirty="0" smtClean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Санта-Мария </a:t>
            </a:r>
            <a:r>
              <a:rPr lang="ru-RU" sz="1400" dirty="0" err="1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делле</a:t>
            </a:r>
            <a:r>
              <a:rPr lang="ru-RU" sz="1400" dirty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dirty="0" err="1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Грацие</a:t>
            </a:r>
            <a:r>
              <a:rPr lang="ru-RU" sz="1400" dirty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Милан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43511" y="5832826"/>
            <a:ext cx="50314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«Благовещение»</a:t>
            </a:r>
          </a:p>
          <a:p>
            <a:r>
              <a:rPr lang="ru-RU" sz="1400" dirty="0" smtClean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Уффици, Флоренция</a:t>
            </a:r>
            <a:endParaRPr lang="ru-RU" sz="1400" dirty="0">
              <a:solidFill>
                <a:srgbClr val="141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98896" y="3742134"/>
            <a:ext cx="1705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i="1" dirty="0" smtClean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i="1" dirty="0" err="1" smtClean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Мона</a:t>
            </a:r>
            <a:r>
              <a:rPr lang="ru-RU" i="1" dirty="0" smtClean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Лиза»</a:t>
            </a:r>
          </a:p>
          <a:p>
            <a:pPr algn="r"/>
            <a:r>
              <a:rPr lang="ru-RU" sz="1400" dirty="0" smtClean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Лувр, Париж</a:t>
            </a:r>
            <a:endParaRPr lang="ru-RU" sz="1400" dirty="0">
              <a:solidFill>
                <a:srgbClr val="141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08104" y="6136619"/>
            <a:ext cx="31837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«Дама с горностаем»</a:t>
            </a:r>
          </a:p>
          <a:p>
            <a:r>
              <a:rPr lang="ru-RU" sz="1400" dirty="0">
                <a:solidFill>
                  <a:srgbClr val="141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 Чарторыйских, Краков</a:t>
            </a: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88024" y="3437144"/>
            <a:ext cx="1955642" cy="2660737"/>
          </a:xfrm>
          <a:prstGeom prst="rect">
            <a:avLst/>
          </a:prstGeom>
          <a:noFill/>
          <a:ln>
            <a:noFill/>
          </a:ln>
          <a:effectLst>
            <a:outerShdw blurRad="279400" dist="165100" dir="2700000" algn="ctr" rotWithShape="0">
              <a:schemeClr val="accent2">
                <a:lumMod val="40000"/>
                <a:lumOff val="6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Управляющая кнопка: домой 13">
            <a:hlinkClick r:id="rId6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6919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Заголовок 1"/>
          <p:cNvSpPr txBox="1">
            <a:spLocks/>
          </p:cNvSpPr>
          <p:nvPr/>
        </p:nvSpPr>
        <p:spPr bwMode="auto">
          <a:xfrm>
            <a:off x="1043608" y="1052737"/>
            <a:ext cx="7488832" cy="122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9pPr>
          </a:lstStyle>
          <a:p>
            <a:r>
              <a:rPr lang="ru-RU" sz="2600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 Ренессансе центром мира становится </a:t>
            </a:r>
            <a:r>
              <a:rPr lang="ru-RU" sz="2600" i="1" u="sng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Человек</a:t>
            </a:r>
            <a:r>
              <a:rPr lang="ru-RU" sz="2600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а за сменой центра последовала и </a:t>
            </a:r>
            <a:r>
              <a:rPr lang="ru-RU" sz="2600" i="1" u="sng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смена жизненных приоритетов</a:t>
            </a:r>
            <a:r>
              <a:rPr lang="ru-RU" sz="2600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</a:t>
            </a:r>
            <a:endParaRPr lang="ru-RU" sz="2600" i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7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634082"/>
          </a:xfrm>
        </p:spPr>
        <p:txBody>
          <a:bodyPr/>
          <a:lstStyle/>
          <a:p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Социально </a:t>
            </a:r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–культурные </a:t>
            </a:r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ценности</a:t>
            </a:r>
            <a:endParaRPr lang="ru-RU" sz="3000" dirty="0">
              <a:latin typeface="+mn-lt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83568" y="2382771"/>
            <a:ext cx="2720226" cy="4054014"/>
          </a:xfrm>
          <a:prstGeom prst="rect">
            <a:avLst/>
          </a:prstGeom>
          <a:effectLst>
            <a:outerShdw blurRad="190500" dist="190500" algn="l" rotWithShape="0">
              <a:prstClr val="black">
                <a:alpha val="40000"/>
              </a:prstClr>
            </a:outerShdw>
            <a:reflection blurRad="393700" stA="71000" endPos="38500" dist="50800" dir="5400000" sy="-100000" algn="bl" rotWithShape="0"/>
          </a:effectLst>
        </p:spPr>
      </p:pic>
      <p:sp>
        <p:nvSpPr>
          <p:cNvPr id="39" name="Заголовок 1"/>
          <p:cNvSpPr txBox="1">
            <a:spLocks/>
          </p:cNvSpPr>
          <p:nvPr/>
        </p:nvSpPr>
        <p:spPr bwMode="auto">
          <a:xfrm>
            <a:off x="3779912" y="3356992"/>
            <a:ext cx="453650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9pPr>
          </a:lstStyle>
          <a:p>
            <a:pPr algn="l"/>
            <a:r>
              <a:rPr lang="ru-RU" sz="2800" i="1" dirty="0" smtClean="0">
                <a:solidFill>
                  <a:srgbClr val="551E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Леонардо да Винчи</a:t>
            </a:r>
          </a:p>
          <a:p>
            <a:pPr algn="r"/>
            <a:r>
              <a:rPr lang="ru-RU" sz="2400" i="1" dirty="0" smtClean="0">
                <a:solidFill>
                  <a:srgbClr val="551E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«Витрувианский человек»</a:t>
            </a:r>
            <a:r>
              <a:rPr lang="ru-RU" sz="2600" i="1" dirty="0" smtClean="0">
                <a:solidFill>
                  <a:srgbClr val="551E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</a:t>
            </a:r>
            <a:r>
              <a:rPr lang="ru-RU" sz="1800" i="1" dirty="0" smtClean="0">
                <a:solidFill>
                  <a:srgbClr val="551E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1490 г</a:t>
            </a:r>
          </a:p>
          <a:p>
            <a:pPr algn="r"/>
            <a:r>
              <a:rPr lang="ru-RU" sz="1600" i="1" dirty="0">
                <a:solidFill>
                  <a:srgbClr val="551E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Галерея </a:t>
            </a:r>
            <a:r>
              <a:rPr lang="ru-RU" sz="1600" i="1" dirty="0" smtClean="0">
                <a:solidFill>
                  <a:srgbClr val="551E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Академии в Венеции</a:t>
            </a:r>
            <a:endParaRPr lang="ru-RU" sz="1600" i="1" dirty="0">
              <a:solidFill>
                <a:srgbClr val="551E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1068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46115" y="332656"/>
            <a:ext cx="7628784" cy="1143000"/>
          </a:xfrm>
        </p:spPr>
        <p:txBody>
          <a:bodyPr/>
          <a:lstStyle/>
          <a:p>
            <a:r>
              <a:rPr lang="ru-RU" sz="32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Рисунки Леонардо</a:t>
            </a:r>
            <a:endParaRPr lang="ru-RU" sz="3200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914935" y="3789653"/>
            <a:ext cx="38747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Этюд к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картине «</a:t>
            </a:r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Битва 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</a:t>
            </a:r>
            <a:r>
              <a:rPr lang="ru-RU" sz="1600" i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Ангьяри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pic>
        <p:nvPicPr>
          <p:cNvPr id="15362" name="Picture 2" descr="File:After leonardo da vinci, The Battle of Anghiari (copy of a detail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32040" y="1196751"/>
            <a:ext cx="3810000" cy="2524125"/>
          </a:xfrm>
          <a:prstGeom prst="rect">
            <a:avLst/>
          </a:prstGeom>
          <a:noFill/>
          <a:effectLst>
            <a:outerShdw blurRad="279400" dist="165100" dir="8100000" algn="tr" rotWithShape="0">
              <a:schemeClr val="accent2">
                <a:lumMod val="40000"/>
                <a:lumOff val="6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25216" y="1196750"/>
            <a:ext cx="1570520" cy="1996577"/>
          </a:xfrm>
          <a:prstGeom prst="rect">
            <a:avLst/>
          </a:prstGeom>
          <a:effectLst>
            <a:outerShdw blurRad="279400" dist="165100" dir="8100000" algn="tr" rotWithShape="0">
              <a:schemeClr val="accent2">
                <a:lumMod val="40000"/>
                <a:lumOff val="60000"/>
              </a:scheme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625216" y="3382322"/>
            <a:ext cx="29498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Рисунок головы в профиль</a:t>
            </a:r>
            <a:endParaRPr lang="ru-RU" sz="16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74560" y="4143497"/>
            <a:ext cx="3451479" cy="1896638"/>
          </a:xfrm>
          <a:prstGeom prst="rect">
            <a:avLst/>
          </a:prstGeom>
          <a:effectLst>
            <a:outerShdw blurRad="279400" dist="165100" dir="8100000" algn="tr" rotWithShape="0">
              <a:schemeClr val="accent2">
                <a:lumMod val="40000"/>
                <a:lumOff val="60000"/>
              </a:scheme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5252064" y="6052814"/>
            <a:ext cx="34964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Перспектива заднего плана</a:t>
            </a:r>
          </a:p>
          <a:p>
            <a:pPr algn="r"/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картине «</a:t>
            </a:r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Поклонение волхвов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16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16756" y="3720876"/>
            <a:ext cx="3415284" cy="2288286"/>
          </a:xfrm>
          <a:prstGeom prst="rect">
            <a:avLst/>
          </a:prstGeom>
          <a:effectLst>
            <a:outerShdw blurRad="279400" dist="165100" dir="8100000" algn="tr" rotWithShape="0">
              <a:schemeClr val="accent2">
                <a:lumMod val="40000"/>
                <a:lumOff val="60000"/>
              </a:scheme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75199" y="6052814"/>
            <a:ext cx="21435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«Вид 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долины </a:t>
            </a:r>
            <a:r>
              <a:rPr lang="ru-RU" sz="1600" i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Арно</a:t>
            </a:r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16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7569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Посреди </a:t>
            </a:r>
            <a:r>
              <a:rPr lang="ru-RU" sz="1500" dirty="0">
                <a:solidFill>
                  <a:schemeClr val="accent2">
                    <a:lumMod val="50000"/>
                  </a:schemeClr>
                </a:solidFill>
              </a:rPr>
              <a:t>тёплого пепла остался кусочек ещё горевшего уголька. С большой нехваткой и очень умеренно расходовал он свою энергию, питаясь минимально необходимым, чтобы не умереть. Но пришло время ставить на огонь блюдо, и поэтому в очаг подкинули новых дров. Один… казавшийся уже погасшим, со своим маленьким огоньком тот кусочек проснулся; и язык пламени мелькнул между дров, над которыми уже был поставлен котелок. Обрадовавшись хорошо просушенным брусочкам, которые оказали ему содействие, костёр начал возвышаться, выгоняя прочь воздух, который дремал между дровами; и, забавляясь с новой деревяшкой, и развлекаясь, бегал и под и над, как уток в ткацком станке, всё больше разрастаясь в стороны. Начал затем слизывать своими языками внешние стороны поленьев, открываясь многими окнами, откуда высвобождались и вылетали пригоршнями искры: тьма, наполнявшая кухню, удалялась и спасалась бегством; в то время как всегда весёлые огни росли, играя с окружающим воздухом, они начали петь нежным и сладким треском. Костёр, видевшийся уже настолько высоким над поленьями, начал менять свой дух из привычно кроткого и спокойного в надувшегося и неприятно высокомерного, заблуждаясь, что он привлекает на те маленькие дровишки дары огня. Он принялся фыркать, заполняя взрывами и вспышками весь очаг, выпрямил свои огромные рукава к верху, решив отправиться в возвышенном полёте… и пошёл выбивать черное дно котелка. 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46115" y="332656"/>
            <a:ext cx="7628784" cy="1143000"/>
          </a:xfrm>
        </p:spPr>
        <p:txBody>
          <a:bodyPr/>
          <a:lstStyle/>
          <a:p>
            <a:r>
              <a:rPr lang="ru-RU" sz="32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Литература Леонардо</a:t>
            </a:r>
            <a:endParaRPr lang="ru-RU" sz="3200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755576" y="1056556"/>
            <a:ext cx="7628784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9pPr>
          </a:lstStyle>
          <a:p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Рассказ</a:t>
            </a:r>
            <a:r>
              <a:rPr lang="ru-RU" sz="32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Огонь и котёл</a:t>
            </a:r>
            <a:r>
              <a:rPr lang="ru-RU" sz="28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2800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6591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899592" y="404664"/>
            <a:ext cx="7992888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9pPr>
          </a:lstStyle>
          <a:p>
            <a:pPr algn="l"/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Микеланджело</a:t>
            </a:r>
          </a:p>
          <a:p>
            <a:pPr algn="l"/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Буонарроти</a:t>
            </a:r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(1475 — 1564)</a:t>
            </a:r>
            <a:br>
              <a:rPr lang="ru-RU" sz="24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великий итальянский скульптор, художник, архитектор, поэт, мыслитель. Один из величайших мастеров эпохи </a:t>
            </a: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Ренессанса.</a:t>
            </a: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 bwMode="auto">
          <a:xfrm>
            <a:off x="615553" y="2780928"/>
            <a:ext cx="8136904" cy="407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3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800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В искусстве Микеланджело с огромной выразительной силой воплотились как глубоко человечные, полные героического пафоса идеалы Высокого Возрождения, так и трагическое ощущение кризиса гуманистического миропонимания, характерное для </a:t>
            </a: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</a:rPr>
              <a:t>позднеренессансной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 эпохи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Произведения Микеланджело – это гимн красоте, разуму и мощи свободного человека, прославление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его творческого гения и героических деяний. </a:t>
            </a:r>
            <a:endParaRPr lang="ru-RU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Его творчество, стало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блестящим заключительным этапом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эпохи Возрождения и сыграло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огромную роль в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последующем развитии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европейского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искусства.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688000" y="404665"/>
            <a:ext cx="1163679" cy="1480200"/>
          </a:xfrm>
          <a:prstGeom prst="rect">
            <a:avLst/>
          </a:prstGeom>
          <a:noFill/>
          <a:ln>
            <a:noFill/>
          </a:ln>
          <a:effectLst>
            <a:outerShdw blurRad="76200" dist="76200" dir="18900000" algn="bl" rotWithShape="0">
              <a:srgbClr val="2211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76732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046115" y="332656"/>
            <a:ext cx="762878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9pPr>
          </a:lstStyle>
          <a:p>
            <a:r>
              <a:rPr lang="ru-RU" sz="32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Скульптура Микеланджело</a:t>
            </a:r>
            <a:endParaRPr lang="ru-RU" sz="3200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39273" y="3928438"/>
            <a:ext cx="23410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«Дух победы»</a:t>
            </a:r>
          </a:p>
          <a:p>
            <a:pPr algn="ctr"/>
            <a:r>
              <a:rPr lang="ru-RU" sz="1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Палаццо </a:t>
            </a:r>
            <a:r>
              <a:rPr lang="ru-RU" sz="14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Веккьо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ru-RU" sz="1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Флоренция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00102" y="4305035"/>
            <a:ext cx="24487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«Моисей»</a:t>
            </a:r>
          </a:p>
          <a:p>
            <a:pPr algn="ctr"/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Сан-</a:t>
            </a:r>
            <a:r>
              <a:rPr lang="ru-RU" sz="14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Пьетро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-ин-</a:t>
            </a:r>
            <a:r>
              <a:rPr lang="ru-RU" sz="14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Винколи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ru-RU" sz="1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391048" y="3531407"/>
            <a:ext cx="21868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1600" i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Пьета</a:t>
            </a:r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algn="r"/>
            <a:r>
              <a:rPr lang="ru-RU" sz="1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Собор Святого Петра,</a:t>
            </a:r>
          </a:p>
          <a:p>
            <a:pPr algn="r"/>
            <a:r>
              <a:rPr lang="ru-RU" sz="1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Ватикан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992420" y="1070700"/>
            <a:ext cx="1234729" cy="2845428"/>
          </a:xfrm>
          <a:prstGeom prst="rect">
            <a:avLst/>
          </a:prstGeom>
          <a:noFill/>
          <a:ln>
            <a:noFill/>
          </a:ln>
          <a:effectLst>
            <a:outerShdw blurRad="165100" dist="127000" dir="2700000" algn="tl" rotWithShape="0">
              <a:srgbClr val="CC9900">
                <a:alpha val="78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39908" y="1462535"/>
            <a:ext cx="1892209" cy="2838314"/>
          </a:xfrm>
          <a:prstGeom prst="rect">
            <a:avLst/>
          </a:prstGeom>
          <a:noFill/>
          <a:ln>
            <a:noFill/>
          </a:ln>
          <a:effectLst>
            <a:outerShdw blurRad="165100" dist="127000" dir="2700000" algn="tl" rotWithShape="0">
              <a:srgbClr val="CC9900">
                <a:alpha val="78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323185" y="1178465"/>
            <a:ext cx="2322543" cy="2322543"/>
          </a:xfrm>
          <a:prstGeom prst="rect">
            <a:avLst/>
          </a:prstGeom>
          <a:noFill/>
          <a:ln>
            <a:noFill/>
          </a:ln>
          <a:effectLst>
            <a:outerShdw blurRad="165100" dist="127000" dir="2700000" algn="tl" rotWithShape="0">
              <a:srgbClr val="CC9900">
                <a:alpha val="78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44009" y="2030649"/>
            <a:ext cx="1486426" cy="2840306"/>
          </a:xfrm>
          <a:prstGeom prst="rect">
            <a:avLst/>
          </a:prstGeom>
          <a:noFill/>
          <a:ln>
            <a:noFill/>
          </a:ln>
          <a:effectLst>
            <a:outerShdw blurRad="165100" dist="127000" dir="2700000" algn="tl" rotWithShape="0">
              <a:srgbClr val="CC9900">
                <a:alpha val="78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995936" y="4918531"/>
            <a:ext cx="29523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«Давид»</a:t>
            </a:r>
          </a:p>
          <a:p>
            <a:pPr algn="ctr"/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Академия изящных искусств,</a:t>
            </a:r>
            <a:endParaRPr lang="ru-RU" sz="1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Флоренция</a:t>
            </a:r>
            <a:endParaRPr lang="ru-RU" sz="1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59053" y="4689755"/>
            <a:ext cx="1501461" cy="2039399"/>
          </a:xfrm>
          <a:prstGeom prst="rect">
            <a:avLst/>
          </a:prstGeom>
          <a:noFill/>
          <a:ln>
            <a:noFill/>
          </a:ln>
          <a:effectLst>
            <a:outerShdw blurRad="165100" dist="127000" dir="2700000" algn="tl" rotWithShape="0">
              <a:srgbClr val="CC9900">
                <a:alpha val="78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571931" y="6237312"/>
            <a:ext cx="58946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«Скорчившийся мальчик»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Эрмитаж, Санкт-Петербург</a:t>
            </a:r>
            <a:endParaRPr lang="ru-RU" sz="1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509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46115" y="332656"/>
            <a:ext cx="7628784" cy="1143000"/>
          </a:xfrm>
        </p:spPr>
        <p:txBody>
          <a:bodyPr/>
          <a:lstStyle/>
          <a:p>
            <a:r>
              <a:rPr lang="ru-RU" sz="32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Архитектура Микеланджело</a:t>
            </a:r>
            <a:endParaRPr lang="ru-RU" sz="3200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80000" y="4140000"/>
            <a:ext cx="3161928" cy="2098730"/>
          </a:xfrm>
          <a:prstGeom prst="rect">
            <a:avLst/>
          </a:prstGeom>
          <a:noFill/>
          <a:ln>
            <a:noFill/>
          </a:ln>
          <a:effectLst>
            <a:outerShdw blurRad="165100" dist="165100" dir="13500000" algn="br" rotWithShape="0">
              <a:srgbClr val="CC9900">
                <a:alpha val="78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249899" y="6272752"/>
            <a:ext cx="64617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Санта-Мария-</a:t>
            </a:r>
            <a:r>
              <a:rPr lang="ru-RU" sz="16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дельи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16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Анджели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Рим, 1561-1564 гг.</a:t>
            </a:r>
            <a:endParaRPr lang="ru-RU" sz="1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15616" y="3264494"/>
            <a:ext cx="2688298" cy="2016223"/>
          </a:xfrm>
          <a:prstGeom prst="rect">
            <a:avLst/>
          </a:prstGeom>
          <a:noFill/>
          <a:ln>
            <a:noFill/>
          </a:ln>
          <a:effectLst>
            <a:outerShdw blurRad="165100" dist="165100" dir="13500000" algn="br" rotWithShape="0">
              <a:srgbClr val="CC9900">
                <a:alpha val="78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52964" y="5350965"/>
            <a:ext cx="37785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Палаццо </a:t>
            </a:r>
            <a:r>
              <a:rPr lang="ru-RU" sz="16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Фарнезе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Рим, 1545-1550 гг.</a:t>
            </a:r>
            <a:endParaRPr lang="ru-RU" sz="1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74789" y="2636912"/>
            <a:ext cx="315022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собора Святого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Петра,</a:t>
            </a:r>
          </a:p>
          <a:p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Рим, 1545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1563 гг.</a:t>
            </a:r>
            <a:endParaRPr lang="ru-RU" sz="1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9552" y="930533"/>
            <a:ext cx="1541157" cy="1849388"/>
          </a:xfrm>
          <a:prstGeom prst="rect">
            <a:avLst/>
          </a:prstGeom>
          <a:noFill/>
          <a:ln>
            <a:noFill/>
          </a:ln>
          <a:effectLst>
            <a:outerShdw blurRad="127000" dist="38100" dir="13500000" algn="br" rotWithShape="0">
              <a:srgbClr val="CC9900">
                <a:alpha val="77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981284" y="3688679"/>
            <a:ext cx="37962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Гробница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папы Юлия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Рим, 1545г.</a:t>
            </a:r>
            <a:endParaRPr lang="ru-RU" sz="1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339271" y="1257508"/>
            <a:ext cx="2101160" cy="2431171"/>
          </a:xfrm>
          <a:prstGeom prst="rect">
            <a:avLst/>
          </a:prstGeom>
          <a:noFill/>
          <a:ln>
            <a:noFill/>
          </a:ln>
          <a:effectLst>
            <a:outerShdw blurRad="165100" dist="165100" dir="13500000" algn="br" rotWithShape="0">
              <a:srgbClr val="CC9900">
                <a:alpha val="77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53549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46115" y="332656"/>
            <a:ext cx="7628784" cy="1143000"/>
          </a:xfrm>
        </p:spPr>
        <p:txBody>
          <a:bodyPr/>
          <a:lstStyle/>
          <a:p>
            <a:r>
              <a:rPr lang="ru-RU" sz="32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Живопись Микеланджело</a:t>
            </a:r>
            <a:endParaRPr lang="ru-RU" sz="3200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53865" y="1124743"/>
            <a:ext cx="2976123" cy="2932357"/>
          </a:xfrm>
          <a:prstGeom prst="rect">
            <a:avLst/>
          </a:prstGeom>
          <a:effectLst>
            <a:outerShdw blurRad="127000" dist="76200" dir="18900000" algn="bl" rotWithShape="0">
              <a:srgbClr val="CC9900">
                <a:alpha val="8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69410" y="4084248"/>
            <a:ext cx="294503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«Святое семейство»</a:t>
            </a:r>
          </a:p>
          <a:p>
            <a:pPr algn="ctr"/>
            <a:r>
              <a:rPr lang="ru-RU" sz="1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Галерея Уффици, Флоренция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436096" y="1337381"/>
            <a:ext cx="3099816" cy="2903568"/>
          </a:xfrm>
          <a:prstGeom prst="rect">
            <a:avLst/>
          </a:prstGeom>
          <a:effectLst>
            <a:outerShdw blurRad="165100" dist="139700" dir="18900000" algn="bl" rotWithShape="0">
              <a:srgbClr val="CC9900">
                <a:alpha val="80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5475822" y="4253525"/>
            <a:ext cx="302037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«Грехопадение»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фрагмент</a:t>
            </a:r>
          </a:p>
          <a:p>
            <a:pPr algn="ctr"/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росписи Сикстинской капеллы</a:t>
            </a:r>
            <a:endParaRPr lang="ru-RU" sz="1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73809" y="3356823"/>
            <a:ext cx="1921972" cy="2882958"/>
          </a:xfrm>
          <a:prstGeom prst="rect">
            <a:avLst/>
          </a:prstGeom>
          <a:noFill/>
          <a:ln>
            <a:noFill/>
          </a:ln>
          <a:effectLst>
            <a:outerShdw blurRad="165100" dist="139700" dir="18900000" algn="bl" rotWithShape="0">
              <a:srgbClr val="CC9900">
                <a:alpha val="8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949313" y="6242983"/>
            <a:ext cx="55515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«Страшный суд» </a:t>
            </a:r>
            <a:r>
              <a:rPr lang="ru-RU" sz="14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фрагм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росписи Сикстинской капеллы</a:t>
            </a:r>
            <a:endParaRPr lang="ru-RU" sz="1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5124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046115" y="332656"/>
            <a:ext cx="7628784" cy="1143000"/>
          </a:xfrm>
        </p:spPr>
        <p:txBody>
          <a:bodyPr/>
          <a:lstStyle/>
          <a:p>
            <a:r>
              <a:rPr lang="ru-RU" sz="32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Рисунки Микеланджело</a:t>
            </a:r>
            <a:endParaRPr lang="ru-RU" sz="3200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91624" y="2661489"/>
            <a:ext cx="2125704" cy="3096345"/>
          </a:xfrm>
          <a:prstGeom prst="rect">
            <a:avLst/>
          </a:prstGeom>
          <a:effectLst>
            <a:outerShdw blurRad="165100" dist="139700" dir="18900000" algn="bl" rotWithShape="0">
              <a:srgbClr val="CC9900">
                <a:alpha val="8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24199" y="5770723"/>
            <a:ext cx="22605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«Падение Фаэтона»</a:t>
            </a:r>
            <a:endParaRPr lang="ru-RU" sz="16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228184" y="1269804"/>
            <a:ext cx="2313417" cy="2482362"/>
          </a:xfrm>
          <a:prstGeom prst="rect">
            <a:avLst/>
          </a:prstGeom>
          <a:effectLst>
            <a:outerShdw blurRad="165100" dist="139700" dir="18900000" algn="bl" rotWithShape="0">
              <a:srgbClr val="CC9900">
                <a:alpha val="8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031018" y="3743109"/>
            <a:ext cx="26548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фасада церкви</a:t>
            </a:r>
          </a:p>
          <a:p>
            <a:pPr algn="ctr"/>
            <a:r>
              <a:rPr lang="ru-RU" sz="1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Пьетро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ин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Винколи</a:t>
            </a:r>
            <a:endParaRPr lang="ru-RU" sz="16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347864" y="1292046"/>
            <a:ext cx="2284702" cy="2765692"/>
          </a:xfrm>
          <a:prstGeom prst="rect">
            <a:avLst/>
          </a:prstGeom>
          <a:effectLst>
            <a:outerShdw blurRad="165100" dist="139700" dir="18900000" algn="bl" rotWithShape="0">
              <a:srgbClr val="CC9900">
                <a:alpha val="80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165856" y="1572428"/>
            <a:ext cx="2182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«Сон человеческой</a:t>
            </a:r>
          </a:p>
          <a:p>
            <a:pPr algn="r"/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жизни»</a:t>
            </a:r>
            <a:endParaRPr lang="ru-RU" sz="16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671888" y="4471988"/>
            <a:ext cx="2671762" cy="1828800"/>
          </a:xfrm>
          <a:prstGeom prst="rect">
            <a:avLst/>
          </a:prstGeom>
          <a:effectLst>
            <a:outerShdw blurRad="165100" dist="139700" dir="18900000" algn="bl" rotWithShape="0">
              <a:srgbClr val="CC9900">
                <a:alpha val="80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399102" y="6300788"/>
            <a:ext cx="24785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«Рука Микеланджело»</a:t>
            </a:r>
            <a:endParaRPr lang="ru-RU" sz="16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0338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46115" y="332656"/>
            <a:ext cx="7628784" cy="1143000"/>
          </a:xfrm>
        </p:spPr>
        <p:txBody>
          <a:bodyPr/>
          <a:lstStyle/>
          <a:p>
            <a:r>
              <a:rPr lang="ru-RU" sz="32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Поэзия Микеланджело</a:t>
            </a:r>
            <a:endParaRPr lang="ru-RU" sz="3200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1412776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/>
              <a:t>И высочайший гений не прибавит</a:t>
            </a:r>
            <a:br>
              <a:rPr lang="ru-RU" sz="1600" dirty="0"/>
            </a:br>
            <a:r>
              <a:rPr lang="ru-RU" sz="1600" dirty="0"/>
              <a:t>Единой мысли к тем, что мрамор сам</a:t>
            </a:r>
            <a:br>
              <a:rPr lang="ru-RU" sz="1600" dirty="0"/>
            </a:br>
            <a:r>
              <a:rPr lang="ru-RU" sz="1600" dirty="0"/>
              <a:t>Таит в избытке, — и лишь это нам</a:t>
            </a:r>
            <a:br>
              <a:rPr lang="ru-RU" sz="1600" dirty="0"/>
            </a:br>
            <a:r>
              <a:rPr lang="ru-RU" sz="1600" dirty="0"/>
              <a:t>Рука, послушная рассудку, явит.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248999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/>
              <a:t>Жду ль радости, тревога ль сердце давит,</a:t>
            </a:r>
          </a:p>
          <a:p>
            <a:r>
              <a:rPr lang="ru-RU" sz="1600" dirty="0"/>
              <a:t>Мудрейшая, благая донна, — вам</a:t>
            </a:r>
          </a:p>
          <a:p>
            <a:r>
              <a:rPr lang="ru-RU" sz="1600" dirty="0"/>
              <a:t>Обязан всем я, и тяжел мне срам,</a:t>
            </a:r>
          </a:p>
          <a:p>
            <a:r>
              <a:rPr lang="ru-RU" sz="1600" dirty="0"/>
              <a:t>Что вас мой дар не так, как должно, славит.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856259" y="3813433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/>
              <a:t>Не власть Любви, не ваша красота,</a:t>
            </a:r>
          </a:p>
          <a:p>
            <a:r>
              <a:rPr lang="ru-RU" sz="1600" dirty="0"/>
              <a:t>Иль холодность, иль гнев, иль гнет презрений</a:t>
            </a:r>
          </a:p>
          <a:p>
            <a:r>
              <a:rPr lang="ru-RU" sz="1600" dirty="0"/>
              <a:t>В злосчастии моем несут вину, —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554039" y="489065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/>
              <a:t>Затем, что смерть с пощадою слита</a:t>
            </a:r>
          </a:p>
          <a:p>
            <a:r>
              <a:rPr lang="ru-RU" sz="1600" dirty="0"/>
              <a:t>У вас на сердце, — но мой жалкий гений</a:t>
            </a:r>
          </a:p>
          <a:p>
            <a:r>
              <a:rPr lang="ru-RU" sz="1600" dirty="0"/>
              <a:t>Извлечь, любя, способен смерть одну.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48064" y="6218754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Сонет №60</a:t>
            </a:r>
            <a:endParaRPr lang="ru-RU" sz="2400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580113" y="1196751"/>
            <a:ext cx="2849140" cy="396753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xmlns="" val="2796701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628784" cy="1143000"/>
          </a:xfrm>
        </p:spPr>
        <p:txBody>
          <a:bodyPr/>
          <a:lstStyle/>
          <a:p>
            <a:pPr algn="l"/>
            <a:r>
              <a:rPr lang="ru-RU" i="1" dirty="0" err="1">
                <a:solidFill>
                  <a:srgbClr val="321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Якопо</a:t>
            </a:r>
            <a:r>
              <a:rPr lang="ru-RU" i="1" dirty="0">
                <a:solidFill>
                  <a:srgbClr val="321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Тинторетто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32039" y="1051200"/>
            <a:ext cx="40986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rgbClr val="8A4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800" i="1" dirty="0" smtClean="0">
                <a:solidFill>
                  <a:srgbClr val="8A4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1518 </a:t>
            </a:r>
            <a:r>
              <a:rPr lang="ru-RU" sz="2800" i="1" dirty="0">
                <a:solidFill>
                  <a:srgbClr val="8A4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</a:t>
            </a:r>
            <a:r>
              <a:rPr lang="ru-RU" sz="2800" i="1" dirty="0" smtClean="0">
                <a:solidFill>
                  <a:srgbClr val="8A4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1594)</a:t>
            </a:r>
            <a:endParaRPr lang="ru-RU" sz="2800" i="1" dirty="0">
              <a:solidFill>
                <a:srgbClr val="8A45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535934" y="1939400"/>
            <a:ext cx="1803818" cy="4350298"/>
          </a:xfrm>
        </p:spPr>
        <p:txBody>
          <a:bodyPr/>
          <a:lstStyle/>
          <a:p>
            <a:pPr marL="0" indent="0" algn="r">
              <a:buSzPct val="70000"/>
              <a:buNone/>
            </a:pPr>
            <a:r>
              <a:rPr lang="ru-RU" sz="1800" i="1" dirty="0" smtClean="0">
                <a:solidFill>
                  <a:srgbClr val="482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Знаменитая евангельская сцена здесь изображена, как подпольная сходка в </a:t>
            </a:r>
            <a:r>
              <a:rPr lang="ru-RU" sz="1800" i="1" dirty="0">
                <a:solidFill>
                  <a:srgbClr val="482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мрачных, тревожных сумеречных </a:t>
            </a:r>
            <a:r>
              <a:rPr lang="ru-RU" sz="1800" i="1" dirty="0" smtClean="0">
                <a:solidFill>
                  <a:srgbClr val="482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отсветах, полная загадочности и мистицизма. </a:t>
            </a:r>
            <a:endParaRPr lang="ru-RU" sz="1800" i="1" dirty="0">
              <a:solidFill>
                <a:srgbClr val="482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086217"/>
            <a:ext cx="6263258" cy="4056664"/>
          </a:xfrm>
          <a:prstGeom prst="rect">
            <a:avLst/>
          </a:prstGeom>
          <a:noFill/>
          <a:ln>
            <a:noFill/>
          </a:ln>
          <a:effectLst>
            <a:outerShdw blurRad="152400" dist="139700" dir="18900000" algn="bl" rotWithShape="0">
              <a:srgbClr val="482400">
                <a:alpha val="82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627784" y="6144128"/>
            <a:ext cx="6120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8A4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церковь </a:t>
            </a:r>
            <a:r>
              <a:rPr lang="ru-RU" sz="1400" dirty="0">
                <a:solidFill>
                  <a:srgbClr val="8A4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 Джорджо </a:t>
            </a:r>
            <a:r>
              <a:rPr lang="ru-RU" sz="1400" dirty="0" err="1" smtClean="0">
                <a:solidFill>
                  <a:srgbClr val="8A4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Маджоре</a:t>
            </a:r>
            <a:r>
              <a:rPr lang="ru-RU" sz="1400" dirty="0" smtClean="0">
                <a:solidFill>
                  <a:srgbClr val="8A4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Венеция</a:t>
            </a:r>
          </a:p>
          <a:p>
            <a:pPr lvl="1" algn="r"/>
            <a:r>
              <a:rPr lang="ru-RU" i="1" dirty="0" smtClean="0">
                <a:solidFill>
                  <a:srgbClr val="8A4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«Тайная вечеря»</a:t>
            </a:r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6874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 bwMode="auto">
          <a:xfrm>
            <a:off x="467544" y="1611933"/>
            <a:ext cx="2944240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3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800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 algn="ctr">
              <a:buSzPct val="70000"/>
              <a:buNone/>
            </a:pPr>
            <a:r>
              <a:rPr lang="ru-RU" sz="1800" i="1" dirty="0" smtClean="0">
                <a:solidFill>
                  <a:srgbClr val="482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Небо </a:t>
            </a:r>
            <a:r>
              <a:rPr lang="ru-RU" sz="1800" i="1" dirty="0">
                <a:solidFill>
                  <a:srgbClr val="482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заволакивают грозовые тучи, и при тусклом свете последних лучей угасающего дня выступает образ охваченного горем человека</a:t>
            </a:r>
            <a:r>
              <a:rPr lang="ru-RU" sz="1800" i="1" dirty="0" smtClean="0">
                <a:solidFill>
                  <a:srgbClr val="482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.</a:t>
            </a:r>
          </a:p>
          <a:p>
            <a:pPr marL="0" indent="0" algn="ctr">
              <a:buSzPct val="70000"/>
              <a:buNone/>
            </a:pPr>
            <a:r>
              <a:rPr lang="ru-RU" sz="1800" i="1" dirty="0">
                <a:solidFill>
                  <a:srgbClr val="482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Беспокойные, напряженные </a:t>
            </a:r>
            <a:r>
              <a:rPr lang="ru-RU" sz="1800" i="1" dirty="0" smtClean="0">
                <a:solidFill>
                  <a:srgbClr val="482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цвета, </a:t>
            </a:r>
            <a:r>
              <a:rPr lang="ru-RU" sz="1800" i="1" dirty="0">
                <a:solidFill>
                  <a:srgbClr val="482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драматическое мерцание света и тени, динамическая </a:t>
            </a:r>
            <a:r>
              <a:rPr lang="ru-RU" sz="1800" i="1" dirty="0" smtClean="0">
                <a:solidFill>
                  <a:srgbClr val="482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фактура – всё это создает полный драматизма образ.</a:t>
            </a:r>
            <a:endParaRPr lang="ru-RU" sz="1800" i="1" dirty="0">
              <a:solidFill>
                <a:srgbClr val="482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115616" y="274638"/>
            <a:ext cx="762878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9pPr>
          </a:lstStyle>
          <a:p>
            <a:pPr algn="l"/>
            <a:r>
              <a:rPr lang="ru-RU" i="1" dirty="0" smtClean="0">
                <a:solidFill>
                  <a:srgbClr val="321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Тициан </a:t>
            </a:r>
            <a:r>
              <a:rPr lang="ru-RU" i="1" dirty="0" err="1" smtClean="0">
                <a:solidFill>
                  <a:srgbClr val="321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Вечеллио</a:t>
            </a:r>
            <a:endParaRPr lang="ru-RU" i="1" dirty="0">
              <a:solidFill>
                <a:srgbClr val="321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32039" y="1051200"/>
            <a:ext cx="40986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rgbClr val="8A4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800" i="1" dirty="0" smtClean="0">
                <a:solidFill>
                  <a:srgbClr val="8A4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1490 </a:t>
            </a:r>
            <a:r>
              <a:rPr lang="ru-RU" sz="2800" i="1" dirty="0">
                <a:solidFill>
                  <a:srgbClr val="8A4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</a:t>
            </a:r>
            <a:r>
              <a:rPr lang="ru-RU" sz="2800" i="1" dirty="0" smtClean="0">
                <a:solidFill>
                  <a:srgbClr val="8A4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1576)</a:t>
            </a:r>
            <a:endParaRPr lang="ru-RU" sz="2800" i="1" dirty="0">
              <a:solidFill>
                <a:srgbClr val="8A45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00604" y="1574420"/>
            <a:ext cx="3810131" cy="4646953"/>
          </a:xfrm>
          <a:prstGeom prst="rect">
            <a:avLst/>
          </a:prstGeom>
          <a:noFill/>
          <a:ln>
            <a:noFill/>
          </a:ln>
          <a:effectLst>
            <a:outerShdw blurRad="152400" dist="139700" dir="18900000" algn="bl" rotWithShape="0">
              <a:srgbClr val="482400">
                <a:alpha val="82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627784" y="6144128"/>
            <a:ext cx="6120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400" dirty="0">
                <a:solidFill>
                  <a:srgbClr val="8A4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Эрмитаж, </a:t>
            </a:r>
            <a:r>
              <a:rPr lang="ru-RU" sz="1400" dirty="0" smtClean="0">
                <a:solidFill>
                  <a:srgbClr val="8A4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Санкт-Петербург</a:t>
            </a:r>
          </a:p>
          <a:p>
            <a:pPr lvl="0" algn="ctr"/>
            <a:r>
              <a:rPr lang="ru-RU" i="1" dirty="0" smtClean="0">
                <a:solidFill>
                  <a:srgbClr val="8A4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«Кающаяся Мария Магдалина»</a:t>
            </a:r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5342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025433" y="3068800"/>
            <a:ext cx="1071127" cy="864256"/>
          </a:xfrm>
          <a:prstGeom prst="rect">
            <a:avLst/>
          </a:prstGeom>
          <a:noFill/>
        </p:spPr>
        <p:txBody>
          <a:bodyPr wrap="none" rtlCol="0">
            <a:prstTxWarp prst="textArchUpPour">
              <a:avLst>
                <a:gd name="adj1" fmla="val 10353660"/>
                <a:gd name="adj2" fmla="val 40305"/>
              </a:avLst>
            </a:prstTxWarp>
            <a:spAutoFit/>
          </a:bodyPr>
          <a:lstStyle/>
          <a:p>
            <a:r>
              <a:rPr lang="ru-RU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Религия</a:t>
            </a:r>
            <a:endParaRPr lang="ru-RU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74449" y="2708800"/>
            <a:ext cx="1573093" cy="970602"/>
          </a:xfrm>
          <a:prstGeom prst="rect">
            <a:avLst/>
          </a:prstGeom>
          <a:noFill/>
        </p:spPr>
        <p:txBody>
          <a:bodyPr wrap="none" rtlCol="0">
            <a:prstTxWarp prst="textArchUpPour">
              <a:avLst>
                <a:gd name="adj1" fmla="val 10353660"/>
                <a:gd name="adj2" fmla="val 40305"/>
              </a:avLst>
            </a:prstTxWarp>
            <a:spAutoFit/>
          </a:bodyPr>
          <a:lstStyle/>
          <a:p>
            <a:r>
              <a:rPr lang="ru-RU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Мораль</a:t>
            </a:r>
            <a:endParaRPr lang="ru-RU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80997" y="2375507"/>
            <a:ext cx="2159999" cy="864256"/>
          </a:xfrm>
          <a:prstGeom prst="rect">
            <a:avLst/>
          </a:prstGeom>
          <a:noFill/>
        </p:spPr>
        <p:txBody>
          <a:bodyPr wrap="none" rtlCol="0">
            <a:prstTxWarp prst="textArchUpPour">
              <a:avLst>
                <a:gd name="adj1" fmla="val 10353660"/>
                <a:gd name="adj2" fmla="val 40305"/>
              </a:avLst>
            </a:prstTxWarp>
            <a:spAutoFit/>
          </a:bodyPr>
          <a:lstStyle/>
          <a:p>
            <a:r>
              <a:rPr lang="ru-RU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Искусство</a:t>
            </a:r>
            <a:endParaRPr lang="ru-RU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87824" y="1988799"/>
            <a:ext cx="3013173" cy="818835"/>
          </a:xfrm>
          <a:prstGeom prst="rect">
            <a:avLst/>
          </a:prstGeom>
          <a:noFill/>
        </p:spPr>
        <p:txBody>
          <a:bodyPr wrap="none" rtlCol="0">
            <a:prstTxWarp prst="textArchUpPour">
              <a:avLst>
                <a:gd name="adj1" fmla="val 10011478"/>
                <a:gd name="adj2" fmla="val 35247"/>
              </a:avLst>
            </a:prstTxWarp>
            <a:spAutoFit/>
          </a:bodyPr>
          <a:lstStyle/>
          <a:p>
            <a:r>
              <a:rPr lang="ru-RU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Политика</a:t>
            </a:r>
            <a:endParaRPr lang="ru-RU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80997" y="1627165"/>
            <a:ext cx="2159999" cy="1051850"/>
          </a:xfrm>
          <a:prstGeom prst="rect">
            <a:avLst/>
          </a:prstGeom>
          <a:noFill/>
        </p:spPr>
        <p:txBody>
          <a:bodyPr wrap="none" rtlCol="0">
            <a:prstTxWarp prst="textArchUpPour">
              <a:avLst>
                <a:gd name="adj1" fmla="val 11178329"/>
                <a:gd name="adj2" fmla="val 40299"/>
              </a:avLst>
            </a:prstTxWarp>
            <a:spAutoFit/>
          </a:bodyPr>
          <a:lstStyle/>
          <a:p>
            <a:r>
              <a:rPr lang="ru-RU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Право</a:t>
            </a:r>
            <a:endParaRPr lang="ru-RU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80997" y="1268800"/>
            <a:ext cx="2159999" cy="864256"/>
          </a:xfrm>
          <a:prstGeom prst="rect">
            <a:avLst/>
          </a:prstGeom>
          <a:noFill/>
        </p:spPr>
        <p:txBody>
          <a:bodyPr wrap="none" rtlCol="0">
            <a:prstTxWarp prst="textArchUpPour">
              <a:avLst>
                <a:gd name="adj1" fmla="val 10353660"/>
                <a:gd name="adj2" fmla="val 40305"/>
              </a:avLst>
            </a:prstTxWarp>
            <a:spAutoFit/>
          </a:bodyPr>
          <a:lstStyle/>
          <a:p>
            <a:r>
              <a:rPr lang="ru-RU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Наука</a:t>
            </a:r>
            <a:endParaRPr lang="ru-RU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40997" y="3239763"/>
            <a:ext cx="1440000" cy="1239452"/>
          </a:xfrm>
          <a:prstGeom prst="rect">
            <a:avLst/>
          </a:prstGeom>
          <a:noFill/>
        </p:spPr>
        <p:txBody>
          <a:bodyPr wrap="none" rtlCol="0">
            <a:prstTxWarp prst="textArchDownPour">
              <a:avLst>
                <a:gd name="adj1" fmla="val 1153067"/>
                <a:gd name="adj2" fmla="val 57449"/>
              </a:avLst>
            </a:prstTxWarp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Наука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35896" y="3605836"/>
            <a:ext cx="1872208" cy="1239452"/>
          </a:xfrm>
          <a:prstGeom prst="rect">
            <a:avLst/>
          </a:prstGeom>
          <a:noFill/>
        </p:spPr>
        <p:txBody>
          <a:bodyPr wrap="none" rtlCol="0">
            <a:prstTxWarp prst="textArchDownPour">
              <a:avLst>
                <a:gd name="adj1" fmla="val 1153067"/>
                <a:gd name="adj2" fmla="val 57449"/>
              </a:avLst>
            </a:prstTxWarp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Искусство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80997" y="4011889"/>
            <a:ext cx="2160000" cy="1239452"/>
          </a:xfrm>
          <a:prstGeom prst="rect">
            <a:avLst/>
          </a:prstGeom>
          <a:noFill/>
        </p:spPr>
        <p:txBody>
          <a:bodyPr wrap="none" rtlCol="0">
            <a:prstTxWarp prst="textArchDownPour">
              <a:avLst>
                <a:gd name="adj1" fmla="val 1153067"/>
                <a:gd name="adj2" fmla="val 57449"/>
              </a:avLst>
            </a:prstTxWarp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Мораль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03848" y="4349348"/>
            <a:ext cx="2664296" cy="1239452"/>
          </a:xfrm>
          <a:prstGeom prst="rect">
            <a:avLst/>
          </a:prstGeom>
          <a:noFill/>
        </p:spPr>
        <p:txBody>
          <a:bodyPr wrap="none" rtlCol="0">
            <a:prstTxWarp prst="textArchDownPour">
              <a:avLst>
                <a:gd name="adj1" fmla="val 1153067"/>
                <a:gd name="adj2" fmla="val 57449"/>
              </a:avLst>
            </a:prstTxWarp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Право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43806" y="4995367"/>
            <a:ext cx="3384377" cy="1239452"/>
          </a:xfrm>
          <a:prstGeom prst="rect">
            <a:avLst/>
          </a:prstGeom>
          <a:noFill/>
        </p:spPr>
        <p:txBody>
          <a:bodyPr wrap="none" rtlCol="0">
            <a:prstTxWarp prst="textArchDownPour">
              <a:avLst>
                <a:gd name="adj1" fmla="val 1477032"/>
                <a:gd name="adj2" fmla="val 52845"/>
              </a:avLst>
            </a:prstTxWarp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Религия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95996" y="4656929"/>
            <a:ext cx="2880000" cy="1239452"/>
          </a:xfrm>
          <a:prstGeom prst="rect">
            <a:avLst/>
          </a:prstGeom>
          <a:noFill/>
        </p:spPr>
        <p:txBody>
          <a:bodyPr wrap="none" rtlCol="0">
            <a:prstTxWarp prst="textArchDownPour">
              <a:avLst>
                <a:gd name="adj1" fmla="val 1153067"/>
                <a:gd name="adj2" fmla="val 57449"/>
              </a:avLst>
            </a:prstTxWarp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Политика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634082"/>
          </a:xfrm>
        </p:spPr>
        <p:txBody>
          <a:bodyPr/>
          <a:lstStyle/>
          <a:p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Социально </a:t>
            </a:r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–культурные </a:t>
            </a:r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ценности</a:t>
            </a:r>
            <a:endParaRPr lang="ru-RU" sz="300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733" y="1124744"/>
            <a:ext cx="237626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Бог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Религия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Мораль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Искусство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Политика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Право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Наука</a:t>
            </a:r>
            <a:endParaRPr lang="ru-RU" sz="25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55129" y="2924944"/>
            <a:ext cx="237626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Человек 1.</a:t>
            </a:r>
          </a:p>
          <a:p>
            <a:pPr algn="r"/>
            <a:r>
              <a:rPr lang="ru-RU" sz="2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Наука 2.</a:t>
            </a:r>
          </a:p>
          <a:p>
            <a:pPr algn="r"/>
            <a:r>
              <a:rPr lang="ru-RU" sz="2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Искусство 3.</a:t>
            </a:r>
          </a:p>
          <a:p>
            <a:pPr algn="r"/>
            <a:r>
              <a:rPr lang="ru-RU" sz="2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Мораль 4.</a:t>
            </a:r>
          </a:p>
          <a:p>
            <a:pPr algn="r"/>
            <a:r>
              <a:rPr lang="ru-RU" sz="2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Право 5.</a:t>
            </a:r>
          </a:p>
          <a:p>
            <a:pPr algn="r"/>
            <a:r>
              <a:rPr lang="ru-RU" sz="2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Политика 6.</a:t>
            </a:r>
          </a:p>
          <a:p>
            <a:pPr algn="r"/>
            <a:r>
              <a:rPr lang="ru-RU" sz="2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Религия 7.</a:t>
            </a:r>
            <a:endParaRPr lang="ru-RU" sz="25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6" name="Блок-схема: узел 5"/>
          <p:cNvSpPr/>
          <p:nvPr/>
        </p:nvSpPr>
        <p:spPr>
          <a:xfrm>
            <a:off x="2400997" y="1628800"/>
            <a:ext cx="4320000" cy="4320000"/>
          </a:xfrm>
          <a:prstGeom prst="flowChartConnector">
            <a:avLst/>
          </a:prstGeom>
          <a:noFill/>
          <a:ln w="38100"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узел 6"/>
          <p:cNvSpPr/>
          <p:nvPr/>
        </p:nvSpPr>
        <p:spPr>
          <a:xfrm>
            <a:off x="2760997" y="1988800"/>
            <a:ext cx="3600000" cy="3600000"/>
          </a:xfrm>
          <a:prstGeom prst="flowChartConnector">
            <a:avLst/>
          </a:prstGeom>
          <a:noFill/>
          <a:ln w="38100"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Блок-схема: узел 7"/>
          <p:cNvSpPr/>
          <p:nvPr/>
        </p:nvSpPr>
        <p:spPr>
          <a:xfrm>
            <a:off x="3120997" y="2348800"/>
            <a:ext cx="2880000" cy="2880000"/>
          </a:xfrm>
          <a:prstGeom prst="flowChartConnector">
            <a:avLst/>
          </a:prstGeom>
          <a:noFill/>
          <a:ln w="38100"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3480997" y="2708800"/>
            <a:ext cx="2160000" cy="2160000"/>
          </a:xfrm>
          <a:prstGeom prst="flowChartConnector">
            <a:avLst/>
          </a:prstGeom>
          <a:noFill/>
          <a:ln w="38100"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/>
          <p:cNvSpPr/>
          <p:nvPr/>
        </p:nvSpPr>
        <p:spPr>
          <a:xfrm>
            <a:off x="3840997" y="3068800"/>
            <a:ext cx="1440000" cy="1440000"/>
          </a:xfrm>
          <a:prstGeom prst="flowChartConnector">
            <a:avLst/>
          </a:prstGeom>
          <a:noFill/>
          <a:ln w="38100"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4200997" y="3428800"/>
            <a:ext cx="720000" cy="720000"/>
          </a:xfrm>
          <a:prstGeom prst="flowChartConnector">
            <a:avLst/>
          </a:prstGeom>
          <a:noFill/>
          <a:ln w="38100"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2040997" y="1268800"/>
            <a:ext cx="5040000" cy="5040000"/>
          </a:xfrm>
          <a:prstGeom prst="flowChartConnector">
            <a:avLst/>
          </a:prstGeom>
          <a:noFill/>
          <a:ln w="38100"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4176000" y="3527190"/>
            <a:ext cx="895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Б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/</a:t>
            </a: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Ч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 bwMode="auto">
          <a:xfrm>
            <a:off x="903936" y="807703"/>
            <a:ext cx="3590473" cy="63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9pPr>
          </a:lstStyle>
          <a:p>
            <a:pPr algn="l"/>
            <a:r>
              <a:rPr lang="ru-RU" sz="2800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эпоха Средневековья</a:t>
            </a:r>
            <a:endParaRPr lang="ru-RU" sz="2800" i="1" dirty="0">
              <a:solidFill>
                <a:srgbClr val="00B0F0"/>
              </a:solidFill>
              <a:latin typeface="Cambria" pitchFamily="18" charset="0"/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 bwMode="auto">
          <a:xfrm>
            <a:off x="5640997" y="5991759"/>
            <a:ext cx="3064566" cy="63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9pPr>
          </a:lstStyle>
          <a:p>
            <a:pPr algn="r"/>
            <a:r>
              <a:rPr lang="ru-RU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эпоха Ренессанса</a:t>
            </a:r>
            <a:endParaRPr lang="ru-RU" sz="2800" i="1" dirty="0">
              <a:solidFill>
                <a:srgbClr val="FF0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8534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250"/>
                            </p:stCondLst>
                            <p:childTnLst>
                              <p:par>
                                <p:cTn id="70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 bwMode="auto">
          <a:xfrm>
            <a:off x="6725343" y="1700808"/>
            <a:ext cx="2160240" cy="4426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3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800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>
              <a:buSzPct val="70000"/>
              <a:buNone/>
            </a:pPr>
            <a:r>
              <a:rPr lang="ru-RU" sz="1700" i="1" dirty="0" smtClean="0">
                <a:solidFill>
                  <a:srgbClr val="482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Важная евангельская сцена предстает безудержным пиршеством. В 130 фигурах можно узнать и знаменитых исторических деятелей, и живописцев, и жителей Венеции того времени. Христос почти незаметен в этой пестрой толпе...</a:t>
            </a:r>
            <a:endParaRPr lang="ru-RU" sz="1700" i="1" dirty="0">
              <a:solidFill>
                <a:srgbClr val="482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115616" y="274638"/>
            <a:ext cx="762878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9pPr>
          </a:lstStyle>
          <a:p>
            <a:pPr algn="l"/>
            <a:r>
              <a:rPr lang="ru-RU" i="1" dirty="0" smtClean="0">
                <a:solidFill>
                  <a:srgbClr val="321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Паоло Веронезе</a:t>
            </a:r>
            <a:endParaRPr lang="ru-RU" i="1" dirty="0">
              <a:solidFill>
                <a:srgbClr val="321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32039" y="1051200"/>
            <a:ext cx="40986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rgbClr val="8A4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800" i="1" dirty="0" smtClean="0">
                <a:solidFill>
                  <a:srgbClr val="8A4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1435 </a:t>
            </a:r>
            <a:r>
              <a:rPr lang="ru-RU" sz="2800" i="1" dirty="0">
                <a:solidFill>
                  <a:srgbClr val="8A4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</a:t>
            </a:r>
            <a:r>
              <a:rPr lang="ru-RU" sz="2800" i="1" dirty="0" smtClean="0">
                <a:solidFill>
                  <a:srgbClr val="8A4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1488)</a:t>
            </a:r>
            <a:endParaRPr lang="ru-RU" sz="2800" i="1" dirty="0">
              <a:solidFill>
                <a:srgbClr val="8A45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5932" y="1620775"/>
            <a:ext cx="6196307" cy="4506405"/>
          </a:xfrm>
          <a:prstGeom prst="rect">
            <a:avLst/>
          </a:prstGeom>
          <a:noFill/>
          <a:ln>
            <a:noFill/>
          </a:ln>
          <a:effectLst>
            <a:outerShdw blurRad="139700" dist="127000" dir="18900000" algn="bl" rotWithShape="0">
              <a:srgbClr val="482400">
                <a:alpha val="82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55576" y="6144128"/>
            <a:ext cx="2520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 smtClean="0">
                <a:solidFill>
                  <a:srgbClr val="8A4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Лувр, Париж</a:t>
            </a:r>
          </a:p>
          <a:p>
            <a:pPr lvl="0"/>
            <a:r>
              <a:rPr lang="ru-RU" i="1" dirty="0" smtClean="0">
                <a:solidFill>
                  <a:srgbClr val="8A4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«Брак в Кане»</a:t>
            </a:r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3022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 bwMode="auto">
          <a:xfrm>
            <a:off x="4356000" y="1700808"/>
            <a:ext cx="4234567" cy="459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3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800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>
              <a:buSzPct val="70000"/>
              <a:buFont typeface="Century Gothic" pitchFamily="34" charset="0"/>
              <a:buNone/>
            </a:pPr>
            <a:r>
              <a:rPr lang="ru-RU" sz="1700" i="1" dirty="0" smtClean="0">
                <a:solidFill>
                  <a:srgbClr val="482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Скандальная картина, как и всё творчество великого художника.</a:t>
            </a:r>
          </a:p>
          <a:p>
            <a:pPr marL="0" indent="0">
              <a:buSzPct val="70000"/>
              <a:buNone/>
            </a:pPr>
            <a:r>
              <a:rPr lang="ru-RU" sz="1700" i="1" dirty="0">
                <a:solidFill>
                  <a:srgbClr val="482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Сознательный бунт против официальной церков­ной живописи с ее экзальтированно-чувственны­ми образами привел Караваджо к самому резко­му и беспощадному реализму</a:t>
            </a:r>
            <a:r>
              <a:rPr lang="ru-RU" sz="1700" i="1" dirty="0" smtClean="0">
                <a:solidFill>
                  <a:srgbClr val="482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.</a:t>
            </a:r>
          </a:p>
          <a:p>
            <a:pPr marL="0" indent="0">
              <a:buSzPct val="70000"/>
              <a:buNone/>
            </a:pPr>
            <a:r>
              <a:rPr lang="ru-RU" sz="1700" i="1" dirty="0" smtClean="0">
                <a:solidFill>
                  <a:srgbClr val="482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Непробудный </a:t>
            </a:r>
            <a:r>
              <a:rPr lang="ru-RU" sz="1700" i="1" dirty="0">
                <a:solidFill>
                  <a:srgbClr val="482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сон отражается болью в сердцах простоватых и некрасивых апостолов, которые, собравшись у смертного ложа богоматери, так простодушно, по-плебейски печалясь, утирают слезы руками. Они полностью погружены в глу­бокое горе</a:t>
            </a:r>
            <a:r>
              <a:rPr lang="ru-RU" sz="1700" i="1" dirty="0" smtClean="0">
                <a:solidFill>
                  <a:srgbClr val="482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...</a:t>
            </a:r>
            <a:endParaRPr lang="ru-RU" sz="1700" i="1" dirty="0">
              <a:solidFill>
                <a:srgbClr val="482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115616" y="274638"/>
            <a:ext cx="762878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9pPr>
          </a:lstStyle>
          <a:p>
            <a:pPr algn="l"/>
            <a:r>
              <a:rPr lang="ru-RU" sz="3200" i="1" dirty="0" smtClean="0">
                <a:solidFill>
                  <a:srgbClr val="321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Микеланджело </a:t>
            </a:r>
            <a:r>
              <a:rPr lang="ru-RU" i="1" dirty="0" smtClean="0">
                <a:solidFill>
                  <a:srgbClr val="321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Караваджо</a:t>
            </a:r>
            <a:endParaRPr lang="ru-RU" i="1" dirty="0">
              <a:solidFill>
                <a:srgbClr val="321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32039" y="1051200"/>
            <a:ext cx="40986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rgbClr val="8A4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800" i="1" dirty="0" smtClean="0">
                <a:solidFill>
                  <a:srgbClr val="8A4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1573 </a:t>
            </a:r>
            <a:r>
              <a:rPr lang="ru-RU" sz="2800" i="1" dirty="0">
                <a:solidFill>
                  <a:srgbClr val="8A4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</a:t>
            </a:r>
            <a:r>
              <a:rPr lang="ru-RU" sz="2800" i="1" dirty="0" smtClean="0">
                <a:solidFill>
                  <a:srgbClr val="8A4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1610)</a:t>
            </a:r>
            <a:endParaRPr lang="ru-RU" sz="2800" i="1" dirty="0">
              <a:solidFill>
                <a:srgbClr val="8A45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27784" y="6144128"/>
            <a:ext cx="4536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400" dirty="0" smtClean="0">
                <a:solidFill>
                  <a:srgbClr val="8A4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Лувр, Париж</a:t>
            </a:r>
          </a:p>
          <a:p>
            <a:pPr lvl="0" algn="r"/>
            <a:r>
              <a:rPr lang="ru-RU" i="1" dirty="0" smtClean="0">
                <a:solidFill>
                  <a:srgbClr val="8A4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«Успение Девы Марии»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1560" y="1142787"/>
            <a:ext cx="3576843" cy="5293728"/>
          </a:xfrm>
          <a:prstGeom prst="rect">
            <a:avLst/>
          </a:prstGeom>
          <a:noFill/>
          <a:ln>
            <a:noFill/>
          </a:ln>
          <a:effectLst>
            <a:outerShdw blurRad="152400" dist="152400" dir="2700000" algn="tl" rotWithShape="0">
              <a:srgbClr val="482400">
                <a:alpha val="82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4967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 bwMode="auto">
          <a:xfrm>
            <a:off x="828000" y="1312810"/>
            <a:ext cx="2667915" cy="525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3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800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 algn="r">
              <a:buSzPct val="70000"/>
              <a:buNone/>
            </a:pPr>
            <a:r>
              <a:rPr lang="ru-RU" sz="1700" i="1" dirty="0" smtClean="0">
                <a:solidFill>
                  <a:srgbClr val="482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В </a:t>
            </a:r>
            <a:r>
              <a:rPr lang="ru-RU" sz="1700" i="1" dirty="0">
                <a:solidFill>
                  <a:srgbClr val="482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иллюзорно-беспредельном пространстве стираются грани между землёй и небом, реальные образы получают утонченно-духовную </a:t>
            </a:r>
            <a:r>
              <a:rPr lang="ru-RU" sz="1700" i="1" dirty="0" smtClean="0">
                <a:solidFill>
                  <a:srgbClr val="482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интерпретацию</a:t>
            </a:r>
            <a:r>
              <a:rPr lang="ru-RU" sz="1700" i="1" dirty="0">
                <a:solidFill>
                  <a:srgbClr val="482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. </a:t>
            </a:r>
            <a:r>
              <a:rPr lang="ru-RU" sz="1700" i="1" dirty="0" smtClean="0">
                <a:solidFill>
                  <a:srgbClr val="482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Фигуры </a:t>
            </a:r>
            <a:r>
              <a:rPr lang="ru-RU" sz="1700" i="1" dirty="0">
                <a:solidFill>
                  <a:srgbClr val="482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в своей предельной экстатичности напоминают взвивающиеся к небу языки пламени. </a:t>
            </a:r>
            <a:r>
              <a:rPr lang="ru-RU" sz="1700" i="1" dirty="0" smtClean="0">
                <a:solidFill>
                  <a:srgbClr val="482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Творчество </a:t>
            </a:r>
            <a:r>
              <a:rPr lang="ru-RU" sz="1700" i="1" dirty="0">
                <a:solidFill>
                  <a:srgbClr val="482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Эль Греко — само воплощение </a:t>
            </a:r>
            <a:r>
              <a:rPr lang="ru-RU" sz="1700" i="1" dirty="0" smtClean="0">
                <a:solidFill>
                  <a:srgbClr val="482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«катастрофы», завершающей </a:t>
            </a:r>
            <a:r>
              <a:rPr lang="ru-RU" sz="1700" i="1" dirty="0">
                <a:solidFill>
                  <a:srgbClr val="482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эпоху Возрождения</a:t>
            </a:r>
            <a:r>
              <a:rPr lang="ru-RU" sz="1700" i="1" dirty="0" smtClean="0">
                <a:solidFill>
                  <a:srgbClr val="482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.</a:t>
            </a:r>
            <a:endParaRPr lang="ru-RU" sz="1700" i="1" dirty="0">
              <a:solidFill>
                <a:srgbClr val="482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115616" y="274638"/>
            <a:ext cx="762878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9pPr>
          </a:lstStyle>
          <a:p>
            <a:pPr algn="l"/>
            <a:r>
              <a:rPr lang="ru-RU" i="1" dirty="0" smtClean="0">
                <a:solidFill>
                  <a:srgbClr val="321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Эль Греко</a:t>
            </a:r>
            <a:endParaRPr lang="ru-RU" i="1" dirty="0">
              <a:solidFill>
                <a:srgbClr val="321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35897" y="1051200"/>
            <a:ext cx="53947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rgbClr val="8A4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800" i="1" dirty="0" smtClean="0">
                <a:solidFill>
                  <a:srgbClr val="8A4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1435 </a:t>
            </a:r>
            <a:r>
              <a:rPr lang="ru-RU" sz="2800" i="1" dirty="0">
                <a:solidFill>
                  <a:srgbClr val="8A4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</a:t>
            </a:r>
            <a:r>
              <a:rPr lang="ru-RU" sz="2800" i="1" dirty="0" smtClean="0">
                <a:solidFill>
                  <a:srgbClr val="8A4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1488)</a:t>
            </a:r>
            <a:endParaRPr lang="ru-RU" sz="2800" i="1" dirty="0">
              <a:solidFill>
                <a:srgbClr val="8A45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3600000" y="1620000"/>
            <a:ext cx="4117529" cy="4575033"/>
          </a:xfrm>
          <a:prstGeom prst="rect">
            <a:avLst/>
          </a:prstGeom>
          <a:noFill/>
          <a:ln>
            <a:noFill/>
          </a:ln>
          <a:effectLst>
            <a:outerShdw blurRad="127000" dist="139700" dir="18900000" algn="bl" rotWithShape="0">
              <a:srgbClr val="482400">
                <a:alpha val="82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331182" y="6159924"/>
            <a:ext cx="62732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400" dirty="0">
                <a:solidFill>
                  <a:srgbClr val="8A4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Метрополитен-музей, Нью-Йорк</a:t>
            </a:r>
            <a:r>
              <a:rPr lang="ru-RU" sz="1400" dirty="0" smtClean="0">
                <a:solidFill>
                  <a:srgbClr val="8A4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0" algn="r"/>
            <a:r>
              <a:rPr lang="ru-RU" i="1" dirty="0" smtClean="0">
                <a:solidFill>
                  <a:srgbClr val="8A4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«Снятие пятой печати»</a:t>
            </a:r>
          </a:p>
        </p:txBody>
      </p:sp>
    </p:spTree>
    <p:extLst>
      <p:ext uri="{BB962C8B-B14F-4D97-AF65-F5344CB8AC3E}">
        <p14:creationId xmlns:p14="http://schemas.microsoft.com/office/powerpoint/2010/main" xmlns="" val="788779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 bwMode="auto">
          <a:xfrm>
            <a:off x="2493795" y="2195165"/>
            <a:ext cx="6196307" cy="409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3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800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 algn="r">
              <a:spcBef>
                <a:spcPts val="0"/>
              </a:spcBef>
              <a:buSzPct val="70000"/>
              <a:buNone/>
            </a:pPr>
            <a:r>
              <a:rPr lang="ru-RU" sz="1800" i="1" dirty="0" smtClean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Ян был младшим братом </a:t>
            </a:r>
            <a:r>
              <a:rPr lang="ru-RU" sz="1800" i="1" dirty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художника и своего учителя </a:t>
            </a:r>
            <a:r>
              <a:rPr lang="ru-RU" sz="1800" i="1" dirty="0" err="1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Хуберта</a:t>
            </a:r>
            <a:r>
              <a:rPr lang="ru-RU" sz="1800" i="1" dirty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ru-RU" sz="1800" i="1" dirty="0" err="1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ван</a:t>
            </a:r>
            <a:r>
              <a:rPr lang="ru-RU" sz="1800" i="1" dirty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ru-RU" sz="1800" i="1" dirty="0" err="1" smtClean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Эйка</a:t>
            </a:r>
            <a:r>
              <a:rPr lang="ru-RU" sz="1800" i="1" dirty="0" smtClean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.</a:t>
            </a:r>
            <a:endParaRPr lang="ru-RU" sz="1800" i="1" dirty="0">
              <a:solidFill>
                <a:srgbClr val="7A1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marL="0" indent="0" algn="r">
              <a:buSzPct val="70000"/>
              <a:buNone/>
            </a:pPr>
            <a:r>
              <a:rPr lang="ru-RU" sz="1800" i="1" dirty="0" smtClean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Ян </a:t>
            </a:r>
            <a:r>
              <a:rPr lang="ru-RU" sz="1800" i="1" dirty="0" err="1" smtClean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ван</a:t>
            </a:r>
            <a:r>
              <a:rPr lang="ru-RU" sz="1800" i="1" dirty="0" smtClean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ru-RU" sz="1800" i="1" dirty="0" err="1" smtClean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Эйк</a:t>
            </a:r>
            <a:r>
              <a:rPr lang="ru-RU" sz="1800" i="1" dirty="0" smtClean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стал одним </a:t>
            </a:r>
            <a:r>
              <a:rPr lang="ru-RU" sz="1800" i="1" dirty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из первых художников, освоивших технику живописи масляными красками</a:t>
            </a:r>
            <a:r>
              <a:rPr lang="ru-RU" sz="1800" i="1" dirty="0" smtClean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.</a:t>
            </a:r>
          </a:p>
          <a:p>
            <a:pPr marL="0" indent="0" algn="r">
              <a:buSzPct val="70000"/>
              <a:buNone/>
            </a:pPr>
            <a:r>
              <a:rPr lang="ru-RU" sz="1800" i="1" dirty="0" smtClean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Используя </a:t>
            </a:r>
            <a:r>
              <a:rPr lang="ru-RU" sz="1800" i="1" dirty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тонкие, просвечивающие слои краски, положенные один поверх </a:t>
            </a:r>
            <a:r>
              <a:rPr lang="ru-RU" sz="1800" i="1" dirty="0" smtClean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другого, он достигал </a:t>
            </a:r>
            <a:r>
              <a:rPr lang="ru-RU" sz="1800" i="1" dirty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исключительной глубины, богатства и светосилы </a:t>
            </a:r>
            <a:r>
              <a:rPr lang="ru-RU" sz="1800" i="1" dirty="0" smtClean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цвета.</a:t>
            </a:r>
            <a:endParaRPr lang="ru-RU" sz="1800" i="1" dirty="0">
              <a:solidFill>
                <a:srgbClr val="7A1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marL="0" indent="0" algn="r">
              <a:buSzPct val="70000"/>
              <a:buNone/>
            </a:pPr>
            <a:r>
              <a:rPr lang="ru-RU" sz="1800" i="1" dirty="0" smtClean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Некоторые ученые полагают</a:t>
            </a:r>
            <a:r>
              <a:rPr lang="ru-RU" sz="1800" i="1" dirty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, что </a:t>
            </a:r>
            <a:r>
              <a:rPr lang="ru-RU" sz="1800" i="1" dirty="0" err="1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ван</a:t>
            </a:r>
            <a:r>
              <a:rPr lang="ru-RU" sz="1800" i="1" dirty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ru-RU" sz="1800" i="1" dirty="0" err="1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Эйк</a:t>
            </a:r>
            <a:r>
              <a:rPr lang="ru-RU" sz="1800" i="1" dirty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использовал изогнутые зеркала и маленькие </a:t>
            </a:r>
            <a:r>
              <a:rPr lang="ru-RU" sz="1800" i="1" dirty="0" smtClean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линзы для </a:t>
            </a:r>
            <a:r>
              <a:rPr lang="ru-RU" sz="1800" i="1" dirty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создания почти </a:t>
            </a:r>
            <a:r>
              <a:rPr lang="ru-RU" sz="1800" i="1" dirty="0" smtClean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фотографических по своей точности и реалистичности </a:t>
            </a:r>
            <a:r>
              <a:rPr lang="ru-RU" sz="1800" i="1" dirty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изображений.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115616" y="274638"/>
            <a:ext cx="762878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9pPr>
          </a:lstStyle>
          <a:p>
            <a:pPr algn="l"/>
            <a:r>
              <a:rPr lang="ru-RU" i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Ян </a:t>
            </a:r>
            <a:r>
              <a:rPr lang="ru-RU" i="1" dirty="0" err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ван</a:t>
            </a:r>
            <a:r>
              <a:rPr lang="ru-RU" i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Эйк</a:t>
            </a:r>
            <a:endParaRPr lang="ru-RU" i="1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60652" y="1051200"/>
            <a:ext cx="37699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800" i="1" dirty="0" smtClean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1385 </a:t>
            </a:r>
            <a:r>
              <a:rPr lang="ru-RU" sz="2800" i="1" dirty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</a:t>
            </a:r>
            <a:r>
              <a:rPr lang="ru-RU" sz="2800" i="1" dirty="0" smtClean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1441)</a:t>
            </a:r>
            <a:endParaRPr lang="ru-RU" sz="2800" i="1" dirty="0">
              <a:solidFill>
                <a:srgbClr val="FF47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1560" y="2111330"/>
            <a:ext cx="2095500" cy="2867025"/>
          </a:xfrm>
          <a:prstGeom prst="rect">
            <a:avLst/>
          </a:prstGeom>
          <a:noFill/>
          <a:ln>
            <a:noFill/>
          </a:ln>
          <a:effectLst>
            <a:outerShdw blurRad="114300" dist="114300" dir="2700000" algn="tl" rotWithShape="0">
              <a:srgbClr val="CC3300">
                <a:alpha val="8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5932" y="1188000"/>
            <a:ext cx="55482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SzPct val="70000"/>
              <a:buNone/>
            </a:pPr>
            <a:r>
              <a:rPr 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нидерландский живописец раннего Возрождения, мастер портрета, автор более 100 композиций на религиозные сюжеты.</a:t>
            </a:r>
          </a:p>
        </p:txBody>
      </p:sp>
    </p:spTree>
    <p:extLst>
      <p:ext uri="{BB962C8B-B14F-4D97-AF65-F5344CB8AC3E}">
        <p14:creationId xmlns:p14="http://schemas.microsoft.com/office/powerpoint/2010/main" xmlns="" val="3183583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46115" y="332656"/>
            <a:ext cx="7628784" cy="751913"/>
          </a:xfrm>
        </p:spPr>
        <p:txBody>
          <a:bodyPr/>
          <a:lstStyle/>
          <a:p>
            <a:pPr algn="r"/>
            <a:r>
              <a:rPr lang="ru-RU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Графика </a:t>
            </a:r>
            <a:r>
              <a:rPr lang="ru-RU" sz="32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ван</a:t>
            </a:r>
            <a:r>
              <a:rPr lang="ru-RU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Эйка</a:t>
            </a:r>
            <a:endParaRPr lang="ru-RU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3096344" cy="5475578"/>
          </a:xfrm>
          <a:prstGeom prst="rect">
            <a:avLst/>
          </a:prstGeom>
          <a:noFill/>
          <a:ln>
            <a:noFill/>
          </a:ln>
          <a:effectLst>
            <a:outerShdw blurRad="139700" dist="127000" dir="2700000" algn="tl" rotWithShape="0">
              <a:srgbClr val="CC33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076056" y="1052736"/>
            <a:ext cx="2825452" cy="3353284"/>
          </a:xfrm>
          <a:prstGeom prst="rect">
            <a:avLst/>
          </a:prstGeom>
          <a:noFill/>
          <a:ln>
            <a:noFill/>
          </a:ln>
          <a:effectLst>
            <a:outerShdw blurRad="139700" dist="127000" dir="2700000" algn="tl" rotWithShape="0">
              <a:srgbClr val="CC33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76000" y="6021288"/>
            <a:ext cx="48245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 smtClean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Королевский </a:t>
            </a:r>
            <a:r>
              <a:rPr lang="ru-RU" sz="1400" dirty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 изящных </a:t>
            </a:r>
            <a:r>
              <a:rPr lang="ru-RU" sz="1400" dirty="0" smtClean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искусств, Антверпен.</a:t>
            </a:r>
          </a:p>
          <a:p>
            <a:pPr lvl="0"/>
            <a:r>
              <a:rPr lang="ru-RU" i="1" dirty="0" smtClean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«Святая Варвара»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211960" y="4581128"/>
            <a:ext cx="45326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Кабинет графики, Дрезден.</a:t>
            </a:r>
          </a:p>
          <a:p>
            <a:pPr lvl="0" algn="ctr"/>
            <a:r>
              <a:rPr lang="ru-RU" i="1" dirty="0" smtClean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«Портрет Кардинала»</a:t>
            </a:r>
          </a:p>
        </p:txBody>
      </p:sp>
      <p:sp>
        <p:nvSpPr>
          <p:cNvPr id="11" name="Управляющая кнопка: домой 10">
            <a:hlinkClick r:id="rId5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4129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46115" y="332656"/>
            <a:ext cx="7628784" cy="751913"/>
          </a:xfrm>
        </p:spPr>
        <p:txBody>
          <a:bodyPr/>
          <a:lstStyle/>
          <a:p>
            <a:pPr algn="r"/>
            <a:r>
              <a:rPr lang="ru-RU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Живопись </a:t>
            </a:r>
            <a:r>
              <a:rPr lang="ru-RU" sz="32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ван</a:t>
            </a:r>
            <a:r>
              <a:rPr lang="ru-RU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Эйка</a:t>
            </a:r>
            <a:endParaRPr lang="ru-RU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1663" y="3692271"/>
            <a:ext cx="3353488" cy="2502541"/>
          </a:xfrm>
          <a:prstGeom prst="rect">
            <a:avLst/>
          </a:prstGeom>
          <a:noFill/>
          <a:ln>
            <a:noFill/>
          </a:ln>
          <a:effectLst>
            <a:outerShdw blurRad="101600" dist="88900" dir="18900000" algn="bl" rotWithShape="0">
              <a:srgbClr val="CC33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000" y="2238315"/>
            <a:ext cx="2446014" cy="3350704"/>
          </a:xfrm>
          <a:prstGeom prst="rect">
            <a:avLst/>
          </a:prstGeom>
          <a:noFill/>
          <a:ln>
            <a:noFill/>
          </a:ln>
          <a:effectLst>
            <a:outerShdw blurRad="101600" dist="88900" dir="18900000" algn="bl" rotWithShape="0">
              <a:srgbClr val="CC33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35933" y="6159924"/>
            <a:ext cx="45326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Собор Святого </a:t>
            </a:r>
            <a:r>
              <a:rPr lang="ru-RU" sz="1400" dirty="0" err="1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Бавона</a:t>
            </a:r>
            <a:r>
              <a:rPr lang="ru-RU" sz="1400" dirty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Гент.</a:t>
            </a:r>
            <a:endParaRPr lang="ru-RU" sz="1400" dirty="0" smtClean="0">
              <a:solidFill>
                <a:srgbClr val="FF47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ru-RU" i="1" dirty="0" smtClean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i="1" dirty="0" err="1" smtClean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Гентский</a:t>
            </a:r>
            <a:r>
              <a:rPr lang="ru-RU" i="1" dirty="0" smtClean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алтарь»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68600" y="5589019"/>
            <a:ext cx="35985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i="1" dirty="0" smtClean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«Портрет четы </a:t>
            </a:r>
            <a:r>
              <a:rPr lang="ru-RU" i="1" dirty="0" err="1" smtClean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Арнольфини</a:t>
            </a:r>
            <a:r>
              <a:rPr lang="ru-RU" i="1" dirty="0" smtClean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lvl="0" algn="r"/>
            <a:r>
              <a:rPr lang="ru-RU" sz="1400" dirty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Национальная галерея, Лондон</a:t>
            </a:r>
            <a:r>
              <a:rPr lang="ru-RU" sz="1400" dirty="0" smtClean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i="1" dirty="0" smtClean="0">
              <a:solidFill>
                <a:srgbClr val="FF47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19872" y="1073033"/>
            <a:ext cx="2374776" cy="2619238"/>
          </a:xfrm>
          <a:prstGeom prst="rect">
            <a:avLst/>
          </a:prstGeom>
          <a:noFill/>
          <a:ln>
            <a:noFill/>
          </a:ln>
          <a:effectLst>
            <a:outerShdw blurRad="101600" dist="88900" dir="18900000" algn="bl" rotWithShape="0">
              <a:srgbClr val="CC33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" y="1084569"/>
            <a:ext cx="327585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400" dirty="0" smtClean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Лувр, Париж</a:t>
            </a:r>
          </a:p>
          <a:p>
            <a:pPr lvl="0" algn="r"/>
            <a:r>
              <a:rPr lang="ru-RU" i="1" dirty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«Мадонна канцлера </a:t>
            </a:r>
            <a:r>
              <a:rPr lang="ru-RU" i="1" dirty="0" err="1" smtClean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Ролена</a:t>
            </a:r>
            <a:r>
              <a:rPr lang="ru-RU" i="1" dirty="0" smtClean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sp>
        <p:nvSpPr>
          <p:cNvPr id="14" name="Управляющая кнопка: домой 13">
            <a:hlinkClick r:id="rId7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815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 bwMode="auto">
          <a:xfrm>
            <a:off x="535933" y="1196752"/>
            <a:ext cx="5188195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3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800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>
              <a:buSzPct val="70000"/>
              <a:buNone/>
            </a:pPr>
            <a:r>
              <a:rPr lang="ru-RU" sz="1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уникальный нидерландский художник, один из крупнейших мастеров Северного </a:t>
            </a:r>
            <a:r>
              <a:rPr lang="ru-RU" sz="1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Возрождения.</a:t>
            </a:r>
            <a:endParaRPr lang="ru-RU" sz="18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115616" y="274638"/>
            <a:ext cx="762878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9pPr>
          </a:lstStyle>
          <a:p>
            <a:pPr algn="l"/>
            <a:r>
              <a:rPr lang="ru-RU" i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Иероним Босх</a:t>
            </a:r>
            <a:endParaRPr lang="ru-RU" i="1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20072" y="1051200"/>
            <a:ext cx="38105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800" i="1" dirty="0" smtClean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1450 </a:t>
            </a:r>
            <a:r>
              <a:rPr lang="ru-RU" sz="2800" i="1" dirty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</a:t>
            </a:r>
            <a:r>
              <a:rPr lang="ru-RU" sz="2800" i="1" dirty="0" smtClean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1516)</a:t>
            </a:r>
            <a:endParaRPr lang="ru-RU" sz="2800" i="1" dirty="0">
              <a:solidFill>
                <a:srgbClr val="FF47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Управляющая кнопка: домой 6">
            <a:hlinkClick r:id="rId2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бъект 2"/>
          <p:cNvSpPr txBox="1">
            <a:spLocks/>
          </p:cNvSpPr>
          <p:nvPr/>
        </p:nvSpPr>
        <p:spPr bwMode="auto">
          <a:xfrm>
            <a:off x="2483768" y="1916832"/>
            <a:ext cx="619449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3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800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 algn="r">
              <a:spcBef>
                <a:spcPts val="0"/>
              </a:spcBef>
              <a:buSzPct val="70000"/>
              <a:buNone/>
            </a:pPr>
            <a:r>
              <a:rPr lang="ru-RU" sz="1800" i="1" dirty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ru-RU" sz="1800" i="1" dirty="0" smtClean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Босх считается </a:t>
            </a:r>
            <a:r>
              <a:rPr lang="ru-RU" sz="1800" i="1" dirty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одним из самых загадочных живописцев в истории западного искусства. </a:t>
            </a:r>
            <a:r>
              <a:rPr lang="ru-RU" sz="1800" i="1" dirty="0" smtClean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В своем творчестве он умело </a:t>
            </a:r>
            <a:r>
              <a:rPr lang="ru-RU" sz="1800" i="1" dirty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сочетал гротескные демонические образы с фольклорно-сатирическими и нравоучительными тенденциями</a:t>
            </a:r>
            <a:r>
              <a:rPr lang="ru-RU" sz="1800" i="1" dirty="0" smtClean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.</a:t>
            </a:r>
          </a:p>
          <a:p>
            <a:pPr marL="0" indent="0" algn="r">
              <a:spcBef>
                <a:spcPts val="0"/>
              </a:spcBef>
              <a:buSzPct val="70000"/>
              <a:buNone/>
            </a:pPr>
            <a:r>
              <a:rPr lang="ru-RU" sz="1800" i="1" dirty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Одни считают </a:t>
            </a:r>
            <a:r>
              <a:rPr lang="ru-RU" sz="1800" i="1" dirty="0" smtClean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его </a:t>
            </a:r>
            <a:r>
              <a:rPr lang="ru-RU" sz="1800" i="1" dirty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кем-то вроде сюрреалиста XV века, извлекавшего свои невиданные образы из глубин </a:t>
            </a:r>
            <a:r>
              <a:rPr lang="ru-RU" sz="1800" i="1" dirty="0" smtClean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подсознания́</a:t>
            </a:r>
            <a:r>
              <a:rPr lang="ru-RU" sz="1800" i="1" dirty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. Другие полагают, что искусство Босха отражает средневековые «эзотерические дисциплины» — алхимию, астрологию, чёрную магию. Третьи стараются связать художника с различными религиозными ересями, существовавшими в ту </a:t>
            </a:r>
            <a:r>
              <a:rPr lang="ru-RU" sz="1800" i="1" dirty="0" smtClean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эпоху</a:t>
            </a:r>
            <a:r>
              <a:rPr lang="ru-RU" sz="1800" i="1" dirty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. </a:t>
            </a:r>
            <a:r>
              <a:rPr lang="ru-RU" sz="1800" i="1" dirty="0" smtClean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Живописная техника Босха называется </a:t>
            </a:r>
            <a:r>
              <a:rPr lang="ru-RU" sz="1800" i="1" u="sng" dirty="0" err="1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алла</a:t>
            </a:r>
            <a:r>
              <a:rPr lang="ru-RU" sz="1800" i="1" u="sng" dirty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прима</a:t>
            </a:r>
            <a:r>
              <a:rPr lang="ru-RU" sz="1800" i="1" dirty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. Это метод масляной живописи, при котором первые мазки создают окончательную </a:t>
            </a:r>
            <a:r>
              <a:rPr lang="ru-RU" sz="1800" i="1" dirty="0" smtClean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фактуру. </a:t>
            </a:r>
            <a:endParaRPr lang="ru-RU" sz="1800" i="1" dirty="0">
              <a:solidFill>
                <a:srgbClr val="7A1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6000" y="3370684"/>
            <a:ext cx="2095500" cy="2428875"/>
          </a:xfrm>
          <a:prstGeom prst="rect">
            <a:avLst/>
          </a:prstGeom>
          <a:noFill/>
          <a:ln>
            <a:noFill/>
          </a:ln>
          <a:effectLst>
            <a:outerShdw blurRad="127000" dist="139700" dir="8100000" algn="tr" rotWithShape="0">
              <a:srgbClr val="7A1D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90666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046115" y="332656"/>
            <a:ext cx="7628784" cy="751913"/>
          </a:xfrm>
        </p:spPr>
        <p:txBody>
          <a:bodyPr/>
          <a:lstStyle/>
          <a:p>
            <a:pPr algn="r"/>
            <a:r>
              <a:rPr lang="ru-RU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Графика Босха</a:t>
            </a:r>
            <a:endParaRPr lang="ru-RU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83568" y="2269698"/>
            <a:ext cx="2614400" cy="3442036"/>
          </a:xfrm>
          <a:prstGeom prst="rect">
            <a:avLst/>
          </a:prstGeom>
          <a:effectLst>
            <a:outerShdw blurRad="127000" dist="139700" dir="13500000" algn="br" rotWithShape="0">
              <a:srgbClr val="7A1D00">
                <a:alpha val="7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796136" y="3762544"/>
            <a:ext cx="2827840" cy="2327119"/>
          </a:xfrm>
          <a:prstGeom prst="rect">
            <a:avLst/>
          </a:prstGeom>
          <a:effectLst>
            <a:outerShdw blurRad="139700" dist="139700" dir="13500000" algn="br" rotWithShape="0">
              <a:srgbClr val="7A1D00">
                <a:alpha val="80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5580112" y="6089663"/>
            <a:ext cx="31654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Британский музей, Лондон.</a:t>
            </a:r>
            <a:endParaRPr lang="ru-RU" i="1" dirty="0" smtClean="0">
              <a:solidFill>
                <a:srgbClr val="FF47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ru-RU" i="1" dirty="0" smtClean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«Положение во гроб»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64531" y="5661248"/>
            <a:ext cx="31654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Галерея </a:t>
            </a:r>
            <a:r>
              <a:rPr lang="ru-RU" sz="1400" dirty="0" err="1" smtClean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Альбертина</a:t>
            </a:r>
            <a:r>
              <a:rPr lang="ru-RU" sz="1400" dirty="0" smtClean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Вена.</a:t>
            </a:r>
            <a:endParaRPr lang="ru-RU" i="1" dirty="0" smtClean="0">
              <a:solidFill>
                <a:srgbClr val="FF47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ru-RU" i="1" dirty="0" smtClean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«Человек-дерево»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77313" y="1096738"/>
            <a:ext cx="2206674" cy="3412382"/>
          </a:xfrm>
          <a:prstGeom prst="rect">
            <a:avLst/>
          </a:prstGeom>
          <a:noFill/>
          <a:ln>
            <a:noFill/>
          </a:ln>
          <a:effectLst>
            <a:outerShdw blurRad="127000" dist="139700" dir="13500000" algn="br" rotWithShape="0">
              <a:srgbClr val="7A1D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5669674" y="2002710"/>
            <a:ext cx="316548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 smtClean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Лувр, Париж.</a:t>
            </a:r>
            <a:endParaRPr lang="ru-RU" i="1" dirty="0" smtClean="0">
              <a:solidFill>
                <a:srgbClr val="FF47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ru-RU" sz="1400" i="1" dirty="0" smtClean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Этюд к картине</a:t>
            </a:r>
          </a:p>
          <a:p>
            <a:pPr lvl="0"/>
            <a:r>
              <a:rPr lang="ru-RU" i="1" dirty="0" smtClean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«Корабль дураков»</a:t>
            </a:r>
          </a:p>
        </p:txBody>
      </p:sp>
      <p:sp>
        <p:nvSpPr>
          <p:cNvPr id="19" name="Управляющая кнопка: домой 18">
            <a:hlinkClick r:id="rId5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0454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46115" y="332656"/>
            <a:ext cx="7628784" cy="751913"/>
          </a:xfrm>
        </p:spPr>
        <p:txBody>
          <a:bodyPr/>
          <a:lstStyle/>
          <a:p>
            <a:pPr algn="r"/>
            <a:r>
              <a:rPr lang="ru-RU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Живопись Босха</a:t>
            </a:r>
            <a:endParaRPr lang="ru-RU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570809" y="3528839"/>
            <a:ext cx="2705048" cy="2436301"/>
          </a:xfrm>
          <a:prstGeom prst="rect">
            <a:avLst/>
          </a:prstGeom>
          <a:noFill/>
          <a:ln>
            <a:noFill/>
          </a:ln>
          <a:effectLst>
            <a:outerShdw blurRad="114300" dist="101600" dir="2700000" algn="tl" rotWithShape="0">
              <a:srgbClr val="7A1D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83187" y="3501008"/>
            <a:ext cx="2694952" cy="2296268"/>
          </a:xfrm>
          <a:prstGeom prst="rect">
            <a:avLst/>
          </a:prstGeom>
          <a:noFill/>
          <a:ln>
            <a:noFill/>
          </a:ln>
          <a:effectLst>
            <a:outerShdw blurRad="114300" dist="101600" dir="2700000" algn="tl" rotWithShape="0">
              <a:srgbClr val="7A1D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5515" y="1628121"/>
            <a:ext cx="2339554" cy="4413418"/>
          </a:xfrm>
          <a:prstGeom prst="rect">
            <a:avLst/>
          </a:prstGeom>
          <a:noFill/>
          <a:ln>
            <a:noFill/>
          </a:ln>
          <a:effectLst>
            <a:outerShdw blurRad="114300" dist="101600" dir="2700000" algn="tl" rotWithShape="0">
              <a:srgbClr val="7A1D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35933" y="6041538"/>
            <a:ext cx="31654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i="1" dirty="0" smtClean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«Несение креста»</a:t>
            </a:r>
          </a:p>
          <a:p>
            <a:pPr lvl="0" algn="r"/>
            <a:r>
              <a:rPr lang="ru-RU" sz="1400" dirty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Королевский музей, </a:t>
            </a:r>
            <a:r>
              <a:rPr lang="ru-RU" sz="1400" dirty="0" smtClean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Гент.</a:t>
            </a:r>
            <a:endParaRPr lang="ru-RU" i="1" dirty="0" smtClean="0">
              <a:solidFill>
                <a:srgbClr val="FF47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68000" y="5797276"/>
            <a:ext cx="31654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i="1" dirty="0" smtClean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«Семь смертных грехов»</a:t>
            </a:r>
          </a:p>
          <a:p>
            <a:pPr lvl="0" algn="ctr"/>
            <a:r>
              <a:rPr lang="ru-RU" sz="1400" dirty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Прадо, Мадрид</a:t>
            </a:r>
            <a:r>
              <a:rPr lang="ru-RU" sz="1400" dirty="0" smtClean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i="1" dirty="0" smtClean="0">
              <a:solidFill>
                <a:srgbClr val="FF47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78139" y="6041539"/>
            <a:ext cx="25209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400" dirty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Лувр, Париж</a:t>
            </a:r>
            <a:r>
              <a:rPr lang="ru-RU" sz="1400" dirty="0" smtClean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0" algn="r"/>
            <a:r>
              <a:rPr lang="ru-RU" i="1" dirty="0" smtClean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«Корабль дураков»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5933" y="373934"/>
            <a:ext cx="4516463" cy="2508374"/>
          </a:xfrm>
          <a:prstGeom prst="rect">
            <a:avLst/>
          </a:prstGeom>
          <a:noFill/>
          <a:ln>
            <a:noFill/>
          </a:ln>
          <a:effectLst>
            <a:outerShdw blurRad="114300" dist="101600" dir="2700000" algn="tl" rotWithShape="0">
              <a:srgbClr val="7A1D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827584" y="2944064"/>
            <a:ext cx="40030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i="1" dirty="0" smtClean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i="1" dirty="0" err="1" smtClean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Садземных</a:t>
            </a:r>
            <a:r>
              <a:rPr lang="ru-RU" i="1" dirty="0" smtClean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наслаждений»</a:t>
            </a:r>
          </a:p>
          <a:p>
            <a:pPr lvl="0" algn="ctr"/>
            <a:r>
              <a:rPr lang="ru-RU" sz="1400" dirty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Прадо, Мадрид</a:t>
            </a:r>
            <a:r>
              <a:rPr lang="ru-RU" sz="1400" dirty="0" smtClean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i="1" dirty="0" smtClean="0">
              <a:solidFill>
                <a:srgbClr val="FF47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Управляющая кнопка: домой 14">
            <a:hlinkClick r:id="rId7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2798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115616" y="274638"/>
            <a:ext cx="762878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9pPr>
          </a:lstStyle>
          <a:p>
            <a:pPr algn="l"/>
            <a:r>
              <a:rPr lang="ru-RU" i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Питер Брейгель </a:t>
            </a:r>
            <a:r>
              <a:rPr lang="ru-RU" sz="2800" i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старший</a:t>
            </a:r>
            <a:endParaRPr lang="ru-RU" i="1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32039" y="1051200"/>
            <a:ext cx="40986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800" i="1" dirty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800" i="1" dirty="0" smtClean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1525 </a:t>
            </a:r>
            <a:r>
              <a:rPr lang="ru-RU" sz="2800" i="1" dirty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</a:t>
            </a:r>
            <a:r>
              <a:rPr lang="ru-RU" sz="2800" i="1" dirty="0" smtClean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1569)</a:t>
            </a:r>
            <a:endParaRPr lang="ru-RU" sz="2800" i="1" dirty="0">
              <a:solidFill>
                <a:srgbClr val="FF47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53864" y="1084061"/>
            <a:ext cx="59903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южнонидерландский</a:t>
            </a:r>
            <a:r>
              <a:rPr lang="ru-RU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живописец и график, самый известный и значительный из носивших эту фамилию художников</a:t>
            </a:r>
            <a:r>
              <a:rPr lang="ru-RU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 bwMode="auto">
          <a:xfrm>
            <a:off x="2483768" y="1836000"/>
            <a:ext cx="619449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3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800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 algn="r">
              <a:spcBef>
                <a:spcPts val="0"/>
              </a:spcBef>
              <a:buSzPct val="70000"/>
              <a:buNone/>
            </a:pPr>
            <a:r>
              <a:rPr lang="ru-RU" sz="1800" i="1" dirty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ru-RU" sz="1800" i="1" dirty="0" smtClean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Питер Брейгель по праву признан мастером </a:t>
            </a:r>
            <a:r>
              <a:rPr lang="ru-RU" sz="1800" i="1" dirty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пейзажа и жанровых сцен. </a:t>
            </a:r>
            <a:r>
              <a:rPr lang="ru-RU" sz="1800" i="1" dirty="0" smtClean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Его считают главой </a:t>
            </a:r>
            <a:r>
              <a:rPr lang="ru-RU" sz="1800" i="1" dirty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демократического направления в нидерландском искусстве XVI века, </a:t>
            </a:r>
            <a:r>
              <a:rPr lang="ru-RU" sz="1800" i="1" dirty="0" smtClean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поскольку Брейгель </a:t>
            </a:r>
            <a:r>
              <a:rPr lang="ru-RU" sz="1800" i="1" dirty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с громадной силой и полнотой воссоздавал в своем творчестве жизнь, настроения и мироощущение народа в канун Нидерландской буржуазной революции</a:t>
            </a:r>
            <a:r>
              <a:rPr lang="ru-RU" sz="1800" i="1" dirty="0" smtClean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. Основную часть его </a:t>
            </a:r>
            <a:r>
              <a:rPr lang="ru-RU" sz="1800" i="1" dirty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творчества </a:t>
            </a:r>
            <a:r>
              <a:rPr lang="ru-RU" sz="1800" i="1" dirty="0" smtClean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составляют изображения деревни </a:t>
            </a:r>
            <a:r>
              <a:rPr lang="ru-RU" sz="1800" i="1" dirty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и её жителей. Безликие представители сельских низов становятся главными героями его </a:t>
            </a:r>
            <a:r>
              <a:rPr lang="ru-RU" sz="1800" i="1" dirty="0" smtClean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работ. </a:t>
            </a:r>
            <a:r>
              <a:rPr lang="ru-RU" sz="1800" i="1" dirty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Никто из художников ранее не осмеливался создавать произведения на подобные темы. Брейгель создавал глубоко народное искусство, опирающееся на местные традиции и </a:t>
            </a:r>
            <a:r>
              <a:rPr lang="ru-RU" sz="1800" i="1" dirty="0" smtClean="0">
                <a:solidFill>
                  <a:srgbClr val="7A1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фольклор, за что и получил своё прозвище – «мужицкий».</a:t>
            </a:r>
            <a:endParaRPr lang="ru-RU" sz="1800" i="1" dirty="0">
              <a:solidFill>
                <a:srgbClr val="7A1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768" y="1987969"/>
            <a:ext cx="2011680" cy="2403958"/>
          </a:xfrm>
          <a:prstGeom prst="rect">
            <a:avLst/>
          </a:prstGeom>
          <a:noFill/>
          <a:ln>
            <a:noFill/>
          </a:ln>
          <a:effectLst>
            <a:outerShdw blurRad="127000" dist="127000" dir="13500000" algn="br" rotWithShape="0">
              <a:srgbClr val="BB4A05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51585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76672"/>
            <a:ext cx="7772400" cy="1512168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Художественные периоды эпохи</a:t>
            </a:r>
            <a:endParaRPr lang="ru-RU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i="1" dirty="0" smtClean="0">
                <a:solidFill>
                  <a:srgbClr val="A800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Итальянское Возрождение</a:t>
            </a:r>
            <a:r>
              <a:rPr lang="ru-RU" dirty="0" smtClean="0">
                <a:solidFill>
                  <a:srgbClr val="A800A8"/>
                </a:solidFill>
              </a:rPr>
              <a:t>:</a:t>
            </a:r>
          </a:p>
          <a:p>
            <a:pPr marL="914400" lvl="1" indent="-514350" algn="just">
              <a:spcBef>
                <a:spcPts val="0"/>
              </a:spcBef>
              <a:buClr>
                <a:srgbClr val="920092"/>
              </a:buClr>
              <a:buFont typeface="+mj-lt"/>
              <a:buAutoNum type="alphaLcPeriod"/>
            </a:pPr>
            <a:r>
              <a:rPr lang="ru-RU" dirty="0" smtClean="0">
                <a:solidFill>
                  <a:srgbClr val="7030A0"/>
                </a:solidFill>
              </a:rPr>
              <a:t>Проторенессанс;</a:t>
            </a:r>
          </a:p>
          <a:p>
            <a:pPr marL="914400" lvl="1" indent="-514350" algn="just">
              <a:spcBef>
                <a:spcPts val="0"/>
              </a:spcBef>
              <a:buClr>
                <a:srgbClr val="920092"/>
              </a:buClr>
              <a:buFont typeface="+mj-lt"/>
              <a:buAutoNum type="alphaLcPeriod"/>
            </a:pPr>
            <a:r>
              <a:rPr lang="ru-RU" dirty="0" smtClean="0">
                <a:solidFill>
                  <a:srgbClr val="7030A0"/>
                </a:solidFill>
              </a:rPr>
              <a:t>Раннее Возрождение;</a:t>
            </a:r>
          </a:p>
          <a:p>
            <a:pPr marL="914400" lvl="1" indent="-514350" algn="just">
              <a:spcBef>
                <a:spcPts val="0"/>
              </a:spcBef>
              <a:buClr>
                <a:srgbClr val="920092"/>
              </a:buClr>
              <a:buFont typeface="+mj-lt"/>
              <a:buAutoNum type="alphaLcPeriod"/>
            </a:pPr>
            <a:r>
              <a:rPr lang="ru-RU" dirty="0" smtClean="0">
                <a:solidFill>
                  <a:srgbClr val="7030A0"/>
                </a:solidFill>
              </a:rPr>
              <a:t>Высокое Возрождение;</a:t>
            </a:r>
          </a:p>
          <a:p>
            <a:pPr marL="914400" lvl="1" indent="-514350" algn="just">
              <a:spcBef>
                <a:spcPts val="0"/>
              </a:spcBef>
              <a:buClr>
                <a:srgbClr val="920092"/>
              </a:buClr>
              <a:buFont typeface="+mj-lt"/>
              <a:buAutoNum type="alphaLcPeriod"/>
            </a:pPr>
            <a:r>
              <a:rPr lang="ru-RU" dirty="0" smtClean="0">
                <a:solidFill>
                  <a:srgbClr val="7030A0"/>
                </a:solidFill>
              </a:rPr>
              <a:t>Позднее Возрождение.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i="1" dirty="0" smtClean="0">
                <a:solidFill>
                  <a:srgbClr val="A800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Северное Возрождение</a:t>
            </a:r>
            <a:r>
              <a:rPr lang="ru-RU" dirty="0" smtClean="0">
                <a:solidFill>
                  <a:srgbClr val="A800A8"/>
                </a:solidFill>
              </a:rPr>
              <a:t>:</a:t>
            </a:r>
          </a:p>
          <a:p>
            <a:pPr marL="914400" lvl="1" indent="-514350" algn="just">
              <a:spcBef>
                <a:spcPts val="0"/>
              </a:spcBef>
              <a:buClr>
                <a:srgbClr val="A400A4"/>
              </a:buClr>
              <a:buFont typeface="+mj-lt"/>
              <a:buAutoNum type="alphaLcPeriod"/>
            </a:pPr>
            <a:r>
              <a:rPr lang="ru-RU" dirty="0" smtClean="0">
                <a:solidFill>
                  <a:srgbClr val="7030A0"/>
                </a:solidFill>
              </a:rPr>
              <a:t>Ренессанс в Нидерландах;</a:t>
            </a:r>
          </a:p>
          <a:p>
            <a:pPr marL="914400" lvl="1" indent="-514350" algn="just">
              <a:spcBef>
                <a:spcPts val="0"/>
              </a:spcBef>
              <a:buClr>
                <a:srgbClr val="A400A4"/>
              </a:buClr>
              <a:buFont typeface="+mj-lt"/>
              <a:buAutoNum type="alphaLcPeriod"/>
            </a:pPr>
            <a:r>
              <a:rPr lang="ru-RU" dirty="0" smtClean="0">
                <a:solidFill>
                  <a:srgbClr val="7030A0"/>
                </a:solidFill>
              </a:rPr>
              <a:t>Ренессанс </a:t>
            </a:r>
            <a:r>
              <a:rPr lang="ru-RU" dirty="0">
                <a:solidFill>
                  <a:srgbClr val="7030A0"/>
                </a:solidFill>
              </a:rPr>
              <a:t>в Германии.</a:t>
            </a:r>
          </a:p>
        </p:txBody>
      </p:sp>
    </p:spTree>
    <p:extLst>
      <p:ext uri="{BB962C8B-B14F-4D97-AF65-F5344CB8AC3E}">
        <p14:creationId xmlns:p14="http://schemas.microsoft.com/office/powerpoint/2010/main" xmlns="" val="2069050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46115" y="332656"/>
            <a:ext cx="7628784" cy="751913"/>
          </a:xfrm>
        </p:spPr>
        <p:txBody>
          <a:bodyPr/>
          <a:lstStyle/>
          <a:p>
            <a:pPr algn="r"/>
            <a:r>
              <a:rPr lang="ru-RU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Графика Брейгеля</a:t>
            </a:r>
            <a:endParaRPr lang="ru-RU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40000" y="3132000"/>
            <a:ext cx="21194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«Лето»</a:t>
            </a:r>
          </a:p>
          <a:p>
            <a:r>
              <a:rPr lang="ru-RU" sz="1400" dirty="0" err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Кунстхалле</a:t>
            </a:r>
            <a:r>
              <a:rPr lang="ru-RU" sz="14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Гамбург.</a:t>
            </a:r>
            <a:endParaRPr lang="ru-RU" sz="1400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8283" y="1177726"/>
            <a:ext cx="2605285" cy="2002065"/>
          </a:xfrm>
          <a:prstGeom prst="rect">
            <a:avLst/>
          </a:prstGeom>
          <a:noFill/>
          <a:ln>
            <a:noFill/>
          </a:ln>
          <a:effectLst>
            <a:outerShdw blurRad="101600" dist="101600" dir="18900000" algn="bl" rotWithShape="0">
              <a:srgbClr val="BB4A05">
                <a:alpha val="8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96136" y="1604874"/>
            <a:ext cx="2719817" cy="1819513"/>
          </a:xfrm>
          <a:prstGeom prst="rect">
            <a:avLst/>
          </a:prstGeom>
          <a:noFill/>
          <a:ln>
            <a:noFill/>
          </a:ln>
          <a:effectLst>
            <a:outerShdw blurRad="101600" dist="101600" dir="18900000" algn="bl" rotWithShape="0">
              <a:srgbClr val="BB4A05">
                <a:alpha val="8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904000" y="3465674"/>
            <a:ext cx="2685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«Алхимик»</a:t>
            </a:r>
          </a:p>
          <a:p>
            <a:pPr algn="r"/>
            <a:r>
              <a:rPr lang="ru-RU" sz="14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Британский музей, Лондон.</a:t>
            </a:r>
            <a:endParaRPr lang="ru-RU" sz="1400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63688" y="3838711"/>
            <a:ext cx="3779019" cy="2634516"/>
          </a:xfrm>
          <a:prstGeom prst="rect">
            <a:avLst/>
          </a:prstGeom>
          <a:noFill/>
          <a:ln>
            <a:noFill/>
          </a:ln>
          <a:effectLst>
            <a:outerShdw blurRad="101600" dist="101600" dir="18900000" algn="bl" rotWithShape="0">
              <a:srgbClr val="BB4A05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211960" y="6156000"/>
            <a:ext cx="4545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«Большая рыба»</a:t>
            </a:r>
          </a:p>
          <a:p>
            <a:pPr lvl="0" algn="r"/>
            <a:r>
              <a:rPr lang="ru-RU" sz="1400" dirty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Галерея </a:t>
            </a:r>
            <a:r>
              <a:rPr lang="ru-RU" sz="1400" dirty="0" err="1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Альбертина</a:t>
            </a:r>
            <a:r>
              <a:rPr lang="ru-RU" sz="1400" dirty="0">
                <a:solidFill>
                  <a:srgbClr val="FF47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Вена.</a:t>
            </a:r>
            <a:endParaRPr lang="ru-RU" sz="1400" i="1" dirty="0">
              <a:solidFill>
                <a:srgbClr val="FF47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7666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46115" y="332656"/>
            <a:ext cx="7628784" cy="751913"/>
          </a:xfrm>
        </p:spPr>
        <p:txBody>
          <a:bodyPr/>
          <a:lstStyle/>
          <a:p>
            <a:pPr algn="r"/>
            <a:r>
              <a:rPr lang="ru-RU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Живопись Брейгеля</a:t>
            </a:r>
            <a:endParaRPr lang="ru-RU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36665" y="3996000"/>
            <a:ext cx="3449960" cy="1940603"/>
          </a:xfrm>
          <a:prstGeom prst="rect">
            <a:avLst/>
          </a:prstGeom>
          <a:noFill/>
          <a:ln>
            <a:noFill/>
          </a:ln>
          <a:effectLst>
            <a:outerShdw blurRad="114300" dist="114300" dir="13500000" algn="br" rotWithShape="0">
              <a:srgbClr val="BB4A05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37200" y="3824857"/>
            <a:ext cx="3651224" cy="2418029"/>
          </a:xfrm>
          <a:prstGeom prst="rect">
            <a:avLst/>
          </a:prstGeom>
          <a:effectLst>
            <a:outerShdw blurRad="114300" dist="114300" dir="13500000" algn="br" rotWithShape="0">
              <a:srgbClr val="BB4A05">
                <a:alpha val="75000"/>
              </a:srgbClr>
            </a:outerShdw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856058" y="1249840"/>
            <a:ext cx="2786340" cy="1990242"/>
          </a:xfrm>
          <a:prstGeom prst="rect">
            <a:avLst/>
          </a:prstGeom>
          <a:noFill/>
          <a:ln>
            <a:noFill/>
          </a:ln>
          <a:effectLst>
            <a:outerShdw blurRad="114300" dist="114300" dir="13500000" algn="br" rotWithShape="0">
              <a:srgbClr val="BB4A05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868000" y="3204000"/>
            <a:ext cx="27863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«Страна лентяев»</a:t>
            </a:r>
          </a:p>
          <a:p>
            <a:r>
              <a:rPr lang="ru-RU" sz="14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Старая </a:t>
            </a:r>
            <a:r>
              <a:rPr lang="ru-RU" sz="1400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пинакотека, Мюнхен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36665" y="5868000"/>
            <a:ext cx="29610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«Притча о слепых»</a:t>
            </a:r>
          </a:p>
          <a:p>
            <a:r>
              <a:rPr lang="ru-RU" sz="14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 </a:t>
            </a:r>
            <a:r>
              <a:rPr lang="ru-RU" sz="1400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Каподимонте</a:t>
            </a:r>
            <a:r>
              <a:rPr lang="ru-RU" sz="1400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4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Неаполь.</a:t>
            </a:r>
            <a:endParaRPr lang="ru-RU" sz="1400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068000" y="6156000"/>
            <a:ext cx="46891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i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«Падение Икара»</a:t>
            </a:r>
          </a:p>
          <a:p>
            <a:r>
              <a:rPr lang="ru-RU" sz="1400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Королевский музей изящных искусств, Брюссель.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331640" y="980728"/>
            <a:ext cx="3637325" cy="2433171"/>
          </a:xfrm>
          <a:prstGeom prst="rect">
            <a:avLst/>
          </a:prstGeom>
          <a:effectLst>
            <a:outerShdw blurRad="114300" dist="114300" dir="13500000" algn="br" rotWithShape="0">
              <a:srgbClr val="BB4A05">
                <a:alpha val="7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720000" y="3312000"/>
            <a:ext cx="46891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i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«Ловушка для птиц»</a:t>
            </a:r>
          </a:p>
          <a:p>
            <a:r>
              <a:rPr lang="ru-RU" sz="1400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Королевский музей изящных искусств, Брюссель.</a:t>
            </a:r>
          </a:p>
        </p:txBody>
      </p:sp>
      <p:sp>
        <p:nvSpPr>
          <p:cNvPr id="15" name="Управляющая кнопка: домой 14">
            <a:hlinkClick r:id="rId8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0233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115616" y="274638"/>
            <a:ext cx="762878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9pPr>
          </a:lstStyle>
          <a:p>
            <a:pPr algn="l"/>
            <a:r>
              <a:rPr lang="ru-RU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Альбрехт Дюрер</a:t>
            </a:r>
            <a:endParaRPr lang="ru-RU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32039" y="1051200"/>
            <a:ext cx="40986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800" i="1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1471 </a:t>
            </a:r>
            <a:r>
              <a:rPr lang="ru-RU" sz="2800" i="1" dirty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</a:t>
            </a:r>
            <a:r>
              <a:rPr lang="ru-RU" sz="2800" i="1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1528)</a:t>
            </a:r>
            <a:endParaRPr lang="ru-RU" sz="2800" i="1" dirty="0">
              <a:solidFill>
                <a:srgbClr val="4B4B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68000" y="1116000"/>
            <a:ext cx="532813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немецкий живописец и график, </a:t>
            </a:r>
            <a:r>
              <a:rPr lang="ru-RU" sz="1700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крупнейший европейский мастер ксилографии. Первый </a:t>
            </a:r>
            <a:r>
              <a:rPr lang="ru-RU" sz="1700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теоретик искусства среди североевропейских </a:t>
            </a:r>
            <a:r>
              <a:rPr lang="ru-RU" sz="1700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художников</a:t>
            </a:r>
            <a:r>
              <a:rPr lang="ru-RU" sz="1700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Первый из европейских художников, написавший </a:t>
            </a:r>
            <a:r>
              <a:rPr lang="ru-RU" sz="1700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автобиографию. </a:t>
            </a:r>
            <a:endParaRPr lang="ru-RU" sz="1700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 bwMode="auto">
          <a:xfrm>
            <a:off x="2483768" y="2524245"/>
            <a:ext cx="6194497" cy="433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3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800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ru-RU" sz="1800" i="1" dirty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ru-RU" sz="1800" i="1" dirty="0" smtClean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Дюрер прославился не только, как великолепный художник, но и как выдающийся ученый своего времени.</a:t>
            </a:r>
          </a:p>
          <a:p>
            <a:pPr marL="0" indent="0" algn="r">
              <a:buNone/>
            </a:pPr>
            <a:r>
              <a:rPr lang="ru-RU" sz="1800" i="1" dirty="0" smtClean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Дюрер стал основоположником </a:t>
            </a:r>
            <a:r>
              <a:rPr lang="ru-RU" sz="1800" i="1" dirty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сравнительной антропометрии. </a:t>
            </a:r>
            <a:r>
              <a:rPr lang="ru-RU" sz="1800" i="1" dirty="0" smtClean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Он </a:t>
            </a:r>
            <a:r>
              <a:rPr lang="ru-RU" sz="1800" i="1" dirty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заслужил широкую известность как математик, прежде всего, </a:t>
            </a:r>
            <a:r>
              <a:rPr lang="ru-RU" sz="1800" i="1" dirty="0" smtClean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геометр, </a:t>
            </a:r>
            <a:r>
              <a:rPr lang="ru-RU" sz="1800" i="1" dirty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изучавший теорию перспективы, построения геометрических фигур и разработку шрифтов. </a:t>
            </a:r>
            <a:r>
              <a:rPr lang="ru-RU" sz="1800" i="1" dirty="0" smtClean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Дюрером </a:t>
            </a:r>
            <a:r>
              <a:rPr lang="ru-RU" sz="1800" i="1" dirty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была построена кривая, впоследствии получившая название конхоиды или раковины </a:t>
            </a:r>
            <a:r>
              <a:rPr lang="ru-RU" sz="1800" i="1" dirty="0" smtClean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Дюрера</a:t>
            </a:r>
            <a:r>
              <a:rPr lang="ru-RU" sz="1800" i="1" dirty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. </a:t>
            </a:r>
            <a:r>
              <a:rPr lang="ru-RU" sz="1800" i="1" dirty="0" smtClean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Изображённый </a:t>
            </a:r>
            <a:r>
              <a:rPr lang="ru-RU" sz="1800" i="1" dirty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на </a:t>
            </a:r>
            <a:r>
              <a:rPr lang="ru-RU" sz="1800" i="1" dirty="0" smtClean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гравюре «Меланхолия» магический квадрат, вычисленный художником, до сих пор остается сложной загадкой. </a:t>
            </a:r>
            <a:endParaRPr lang="ru-RU" sz="1800" i="1" dirty="0">
              <a:solidFill>
                <a:srgbClr val="000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1560" y="2777992"/>
            <a:ext cx="1940344" cy="2451207"/>
          </a:xfrm>
          <a:prstGeom prst="rect">
            <a:avLst/>
          </a:prstGeom>
          <a:effectLst>
            <a:outerShdw blurRad="139700" dist="139700" dir="2700000" algn="tl" rotWithShape="0">
              <a:srgbClr val="000050"/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36822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40964" y="2708920"/>
            <a:ext cx="2641336" cy="3483080"/>
          </a:xfrm>
          <a:prstGeom prst="rect">
            <a:avLst/>
          </a:prstGeom>
          <a:noFill/>
          <a:ln>
            <a:noFill/>
          </a:ln>
          <a:effectLst>
            <a:outerShdw blurRad="139700" dist="139700" dir="13500000" algn="br" rotWithShape="0">
              <a:srgbClr val="00005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292081" y="1826552"/>
            <a:ext cx="344257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 </a:t>
            </a:r>
            <a:r>
              <a:rPr lang="ru-RU" sz="1400" dirty="0" err="1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Бойманса-ван</a:t>
            </a:r>
            <a:r>
              <a:rPr lang="ru-RU" sz="1400" dirty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dirty="0" err="1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Бёнингена</a:t>
            </a:r>
            <a:r>
              <a:rPr lang="ru-RU" sz="1400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r"/>
            <a:r>
              <a:rPr lang="ru-RU" sz="1400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Роттердам</a:t>
            </a:r>
          </a:p>
          <a:p>
            <a:pPr lvl="0" algn="r"/>
            <a:r>
              <a:rPr lang="ru-RU" i="1" dirty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«Рыцарь, смерть и дьявол</a:t>
            </a:r>
            <a:r>
              <a:rPr lang="ru-RU" i="1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</a:t>
            </a:r>
            <a:endParaRPr lang="ru-RU" sz="1400" dirty="0">
              <a:solidFill>
                <a:srgbClr val="4B4B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04402" y="448692"/>
            <a:ext cx="1690496" cy="2620267"/>
          </a:xfrm>
          <a:prstGeom prst="rect">
            <a:avLst/>
          </a:prstGeom>
          <a:noFill/>
          <a:ln>
            <a:noFill/>
          </a:ln>
          <a:effectLst>
            <a:outerShdw blurRad="139700" dist="139700" dir="13500000" algn="br" rotWithShape="0">
              <a:srgbClr val="00005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88042" y="2996952"/>
            <a:ext cx="40602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«Сошествие во ад»</a:t>
            </a:r>
          </a:p>
          <a:p>
            <a:r>
              <a:rPr lang="ru-RU" sz="1400" dirty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 </a:t>
            </a:r>
            <a:r>
              <a:rPr lang="ru-RU" sz="1400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Метрополитен, Нью-Йорк.</a:t>
            </a:r>
            <a:endParaRPr lang="ru-RU" sz="1400" dirty="0">
              <a:solidFill>
                <a:srgbClr val="4B4B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46115" y="332656"/>
            <a:ext cx="7628784" cy="751913"/>
          </a:xfrm>
        </p:spPr>
        <p:txBody>
          <a:bodyPr/>
          <a:lstStyle/>
          <a:p>
            <a:pPr algn="r"/>
            <a:r>
              <a:rPr lang="ru-RU" sz="3200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Графика Дюрера</a:t>
            </a:r>
            <a:endParaRPr lang="ru-RU" sz="3200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563888" y="1240289"/>
            <a:ext cx="1941064" cy="2782296"/>
          </a:xfrm>
          <a:prstGeom prst="rect">
            <a:avLst/>
          </a:prstGeom>
          <a:noFill/>
          <a:ln>
            <a:noFill/>
          </a:ln>
          <a:effectLst>
            <a:outerShdw blurRad="139700" dist="139700" dir="13500000" algn="br" rotWithShape="0">
              <a:srgbClr val="00005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836000" y="3960000"/>
            <a:ext cx="40602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i="1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«Покаяние св. Иеронима»</a:t>
            </a:r>
          </a:p>
          <a:p>
            <a:pPr algn="r"/>
            <a:r>
              <a:rPr lang="ru-RU" sz="1400" dirty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 </a:t>
            </a:r>
            <a:r>
              <a:rPr lang="ru-RU" sz="1400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Метрополитен, Нью-Йорк.</a:t>
            </a:r>
            <a:endParaRPr lang="ru-RU" sz="1400" dirty="0">
              <a:solidFill>
                <a:srgbClr val="4B4B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74297" y="3636000"/>
            <a:ext cx="2086696" cy="2772217"/>
          </a:xfrm>
          <a:prstGeom prst="rect">
            <a:avLst/>
          </a:prstGeom>
          <a:effectLst>
            <a:outerShdw blurRad="139700" dist="139700" dir="13500000" algn="br" rotWithShape="0">
              <a:srgbClr val="000050"/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672528" y="6156000"/>
            <a:ext cx="27446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«Меланхолия»</a:t>
            </a:r>
          </a:p>
          <a:p>
            <a:r>
              <a:rPr lang="ru-RU" sz="1400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Эрмитаж, Санкт-Петербург.</a:t>
            </a:r>
            <a:endParaRPr lang="ru-RU" sz="1400" dirty="0">
              <a:solidFill>
                <a:srgbClr val="4B4B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3088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46115" y="332656"/>
            <a:ext cx="7628784" cy="751913"/>
          </a:xfrm>
        </p:spPr>
        <p:txBody>
          <a:bodyPr/>
          <a:lstStyle/>
          <a:p>
            <a:pPr algn="r"/>
            <a:r>
              <a:rPr lang="ru-RU" sz="3200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Живопись Дюрера</a:t>
            </a:r>
            <a:endParaRPr lang="ru-RU" sz="3200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48000" y="3384000"/>
            <a:ext cx="2034853" cy="2851967"/>
          </a:xfrm>
          <a:prstGeom prst="rect">
            <a:avLst/>
          </a:prstGeom>
          <a:effectLst>
            <a:outerShdw blurRad="139700" dist="139700" dir="13500000" algn="br" rotWithShape="0">
              <a:srgbClr val="000050"/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915816" y="1494675"/>
            <a:ext cx="2000648" cy="2606061"/>
          </a:xfrm>
          <a:prstGeom prst="rect">
            <a:avLst/>
          </a:prstGeom>
          <a:effectLst>
            <a:outerShdw blurRad="139700" dist="139700" dir="13500000" algn="br" rotWithShape="0">
              <a:srgbClr val="000050"/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453865" y="908720"/>
            <a:ext cx="40602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«Мадонна с младенцем»</a:t>
            </a:r>
          </a:p>
          <a:p>
            <a:pPr algn="ctr"/>
            <a:r>
              <a:rPr lang="ru-RU" sz="1400" dirty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 истории </a:t>
            </a:r>
            <a:r>
              <a:rPr lang="ru-RU" sz="1400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искусств, Вена.</a:t>
            </a:r>
            <a:endParaRPr lang="ru-RU" sz="1400" dirty="0">
              <a:solidFill>
                <a:srgbClr val="4B4B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8000" y="6156000"/>
            <a:ext cx="40602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«Автопортрет»</a:t>
            </a:r>
          </a:p>
          <a:p>
            <a:r>
              <a:rPr lang="ru-RU" sz="1400" dirty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Старая Пинакотека, </a:t>
            </a:r>
            <a:r>
              <a:rPr lang="ru-RU" sz="1400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Мюнхен.</a:t>
            </a:r>
            <a:endParaRPr lang="ru-RU" sz="1400" dirty="0">
              <a:solidFill>
                <a:srgbClr val="4B4B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796136" y="1052736"/>
            <a:ext cx="2800350" cy="3048000"/>
          </a:xfrm>
          <a:prstGeom prst="rect">
            <a:avLst/>
          </a:prstGeom>
          <a:effectLst>
            <a:outerShdw blurRad="139700" dist="139700" dir="13500000" algn="br" rotWithShape="0">
              <a:srgbClr val="000050"/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716000" y="4032000"/>
            <a:ext cx="40602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i="1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«Мадонна с младенцем»</a:t>
            </a:r>
          </a:p>
          <a:p>
            <a:pPr algn="r"/>
            <a:r>
              <a:rPr lang="ru-RU" sz="1400" dirty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 истории </a:t>
            </a:r>
            <a:r>
              <a:rPr lang="ru-RU" sz="1400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искусств, Вена.</a:t>
            </a:r>
            <a:endParaRPr lang="ru-RU" sz="1400" dirty="0">
              <a:solidFill>
                <a:srgbClr val="4B4B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164433" y="4275895"/>
            <a:ext cx="2631703" cy="2124725"/>
          </a:xfrm>
          <a:prstGeom prst="rect">
            <a:avLst/>
          </a:prstGeom>
          <a:noFill/>
          <a:ln>
            <a:noFill/>
          </a:ln>
          <a:effectLst>
            <a:outerShdw blurRad="139700" dist="139700" dir="13500000" algn="br" rotWithShape="0">
              <a:srgbClr val="00005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716000" y="5940000"/>
            <a:ext cx="406021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44000" lvl="2"/>
            <a:r>
              <a:rPr lang="ru-RU" sz="1400" dirty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 </a:t>
            </a:r>
            <a:r>
              <a:rPr lang="ru-RU" sz="1400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Тиссена-</a:t>
            </a:r>
            <a:r>
              <a:rPr lang="ru-RU" sz="1400" dirty="0" err="1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Борнемисы</a:t>
            </a:r>
            <a:r>
              <a:rPr lang="ru-RU" sz="1400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lvl="0" algn="r"/>
            <a:r>
              <a:rPr lang="ru-RU" sz="1400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Мадрид.</a:t>
            </a:r>
            <a:endParaRPr lang="ru-RU" sz="1400" dirty="0">
              <a:solidFill>
                <a:srgbClr val="4B4B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i="1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«Христос среди книжников»</a:t>
            </a:r>
          </a:p>
        </p:txBody>
      </p:sp>
    </p:spTree>
    <p:extLst>
      <p:ext uri="{BB962C8B-B14F-4D97-AF65-F5344CB8AC3E}">
        <p14:creationId xmlns:p14="http://schemas.microsoft.com/office/powerpoint/2010/main" xmlns="" val="2514279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115616" y="274638"/>
            <a:ext cx="762878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9pPr>
          </a:lstStyle>
          <a:p>
            <a:pPr algn="l"/>
            <a:r>
              <a:rPr lang="ru-RU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Лукас Кранах </a:t>
            </a:r>
            <a:r>
              <a:rPr lang="ru-RU" sz="2800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старший</a:t>
            </a:r>
            <a:endParaRPr lang="ru-RU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32039" y="1051200"/>
            <a:ext cx="40986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800" i="1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1472 </a:t>
            </a:r>
            <a:r>
              <a:rPr lang="ru-RU" sz="2800" i="1" dirty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</a:t>
            </a:r>
            <a:r>
              <a:rPr lang="ru-RU" sz="2800" i="1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1553)</a:t>
            </a:r>
            <a:endParaRPr lang="ru-RU" sz="2800" i="1" dirty="0">
              <a:solidFill>
                <a:srgbClr val="4B4B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68000" y="1116000"/>
            <a:ext cx="59903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немецкий живописец и график эпохи Ренессанса, мастер живописных и графических портретов, жанровых и библейских </a:t>
            </a:r>
            <a:r>
              <a:rPr lang="ru-RU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композиций.</a:t>
            </a:r>
            <a:endParaRPr lang="ru-RU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 bwMode="auto">
          <a:xfrm>
            <a:off x="2484000" y="1944000"/>
            <a:ext cx="6194497" cy="47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3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800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ru-RU" sz="1800" i="1" dirty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ru-RU" sz="1800" i="1" dirty="0" smtClean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Кранах синтезировал </a:t>
            </a:r>
            <a:r>
              <a:rPr lang="ru-RU" sz="1800" i="1" dirty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в своём творчестве готические традиции </a:t>
            </a:r>
            <a:r>
              <a:rPr lang="ru-RU" sz="1800" i="1" dirty="0" smtClean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и художественные принципы Возрождения</a:t>
            </a:r>
            <a:r>
              <a:rPr lang="ru-RU" sz="1800" i="1" dirty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. </a:t>
            </a:r>
            <a:r>
              <a:rPr lang="ru-RU" sz="1800" i="1" dirty="0" smtClean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Он стал основателем так </a:t>
            </a:r>
            <a:r>
              <a:rPr lang="ru-RU" sz="1800" i="1" dirty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называемой </a:t>
            </a:r>
            <a:r>
              <a:rPr lang="ru-RU" sz="1800" i="1" dirty="0" smtClean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«</a:t>
            </a:r>
            <a:r>
              <a:rPr lang="ru-RU" sz="1800" i="1" u="sng" dirty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дунайской школы</a:t>
            </a:r>
            <a:r>
              <a:rPr lang="ru-RU" sz="1800" i="1" dirty="0" smtClean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», для которой стали характерны </a:t>
            </a:r>
            <a:r>
              <a:rPr lang="ru-RU" sz="1800" i="1" dirty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свобода фантазии, яркая эмоциональность, своеобразная романтичность, подчас сказочность образов, интерес к природе (особенно к изображению речных и лесных пейзажей), к пространству и свету, динамичная, порывистая манера, острая выразительность рисунка, интенсивность </a:t>
            </a:r>
            <a:r>
              <a:rPr lang="ru-RU" sz="1800" i="1" dirty="0" smtClean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цвета.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800" i="1" dirty="0" smtClean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Кранах являлся сторонником Реформации </a:t>
            </a:r>
            <a:r>
              <a:rPr lang="ru-RU" sz="1800" i="1" dirty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и </a:t>
            </a:r>
            <a:r>
              <a:rPr lang="ru-RU" sz="1800" i="1" dirty="0" smtClean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другом </a:t>
            </a:r>
            <a:r>
              <a:rPr lang="ru-RU" sz="1800" i="1" dirty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Мартина </a:t>
            </a:r>
            <a:r>
              <a:rPr lang="ru-RU" sz="1800" i="1" dirty="0" smtClean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Лютера. Поэтому </a:t>
            </a:r>
            <a:r>
              <a:rPr lang="ru-RU" sz="1800" i="1" dirty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неоднократно писал портреты своего </a:t>
            </a:r>
            <a:r>
              <a:rPr lang="ru-RU" sz="1800" i="1" dirty="0" smtClean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друга, иллюстрировал </a:t>
            </a:r>
            <a:r>
              <a:rPr lang="ru-RU" sz="1800" i="1" dirty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протестантские памфлеты, </a:t>
            </a:r>
            <a:r>
              <a:rPr lang="ru-RU" sz="1800" i="1" dirty="0" smtClean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финансировал </a:t>
            </a:r>
            <a:r>
              <a:rPr lang="ru-RU" sz="1800" i="1" dirty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издание Библии, переведённой </a:t>
            </a:r>
            <a:r>
              <a:rPr lang="ru-RU" sz="1800" i="1" dirty="0" smtClean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Лютером </a:t>
            </a:r>
            <a:r>
              <a:rPr lang="ru-RU" sz="1800" i="1" dirty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на немецкий язык.</a:t>
            </a:r>
          </a:p>
          <a:p>
            <a:pPr marL="0" indent="0" algn="r">
              <a:buNone/>
            </a:pPr>
            <a:r>
              <a:rPr lang="ru-RU" sz="1800" i="1" dirty="0" smtClean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. </a:t>
            </a:r>
            <a:endParaRPr lang="ru-RU" sz="1800" i="1" dirty="0">
              <a:solidFill>
                <a:srgbClr val="000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1560" y="3077737"/>
            <a:ext cx="2095500" cy="2819400"/>
          </a:xfrm>
          <a:prstGeom prst="rect">
            <a:avLst/>
          </a:prstGeom>
          <a:noFill/>
          <a:ln>
            <a:noFill/>
          </a:ln>
          <a:effectLst>
            <a:outerShdw blurRad="139700" dist="139700" dir="8100000" algn="tr" rotWithShape="0">
              <a:srgbClr val="00005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93585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46115" y="332656"/>
            <a:ext cx="7628784" cy="751913"/>
          </a:xfrm>
        </p:spPr>
        <p:txBody>
          <a:bodyPr/>
          <a:lstStyle/>
          <a:p>
            <a:pPr algn="r"/>
            <a:r>
              <a:rPr lang="ru-RU" sz="3200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Графика </a:t>
            </a:r>
            <a:r>
              <a:rPr lang="ru-RU" sz="3200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Кранаха</a:t>
            </a:r>
            <a:endParaRPr lang="ru-RU" sz="3200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224000" y="432000"/>
            <a:ext cx="2088000" cy="3096000"/>
          </a:xfrm>
          <a:prstGeom prst="rect">
            <a:avLst/>
          </a:prstGeom>
          <a:noFill/>
          <a:ln>
            <a:noFill/>
          </a:ln>
          <a:effectLst>
            <a:outerShdw blurRad="139700" dist="139700" dir="8100000" algn="tr" rotWithShape="0">
              <a:srgbClr val="00005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11788" y="3528000"/>
            <a:ext cx="40602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«Искушение св. Антония»</a:t>
            </a:r>
          </a:p>
          <a:p>
            <a:r>
              <a:rPr lang="ru-RU" sz="1400" dirty="0" err="1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Штеделевский</a:t>
            </a:r>
            <a:r>
              <a:rPr lang="ru-RU" sz="1400" dirty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институт, Франкфурт.</a:t>
            </a:r>
            <a:endParaRPr lang="ru-RU" sz="1400" dirty="0">
              <a:solidFill>
                <a:srgbClr val="4B4B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220072" y="1728000"/>
            <a:ext cx="3463032" cy="2493383"/>
          </a:xfrm>
          <a:prstGeom prst="rect">
            <a:avLst/>
          </a:prstGeom>
          <a:noFill/>
          <a:ln>
            <a:noFill/>
          </a:ln>
          <a:effectLst>
            <a:outerShdw blurRad="139700" dist="139700" dir="8100000" algn="tr" rotWithShape="0">
              <a:srgbClr val="00005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724400" y="4284000"/>
            <a:ext cx="40602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i="1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«Турнир на рыночной площади»</a:t>
            </a:r>
          </a:p>
          <a:p>
            <a:pPr algn="r"/>
            <a:r>
              <a:rPr lang="ru-RU" sz="1400" dirty="0" err="1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Штеделевский</a:t>
            </a:r>
            <a:r>
              <a:rPr lang="ru-RU" sz="1400" dirty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институт, Франкфурт.</a:t>
            </a:r>
            <a:endParaRPr lang="ru-RU" sz="1400" dirty="0">
              <a:solidFill>
                <a:srgbClr val="4B4B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331641" y="4112774"/>
            <a:ext cx="3407072" cy="2426196"/>
          </a:xfrm>
          <a:prstGeom prst="rect">
            <a:avLst/>
          </a:prstGeom>
          <a:noFill/>
          <a:ln>
            <a:noFill/>
          </a:ln>
          <a:effectLst>
            <a:outerShdw blurRad="139700" dist="139700" dir="8100000" algn="tr" rotWithShape="0">
              <a:srgbClr val="00005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738713" y="6093296"/>
            <a:ext cx="40602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 err="1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Штеделевский</a:t>
            </a:r>
            <a:r>
              <a:rPr lang="ru-RU" sz="1400" dirty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институт, Франкфурт.</a:t>
            </a:r>
          </a:p>
          <a:p>
            <a:r>
              <a:rPr lang="ru-RU" i="1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«Закон и Евангелие»</a:t>
            </a:r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4232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46115" y="332656"/>
            <a:ext cx="7628784" cy="751913"/>
          </a:xfrm>
        </p:spPr>
        <p:txBody>
          <a:bodyPr/>
          <a:lstStyle/>
          <a:p>
            <a:pPr algn="r"/>
            <a:r>
              <a:rPr lang="ru-RU" sz="3200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Живопись </a:t>
            </a:r>
            <a:r>
              <a:rPr lang="ru-RU" sz="3200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Кранаха</a:t>
            </a:r>
            <a:endParaRPr lang="ru-RU" sz="3200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04000" y="3356390"/>
            <a:ext cx="2037894" cy="2739105"/>
          </a:xfrm>
          <a:prstGeom prst="rect">
            <a:avLst/>
          </a:prstGeom>
          <a:effectLst>
            <a:outerShdw blurRad="139700" dist="139700" dir="2700000" algn="tl" rotWithShape="0">
              <a:srgbClr val="000050"/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3710021" y="2564404"/>
            <a:ext cx="2057849" cy="3002700"/>
          </a:xfrm>
          <a:prstGeom prst="rect">
            <a:avLst/>
          </a:prstGeom>
          <a:noFill/>
          <a:ln>
            <a:noFill/>
          </a:ln>
          <a:effectLst>
            <a:outerShdw blurRad="139700" dist="139700" dir="2700000" algn="tl" rotWithShape="0">
              <a:srgbClr val="00005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658409" y="1916832"/>
            <a:ext cx="1930087" cy="2826704"/>
          </a:xfrm>
          <a:prstGeom prst="rect">
            <a:avLst/>
          </a:prstGeom>
          <a:noFill/>
          <a:ln>
            <a:noFill/>
          </a:ln>
          <a:effectLst>
            <a:outerShdw blurRad="139700" dist="139700" dir="2700000" algn="tl" rotWithShape="0">
              <a:srgbClr val="00005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11788" y="6104759"/>
            <a:ext cx="40602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«Аллегория меланхолии»</a:t>
            </a:r>
          </a:p>
          <a:p>
            <a:r>
              <a:rPr lang="ru-RU" sz="1400" dirty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 </a:t>
            </a:r>
            <a:r>
              <a:rPr lang="ru-RU" sz="1400" dirty="0" err="1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Унтерлинден</a:t>
            </a:r>
            <a:r>
              <a:rPr lang="ru-RU" sz="1400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400" dirty="0" err="1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Кольмар</a:t>
            </a:r>
            <a:endParaRPr lang="ru-RU" sz="1400" dirty="0">
              <a:solidFill>
                <a:srgbClr val="4B4B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08840" y="5567104"/>
            <a:ext cx="40602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«Адам и Ева»</a:t>
            </a:r>
          </a:p>
          <a:p>
            <a:pPr algn="ctr"/>
            <a:r>
              <a:rPr lang="ru-RU" sz="1400" dirty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Галерея института </a:t>
            </a:r>
            <a:r>
              <a:rPr lang="ru-RU" sz="1400" dirty="0" err="1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Курто</a:t>
            </a:r>
            <a:r>
              <a:rPr lang="ru-RU" sz="1400" dirty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Лондон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156176" y="4867003"/>
            <a:ext cx="25705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i="1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«Юдифь с головой </a:t>
            </a:r>
            <a:r>
              <a:rPr lang="ru-RU" i="1" dirty="0" err="1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Олоферна</a:t>
            </a:r>
            <a:r>
              <a:rPr lang="ru-RU" i="1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algn="r"/>
            <a:r>
              <a:rPr lang="ru-RU" sz="1400" dirty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Государственная галерея </a:t>
            </a:r>
            <a:r>
              <a:rPr lang="ru-RU" sz="1400" dirty="0" err="1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Штуттгарта</a:t>
            </a:r>
            <a:endParaRPr lang="ru-RU" sz="1400" dirty="0">
              <a:solidFill>
                <a:srgbClr val="4B4B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15615" y="404664"/>
            <a:ext cx="1980889" cy="2664296"/>
          </a:xfrm>
          <a:prstGeom prst="rect">
            <a:avLst/>
          </a:prstGeom>
          <a:effectLst>
            <a:outerShdw blurRad="139700" dist="139700" dir="2700000" algn="tl" rotWithShape="0">
              <a:srgbClr val="000050"/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275856" y="1156541"/>
            <a:ext cx="406021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«Голова Христа в терновом венке»</a:t>
            </a:r>
          </a:p>
          <a:p>
            <a:r>
              <a:rPr lang="ru-RU" sz="1400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Частная коллекция.</a:t>
            </a:r>
            <a:endParaRPr lang="ru-RU" sz="1400" dirty="0">
              <a:solidFill>
                <a:srgbClr val="4B4B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Управляющая кнопка: домой 12">
            <a:hlinkClick r:id="rId9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3372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32039" y="1051200"/>
            <a:ext cx="40986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800" i="1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1497 </a:t>
            </a:r>
            <a:r>
              <a:rPr lang="ru-RU" sz="2800" i="1" dirty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</a:t>
            </a:r>
            <a:r>
              <a:rPr lang="ru-RU" sz="2800" i="1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1543)</a:t>
            </a:r>
            <a:endParaRPr lang="ru-RU" sz="2800" i="1" dirty="0">
              <a:solidFill>
                <a:srgbClr val="4B4B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115616" y="274638"/>
            <a:ext cx="762878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9pPr>
          </a:lstStyle>
          <a:p>
            <a:pPr algn="l"/>
            <a:r>
              <a:rPr lang="ru-RU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Ганс Гольбейн </a:t>
            </a:r>
            <a:r>
              <a:rPr lang="ru-RU" sz="2800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младший</a:t>
            </a:r>
            <a:endParaRPr lang="ru-RU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Управляющая кнопка: домой 6">
            <a:hlinkClick r:id="rId2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бъект 2"/>
          <p:cNvSpPr txBox="1">
            <a:spLocks/>
          </p:cNvSpPr>
          <p:nvPr/>
        </p:nvSpPr>
        <p:spPr bwMode="auto">
          <a:xfrm>
            <a:off x="2484000" y="2016000"/>
            <a:ext cx="6194497" cy="47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3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800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ru-RU" sz="1800" i="1" dirty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Живописные произведения Гольбейна отличаются тонкой выработкой рисунка, пластичной моделировкой, прозрачностью светотени, сочностью и шириной кисти. Его рисунки полны едкого сарказма, тонкой наблюдательности и, несмотря на свою жизненную правду и индивидуальность, поражают красотой </a:t>
            </a:r>
            <a:r>
              <a:rPr lang="ru-RU" sz="1800" i="1" dirty="0" smtClean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формы</a:t>
            </a:r>
            <a:r>
              <a:rPr lang="ru-RU" sz="1800" i="1" dirty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. </a:t>
            </a:r>
            <a:r>
              <a:rPr lang="ru-RU" sz="1800" i="1" dirty="0" smtClean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В </a:t>
            </a:r>
            <a:r>
              <a:rPr lang="ru-RU" sz="1800" i="1" dirty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полной мере раскрылся выдающийся талант Гольбейна-портретиста. Почти ювелирная тщательность в воспроизведении деталей сочетается в его работах с пластической и эмоциональной целостностью </a:t>
            </a:r>
            <a:r>
              <a:rPr lang="ru-RU" sz="1800" i="1" dirty="0" smtClean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образа</a:t>
            </a:r>
            <a:r>
              <a:rPr lang="ru-RU" sz="1800" i="1" dirty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. </a:t>
            </a:r>
            <a:r>
              <a:rPr lang="ru-RU" sz="1800" i="1" dirty="0" smtClean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Точно </a:t>
            </a:r>
            <a:r>
              <a:rPr lang="ru-RU" sz="1800" i="1" dirty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и без прикрас воспроизводя индивидуальные черты модели</a:t>
            </a:r>
            <a:r>
              <a:rPr lang="ru-RU" sz="1800" i="1" dirty="0" smtClean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, </a:t>
            </a:r>
            <a:r>
              <a:rPr lang="ru-RU" sz="1800" i="1" dirty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он создавал смелые и острые по рисунку, насыщенные цветом, жизненно-убедительные и яркие образы своих </a:t>
            </a:r>
            <a:r>
              <a:rPr lang="ru-RU" sz="1800" i="1" dirty="0" smtClean="0">
                <a:solidFill>
                  <a:srgbClr val="00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современников.  </a:t>
            </a:r>
            <a:endParaRPr lang="ru-RU" sz="1800" i="1" dirty="0">
              <a:solidFill>
                <a:srgbClr val="000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marL="0" indent="0" algn="r">
              <a:buNone/>
            </a:pPr>
            <a:endParaRPr lang="ru-RU" sz="1800" i="1" dirty="0">
              <a:solidFill>
                <a:srgbClr val="000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8000" y="1116000"/>
            <a:ext cx="59903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Живописец и график, </a:t>
            </a:r>
            <a:r>
              <a:rPr lang="ru-RU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один из величайших немецких художников. Самый знаменитый представитель </a:t>
            </a:r>
            <a:r>
              <a:rPr lang="ru-RU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фамилии Гольбейн.</a:t>
            </a:r>
            <a:endParaRPr lang="ru-RU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0000" y="2066925"/>
            <a:ext cx="2095500" cy="2724150"/>
          </a:xfrm>
          <a:prstGeom prst="rect">
            <a:avLst/>
          </a:prstGeom>
          <a:noFill/>
          <a:ln>
            <a:noFill/>
          </a:ln>
          <a:effectLst>
            <a:outerShdw blurRad="139700" dist="139700" dir="2700000" algn="tl" rotWithShape="0">
              <a:srgbClr val="00005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10574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645186" y="4373661"/>
            <a:ext cx="40602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i="1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«Портрет Анны Майер»</a:t>
            </a:r>
          </a:p>
          <a:p>
            <a:pPr algn="r"/>
            <a:r>
              <a:rPr lang="ru-RU" sz="1400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 искусств, Базель.</a:t>
            </a:r>
            <a:endParaRPr lang="ru-RU" sz="1400" dirty="0">
              <a:solidFill>
                <a:srgbClr val="4B4B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046115" y="332656"/>
            <a:ext cx="7628784" cy="751913"/>
          </a:xfrm>
        </p:spPr>
        <p:txBody>
          <a:bodyPr/>
          <a:lstStyle/>
          <a:p>
            <a:pPr algn="r"/>
            <a:r>
              <a:rPr lang="ru-RU" sz="3200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Графика Гольбейна</a:t>
            </a:r>
            <a:endParaRPr lang="ru-RU" sz="3200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364809" y="1052736"/>
            <a:ext cx="2351454" cy="3312368"/>
          </a:xfrm>
          <a:prstGeom prst="rect">
            <a:avLst/>
          </a:prstGeom>
          <a:noFill/>
          <a:ln>
            <a:noFill/>
          </a:ln>
          <a:effectLst>
            <a:outerShdw blurRad="139700" dist="139700" dir="13500000" algn="br" rotWithShape="0">
              <a:srgbClr val="00005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1560" y="3944870"/>
            <a:ext cx="5270711" cy="2282073"/>
          </a:xfrm>
          <a:prstGeom prst="rect">
            <a:avLst/>
          </a:prstGeom>
          <a:noFill/>
          <a:ln>
            <a:noFill/>
          </a:ln>
          <a:effectLst>
            <a:outerShdw blurRad="139700" dist="139700" dir="13500000" algn="br" rotWithShape="0">
              <a:srgbClr val="00005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699792" y="6156000"/>
            <a:ext cx="60056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Лувр, Париж.</a:t>
            </a:r>
            <a:endParaRPr lang="ru-RU" sz="1400" dirty="0">
              <a:solidFill>
                <a:srgbClr val="4B4B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i="1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«Триумф богатства»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47315" y="476672"/>
            <a:ext cx="2328890" cy="2983073"/>
          </a:xfrm>
          <a:prstGeom prst="rect">
            <a:avLst/>
          </a:prstGeom>
          <a:noFill/>
          <a:ln>
            <a:noFill/>
          </a:ln>
          <a:effectLst>
            <a:outerShdw blurRad="139700" dist="139700" dir="13500000" algn="br" rotWithShape="0">
              <a:srgbClr val="00005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360491" y="3167357"/>
            <a:ext cx="37236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0000" lvl="2"/>
            <a:r>
              <a:rPr lang="ru-RU" i="1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«Принц Уэльский»</a:t>
            </a:r>
          </a:p>
          <a:p>
            <a:r>
              <a:rPr lang="ru-RU" sz="1400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 искусств, Базель.</a:t>
            </a:r>
            <a:endParaRPr lang="ru-RU" sz="1400" dirty="0">
              <a:solidFill>
                <a:srgbClr val="4B4B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9331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Итальянское Возрождение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600200"/>
            <a:ext cx="7560840" cy="4525963"/>
          </a:xfrm>
        </p:spPr>
        <p:txBody>
          <a:bodyPr/>
          <a:lstStyle/>
          <a:p>
            <a:pPr algn="just"/>
            <a:r>
              <a:rPr lang="ru-RU" sz="2400" dirty="0" smtClean="0"/>
              <a:t>Итальянская ренессансная культура носила светский </a:t>
            </a:r>
            <a:r>
              <a:rPr lang="ru-RU" sz="2400" dirty="0"/>
              <a:t>характер, </a:t>
            </a:r>
            <a:r>
              <a:rPr lang="ru-RU" sz="2400" dirty="0" smtClean="0"/>
              <a:t>основывалась на гуманистическом мировоззрении, возрождала культурное наследие </a:t>
            </a:r>
            <a:r>
              <a:rPr lang="ru-RU" sz="2400" dirty="0"/>
              <a:t>античности, </a:t>
            </a:r>
            <a:r>
              <a:rPr lang="ru-RU" sz="2400" dirty="0" smtClean="0"/>
              <a:t>ее искусства и философии, но через призму христианства.</a:t>
            </a:r>
          </a:p>
          <a:p>
            <a:pPr algn="just"/>
            <a:r>
              <a:rPr lang="ru-RU" sz="2400" dirty="0" smtClean="0"/>
              <a:t>В эпоху Ренессанса появляется новый образ человека – </a:t>
            </a:r>
            <a:r>
              <a:rPr lang="en-US" sz="2400" i="1" dirty="0" smtClean="0"/>
              <a:t>homo </a:t>
            </a:r>
            <a:r>
              <a:rPr lang="en-US" sz="2400" i="1" dirty="0" err="1" smtClean="0"/>
              <a:t>faber</a:t>
            </a:r>
            <a:r>
              <a:rPr lang="ru-RU" sz="2400" dirty="0" smtClean="0"/>
              <a:t> – «</a:t>
            </a:r>
            <a:r>
              <a:rPr lang="ru-RU" sz="2400" i="1" dirty="0" smtClean="0"/>
              <a:t>человек созидатель, производитель</a:t>
            </a:r>
            <a:r>
              <a:rPr lang="ru-RU" sz="2400" dirty="0" smtClean="0"/>
              <a:t>». Человек творит «вторую реальность» - и в этом </a:t>
            </a:r>
            <a:r>
              <a:rPr lang="ru-RU" sz="2400" dirty="0"/>
              <a:t>«</a:t>
            </a:r>
            <a:r>
              <a:rPr lang="ru-RU" sz="2400" dirty="0" smtClean="0"/>
              <a:t>своем мире» центром является именно он – Человек.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651274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46115" y="332656"/>
            <a:ext cx="7628784" cy="751913"/>
          </a:xfrm>
        </p:spPr>
        <p:txBody>
          <a:bodyPr/>
          <a:lstStyle/>
          <a:p>
            <a:pPr algn="r"/>
            <a:r>
              <a:rPr lang="ru-RU" sz="3200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Живопись Гольбейна</a:t>
            </a:r>
            <a:endParaRPr lang="ru-RU" sz="3200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3570" y="3420289"/>
            <a:ext cx="42161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Галерея старых мастеров, Дрезден.</a:t>
            </a:r>
          </a:p>
          <a:p>
            <a:pPr lvl="0"/>
            <a:r>
              <a:rPr lang="ru-RU" i="1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«Портрет Лорда </a:t>
            </a:r>
            <a:r>
              <a:rPr lang="ru-RU" i="1" dirty="0" err="1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Моретта</a:t>
            </a:r>
            <a:r>
              <a:rPr lang="ru-RU" i="1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</a:t>
            </a:r>
            <a:endParaRPr lang="ru-RU" sz="1400" dirty="0">
              <a:solidFill>
                <a:srgbClr val="4B4B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0" y="5435944"/>
            <a:ext cx="453865" cy="504056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43608" y="404665"/>
            <a:ext cx="2376264" cy="2906416"/>
          </a:xfrm>
          <a:prstGeom prst="rect">
            <a:avLst/>
          </a:prstGeom>
          <a:effectLst>
            <a:outerShdw blurRad="139700" dist="139700" dir="2700000" algn="tl" rotWithShape="0">
              <a:srgbClr val="000050"/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8" y="1034455"/>
            <a:ext cx="4086200" cy="4086200"/>
          </a:xfrm>
          <a:prstGeom prst="rect">
            <a:avLst/>
          </a:prstGeom>
          <a:effectLst>
            <a:outerShdw blurRad="139700" dist="139700" dir="2700000" algn="tl" rotWithShape="0">
              <a:srgbClr val="000050"/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4283968" y="5143556"/>
            <a:ext cx="4216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i="1" dirty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i="1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Послы»,</a:t>
            </a:r>
          </a:p>
          <a:p>
            <a:pPr algn="r"/>
            <a:r>
              <a:rPr lang="ru-RU" sz="1400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Национальная галерея, Лондон</a:t>
            </a:r>
            <a:r>
              <a:rPr lang="ru-RU" i="1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400" dirty="0">
              <a:solidFill>
                <a:srgbClr val="4B4B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84000" y="3996000"/>
            <a:ext cx="1882459" cy="2664296"/>
          </a:xfrm>
          <a:prstGeom prst="rect">
            <a:avLst/>
          </a:prstGeom>
          <a:effectLst>
            <a:outerShdw blurRad="139700" dist="139700" dir="2700000" algn="tl" rotWithShape="0">
              <a:srgbClr val="000050"/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685490" y="5832000"/>
            <a:ext cx="548691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i="1" dirty="0" smtClean="0">
              <a:solidFill>
                <a:srgbClr val="4B4B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ru-RU" sz="1400" dirty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Национальная галерея, </a:t>
            </a:r>
            <a:r>
              <a:rPr lang="ru-RU" sz="1400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Лондон,</a:t>
            </a:r>
            <a:endParaRPr lang="ru-RU" sz="1400" dirty="0">
              <a:solidFill>
                <a:srgbClr val="4B4B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i="1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«Портрет Эразма </a:t>
            </a:r>
            <a:r>
              <a:rPr lang="ru-RU" i="1" dirty="0" err="1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Роттердамского</a:t>
            </a:r>
            <a:r>
              <a:rPr lang="ru-RU" i="1" dirty="0" smtClean="0">
                <a:solidFill>
                  <a:srgbClr val="4B4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xmlns="" val="2814463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68000" y="274638"/>
            <a:ext cx="7628784" cy="92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9pPr>
          </a:lstStyle>
          <a:p>
            <a:pPr algn="l"/>
            <a:r>
              <a:rPr lang="ru-RU" sz="2800" i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Материалы использованные в работе</a:t>
            </a:r>
            <a:endParaRPr lang="ru-RU" sz="2800" i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4000" y="1080000"/>
            <a:ext cx="7272808" cy="481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ru-RU" dirty="0" smtClean="0"/>
              <a:t>А.М</a:t>
            </a:r>
            <a:r>
              <a:rPr lang="ru-RU" dirty="0"/>
              <a:t>. </a:t>
            </a:r>
            <a:r>
              <a:rPr lang="ru-RU" dirty="0" err="1"/>
              <a:t>Вачьянц</a:t>
            </a:r>
            <a:r>
              <a:rPr lang="ru-RU" dirty="0"/>
              <a:t>, «Вариации прекрасного. Эпоха Ренессанса</a:t>
            </a:r>
            <a:r>
              <a:rPr lang="ru-RU" dirty="0" smtClean="0"/>
              <a:t>»;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dirty="0" smtClean="0"/>
              <a:t>К.М</a:t>
            </a:r>
            <a:r>
              <a:rPr lang="ru-RU" dirty="0"/>
              <a:t>. Хоруженко, «Мировая художественная культура. Структурно-логические схемы».</a:t>
            </a:r>
            <a:endParaRPr lang="ru-RU" dirty="0" smtClean="0"/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u="sng" dirty="0" smtClean="0"/>
              <a:t>Интернет-ресурсы</a:t>
            </a:r>
            <a:endParaRPr lang="ru-RU" u="sng" dirty="0"/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/>
              <a:t>Виртуальный </a:t>
            </a:r>
            <a:r>
              <a:rPr lang="ru-RU" dirty="0"/>
              <a:t>художественно-исторический </a:t>
            </a:r>
            <a:r>
              <a:rPr lang="ru-RU" dirty="0" smtClean="0"/>
              <a:t>музей</a:t>
            </a:r>
          </a:p>
          <a:p>
            <a:pPr lvl="8">
              <a:spcAft>
                <a:spcPts val="600"/>
              </a:spcAft>
            </a:pPr>
            <a:r>
              <a:rPr lang="en-US" dirty="0" smtClean="0"/>
              <a:t>http</a:t>
            </a:r>
            <a:r>
              <a:rPr lang="en-US" dirty="0"/>
              <a:t>://smallbay.ru /</a:t>
            </a:r>
            <a:endParaRPr lang="ru-RU" dirty="0"/>
          </a:p>
          <a:p>
            <a:pPr marL="285750" indent="-285750">
              <a:spcAft>
                <a:spcPts val="800"/>
              </a:spcAft>
              <a:buFont typeface="Wingdings" pitchFamily="2" charset="2"/>
              <a:buChar char="Ø"/>
            </a:pPr>
            <a:r>
              <a:rPr lang="en-US" dirty="0"/>
              <a:t>revolution.allbest.ru/</a:t>
            </a:r>
            <a:endParaRPr lang="ru-RU" dirty="0"/>
          </a:p>
          <a:p>
            <a:pPr marL="285750" indent="-285750">
              <a:spcAft>
                <a:spcPts val="800"/>
              </a:spcAft>
              <a:buFont typeface="Wingdings" pitchFamily="2" charset="2"/>
              <a:buChar char="Ø"/>
            </a:pPr>
            <a:r>
              <a:rPr lang="en-US" dirty="0"/>
              <a:t>http://www.grandars.ru/</a:t>
            </a:r>
            <a:endParaRPr lang="ru-RU" dirty="0"/>
          </a:p>
          <a:p>
            <a:pPr marL="285750" indent="-285750">
              <a:spcAft>
                <a:spcPts val="800"/>
              </a:spcAft>
              <a:buFont typeface="Wingdings" pitchFamily="2" charset="2"/>
              <a:buChar char="Ø"/>
            </a:pPr>
            <a:r>
              <a:rPr lang="en-US" dirty="0"/>
              <a:t>http://arch-proect.com/</a:t>
            </a:r>
            <a:endParaRPr lang="ru-RU" dirty="0"/>
          </a:p>
          <a:p>
            <a:pPr marL="285750" indent="-285750">
              <a:spcAft>
                <a:spcPts val="800"/>
              </a:spcAft>
              <a:buFont typeface="Wingdings" pitchFamily="2" charset="2"/>
              <a:buChar char="Ø"/>
            </a:pPr>
            <a:r>
              <a:rPr lang="en-US" dirty="0"/>
              <a:t>http://www.foma.ru/</a:t>
            </a:r>
            <a:endParaRPr lang="ru-RU" dirty="0"/>
          </a:p>
          <a:p>
            <a:pPr marL="285750" indent="-285750">
              <a:spcAft>
                <a:spcPts val="800"/>
              </a:spcAft>
              <a:buFont typeface="Wingdings" pitchFamily="2" charset="2"/>
              <a:buChar char="Ø"/>
            </a:pPr>
            <a:r>
              <a:rPr lang="en-US" dirty="0" smtClean="0"/>
              <a:t>ru.wikipedia.org/</a:t>
            </a:r>
            <a:endParaRPr lang="ru-RU" dirty="0" smtClean="0"/>
          </a:p>
          <a:p>
            <a:pPr marL="285750" indent="-285750">
              <a:spcAft>
                <a:spcPts val="800"/>
              </a:spcAft>
              <a:buFont typeface="Wingdings" pitchFamily="2" charset="2"/>
              <a:buChar char="Ø"/>
            </a:pPr>
            <a:r>
              <a:rPr lang="en-US" dirty="0"/>
              <a:t>http://office.microsoft.com/ru</a:t>
            </a:r>
            <a:endParaRPr lang="ru-RU" dirty="0"/>
          </a:p>
          <a:p>
            <a:endParaRPr lang="ru-RU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572000" y="5364000"/>
            <a:ext cx="4132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rgbClr val="006600"/>
                </a:solidFill>
              </a:rPr>
              <a:t>Г. Москва</a:t>
            </a:r>
          </a:p>
          <a:p>
            <a:pPr algn="r"/>
            <a:r>
              <a:rPr lang="ru-RU" dirty="0" smtClean="0">
                <a:solidFill>
                  <a:srgbClr val="006600"/>
                </a:solidFill>
              </a:rPr>
              <a:t>ГБОУ СОШ №1286</a:t>
            </a:r>
          </a:p>
          <a:p>
            <a:pPr algn="r"/>
            <a:r>
              <a:rPr lang="ru-RU" dirty="0" smtClean="0">
                <a:solidFill>
                  <a:srgbClr val="006600"/>
                </a:solidFill>
              </a:rPr>
              <a:t>Столярова С.В.</a:t>
            </a:r>
          </a:p>
          <a:p>
            <a:pPr algn="r"/>
            <a:r>
              <a:rPr lang="ru-RU" dirty="0" smtClean="0">
                <a:solidFill>
                  <a:srgbClr val="006600"/>
                </a:solidFill>
              </a:rPr>
              <a:t>2013-2014 уч. год</a:t>
            </a:r>
            <a:endParaRPr lang="ru-RU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5399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20688"/>
            <a:ext cx="7772400" cy="1012974"/>
          </a:xfrm>
        </p:spPr>
        <p:txBody>
          <a:bodyPr/>
          <a:lstStyle/>
          <a:p>
            <a:pPr algn="r"/>
            <a:r>
              <a:rPr lang="ru-RU" sz="3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ЧЕРТЫ ИСКУССТВА</a:t>
            </a:r>
            <a:br>
              <a:rPr lang="ru-RU" sz="3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ИТАЛЬЯНСКОГО ВОЗРОЖДЕНИЯ</a:t>
            </a:r>
            <a:endParaRPr lang="ru-RU" sz="3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/>
          <a:lstStyle/>
          <a:p>
            <a:pPr>
              <a:buSzPct val="80000"/>
            </a:pPr>
            <a:r>
              <a:rPr lang="ru-RU" sz="2800" dirty="0" smtClean="0"/>
              <a:t>Ренессансный герой – это красивый, молодой человек, человек деятельный, активный, непрерывно изменяющий мир.</a:t>
            </a:r>
          </a:p>
          <a:p>
            <a:pPr>
              <a:buSzPct val="80000"/>
            </a:pPr>
            <a:r>
              <a:rPr lang="ru-RU" sz="2800" dirty="0" smtClean="0"/>
              <a:t>Искусство </a:t>
            </a:r>
            <a:r>
              <a:rPr lang="ru-RU" sz="2800" dirty="0"/>
              <a:t>НЕ </a:t>
            </a:r>
            <a:r>
              <a:rPr lang="ru-RU" sz="2800" dirty="0" smtClean="0"/>
              <a:t>воплощает вневременные идеи о Боге, а подстраивается под человеческое восприятие: всё существует во времени и пространстве, всё познается пятью органами чувств.</a:t>
            </a:r>
          </a:p>
          <a:p>
            <a:pPr>
              <a:buSzPct val="80000"/>
            </a:pPr>
            <a:r>
              <a:rPr lang="ru-RU" sz="2800" u="sng" dirty="0" smtClean="0"/>
              <a:t>Отныне цель не добродетель, а слава!</a:t>
            </a:r>
            <a:endParaRPr lang="ru-RU" sz="2800" u="sng" dirty="0"/>
          </a:p>
        </p:txBody>
      </p:sp>
    </p:spTree>
    <p:extLst>
      <p:ext uri="{BB962C8B-B14F-4D97-AF65-F5344CB8AC3E}">
        <p14:creationId xmlns:p14="http://schemas.microsoft.com/office/powerpoint/2010/main" xmlns="" val="3235396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772400" cy="864096"/>
          </a:xfrm>
        </p:spPr>
        <p:txBody>
          <a:bodyPr/>
          <a:lstStyle/>
          <a:p>
            <a:r>
              <a:rPr lang="ru-RU" sz="28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ПРОТОРЕНЕССАНС</a:t>
            </a:r>
            <a:br>
              <a:rPr lang="ru-RU" sz="28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конец </a:t>
            </a:r>
            <a:r>
              <a:rPr lang="en-US" sz="22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XIII</a:t>
            </a:r>
            <a:r>
              <a:rPr lang="ru-RU" sz="22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века</a:t>
            </a:r>
            <a:r>
              <a:rPr lang="en-US" sz="22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XIV</a:t>
            </a:r>
            <a:r>
              <a:rPr lang="ru-RU" sz="22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век</a:t>
            </a:r>
            <a:endParaRPr lang="ru-RU" sz="22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Прямая со стрелкой 4"/>
          <p:cNvCxnSpPr>
            <a:stCxn id="2" idx="2"/>
          </p:cNvCxnSpPr>
          <p:nvPr/>
        </p:nvCxnSpPr>
        <p:spPr>
          <a:xfrm flipH="1">
            <a:off x="3526768" y="1268760"/>
            <a:ext cx="720000" cy="5400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4641776" y="1268760"/>
            <a:ext cx="720000" cy="5400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952705" y="1944000"/>
            <a:ext cx="1800000" cy="720000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литература</a:t>
            </a:r>
            <a:endParaRPr lang="ru-RU" i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20072" y="1944000"/>
            <a:ext cx="1800000" cy="720000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живопись</a:t>
            </a:r>
            <a:endParaRPr lang="ru-RU" i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hlinkClick r:id="rId2" action="ppaction://hlinksldjump"/>
          </p:cNvPr>
          <p:cNvSpPr/>
          <p:nvPr/>
        </p:nvSpPr>
        <p:spPr>
          <a:xfrm>
            <a:off x="5112000" y="3429000"/>
            <a:ext cx="2520000" cy="1152128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Джотто </a:t>
            </a:r>
            <a:r>
              <a:rPr lang="ru-RU" i="1" dirty="0" err="1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</a:t>
            </a:r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Бондоне</a:t>
            </a:r>
            <a:endParaRPr lang="ru-RU" i="1" dirty="0" smtClean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hlinkClick r:id="rId3" action="ppaction://hlinksldjump"/>
          </p:cNvPr>
          <p:cNvSpPr/>
          <p:nvPr/>
        </p:nvSpPr>
        <p:spPr>
          <a:xfrm>
            <a:off x="1366768" y="3429000"/>
            <a:ext cx="2520000" cy="792088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Данте Алигьери</a:t>
            </a:r>
          </a:p>
        </p:txBody>
      </p:sp>
      <p:cxnSp>
        <p:nvCxnSpPr>
          <p:cNvPr id="31" name="Соединительная линия уступом 30"/>
          <p:cNvCxnSpPr/>
          <p:nvPr/>
        </p:nvCxnSpPr>
        <p:spPr>
          <a:xfrm rot="16200000" flipH="1">
            <a:off x="6246336" y="3420000"/>
            <a:ext cx="3060000" cy="936064"/>
          </a:xfrm>
          <a:prstGeom prst="bentConnector3">
            <a:avLst>
              <a:gd name="adj1" fmla="val 27812"/>
            </a:avLst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Соединительная линия уступом 34"/>
          <p:cNvCxnSpPr/>
          <p:nvPr/>
        </p:nvCxnSpPr>
        <p:spPr>
          <a:xfrm rot="5400000">
            <a:off x="-470647" y="3624826"/>
            <a:ext cx="3388510" cy="936064"/>
          </a:xfrm>
          <a:prstGeom prst="bentConnector3">
            <a:avLst>
              <a:gd name="adj1" fmla="val 21750"/>
            </a:avLst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755576" y="5787113"/>
            <a:ext cx="288032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>
            <a:hlinkClick r:id="rId4" action="ppaction://hlinksldjump"/>
          </p:cNvPr>
          <p:cNvSpPr/>
          <p:nvPr/>
        </p:nvSpPr>
        <p:spPr>
          <a:xfrm>
            <a:off x="1263587" y="4430468"/>
            <a:ext cx="2520000" cy="782604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err="1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Франческо</a:t>
            </a:r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Петрарка</a:t>
            </a: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1691640" y="2398603"/>
            <a:ext cx="26106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7047239" y="2368291"/>
            <a:ext cx="26106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>
            <a:off x="7920000" y="5436000"/>
            <a:ext cx="324000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>
            <a:hlinkClick r:id="rId5" action="ppaction://hlinksldjump"/>
          </p:cNvPr>
          <p:cNvSpPr/>
          <p:nvPr/>
        </p:nvSpPr>
        <p:spPr>
          <a:xfrm>
            <a:off x="5392896" y="4821770"/>
            <a:ext cx="2520000" cy="1152128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err="1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Амброджо</a:t>
            </a:r>
            <a:r>
              <a:rPr lang="ru-RU" i="1" dirty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Лоренцетти</a:t>
            </a:r>
            <a:endParaRPr lang="ru-RU" i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Прямоугольник 43">
            <a:hlinkClick r:id="rId6" action="ppaction://hlinksldjump"/>
          </p:cNvPr>
          <p:cNvSpPr/>
          <p:nvPr/>
        </p:nvSpPr>
        <p:spPr>
          <a:xfrm>
            <a:off x="1120594" y="5397834"/>
            <a:ext cx="2520000" cy="767470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Джованни Боккаччо</a:t>
            </a: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792000" y="4824000"/>
            <a:ext cx="396000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792000" y="3852000"/>
            <a:ext cx="559325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7632000" y="4092858"/>
            <a:ext cx="612368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752000" y="6408000"/>
            <a:ext cx="39914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i="1" u="sng" dirty="0" smtClean="0">
                <a:solidFill>
                  <a:srgbClr val="0070C0"/>
                </a:solidFill>
              </a:rPr>
              <a:t>Слайд содержит гиперссылки!</a:t>
            </a:r>
            <a:endParaRPr lang="ru-RU" sz="1200" i="1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5440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2826946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6666"/>
        </a:dk1>
        <a:lt1>
          <a:srgbClr val="FFFFFF"/>
        </a:lt1>
        <a:dk2>
          <a:srgbClr val="5E761C"/>
        </a:dk2>
        <a:lt2>
          <a:srgbClr val="777777"/>
        </a:lt2>
        <a:accent1>
          <a:srgbClr val="D5F470"/>
        </a:accent1>
        <a:accent2>
          <a:srgbClr val="EDCCFB"/>
        </a:accent2>
        <a:accent3>
          <a:srgbClr val="FFFFFF"/>
        </a:accent3>
        <a:accent4>
          <a:srgbClr val="005656"/>
        </a:accent4>
        <a:accent5>
          <a:srgbClr val="E7F8BB"/>
        </a:accent5>
        <a:accent6>
          <a:srgbClr val="D7B9E3"/>
        </a:accent6>
        <a:hlink>
          <a:srgbClr val="FF99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5F470"/>
        </a:accent1>
        <a:accent2>
          <a:srgbClr val="EDC9FB"/>
        </a:accent2>
        <a:accent3>
          <a:srgbClr val="FFFFFF"/>
        </a:accent3>
        <a:accent4>
          <a:srgbClr val="000000"/>
        </a:accent4>
        <a:accent5>
          <a:srgbClr val="E7F8BB"/>
        </a:accent5>
        <a:accent6>
          <a:srgbClr val="D7B6E3"/>
        </a:accent6>
        <a:hlink>
          <a:srgbClr val="BFC3F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6600"/>
        </a:dk2>
        <a:lt2>
          <a:srgbClr val="808080"/>
        </a:lt2>
        <a:accent1>
          <a:srgbClr val="FF6237"/>
        </a:accent1>
        <a:accent2>
          <a:srgbClr val="5F7BF1"/>
        </a:accent2>
        <a:accent3>
          <a:srgbClr val="FFFFFF"/>
        </a:accent3>
        <a:accent4>
          <a:srgbClr val="000000"/>
        </a:accent4>
        <a:accent5>
          <a:srgbClr val="FFB7AE"/>
        </a:accent5>
        <a:accent6>
          <a:srgbClr val="556FDA"/>
        </a:accent6>
        <a:hlink>
          <a:srgbClr val="15DF1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663300"/>
        </a:dk2>
        <a:lt2>
          <a:srgbClr val="808080"/>
        </a:lt2>
        <a:accent1>
          <a:srgbClr val="76C082"/>
        </a:accent1>
        <a:accent2>
          <a:srgbClr val="E3B06D"/>
        </a:accent2>
        <a:accent3>
          <a:srgbClr val="FFFFFF"/>
        </a:accent3>
        <a:accent4>
          <a:srgbClr val="000000"/>
        </a:accent4>
        <a:accent5>
          <a:srgbClr val="BDDCC1"/>
        </a:accent5>
        <a:accent6>
          <a:srgbClr val="CE9F62"/>
        </a:accent6>
        <a:hlink>
          <a:srgbClr val="D8EC42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10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1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003FC93-7EAC-4091-9826-556A735DF25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TS102826946</Template>
  <TotalTime>4354</TotalTime>
  <Words>3863</Words>
  <Application>Microsoft Office PowerPoint</Application>
  <PresentationFormat>Экран (4:3)</PresentationFormat>
  <Paragraphs>556</Paragraphs>
  <Slides>71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2" baseType="lpstr">
      <vt:lpstr>TS102826946</vt:lpstr>
      <vt:lpstr>Слайд 1</vt:lpstr>
      <vt:lpstr>Слайд 2</vt:lpstr>
      <vt:lpstr>КУЛЬТУРА ЭПОХИ РЕНЕССАНСА</vt:lpstr>
      <vt:lpstr>Социально –культурные ценности</vt:lpstr>
      <vt:lpstr>Социально –культурные ценности</vt:lpstr>
      <vt:lpstr>Художественные периоды эпохи</vt:lpstr>
      <vt:lpstr>Итальянское Возрождение</vt:lpstr>
      <vt:lpstr>ОСНОВНЫЕ ЧЕРТЫ ИСКУССТВА ИТАЛЬЯНСКОГО ВОЗРОЖДЕНИЯ</vt:lpstr>
      <vt:lpstr>ПРОТОРЕНЕССАНС конец XIII века – XIV век</vt:lpstr>
      <vt:lpstr>РАННЕЕ ВОЗРОЖДЕНИЕ XV век</vt:lpstr>
      <vt:lpstr>ВЫСОКОЕ ВОЗРОЖДЕНИЕ кон.XV- нач.XVI веков ТИТАНЫ ЭПОХИ</vt:lpstr>
      <vt:lpstr>ПОЗДНЕЕ ВОЗРОЖДЕНИЕ XVI век</vt:lpstr>
      <vt:lpstr>Северное Возрождение</vt:lpstr>
      <vt:lpstr>ОСНОВНЫЕ ЧЕРТЫ ИСКУССТВА СЕВЕРНОГО ВОЗРОЖДЕНИЯ</vt:lpstr>
      <vt:lpstr>СЕВЕРНОЕ ВОЗРОЖДЕНИЕ представители изобразительного искусства</vt:lpstr>
      <vt:lpstr>Микелоццо ди Бартоломео</vt:lpstr>
      <vt:lpstr>Антонио Филарете</vt:lpstr>
      <vt:lpstr>Филиппо Брунеллески</vt:lpstr>
      <vt:lpstr>Леон Баттиста Альбе́рти</vt:lpstr>
      <vt:lpstr>Джотто ди Бондоне</vt:lpstr>
      <vt:lpstr>Амброджо Лоренцетти</vt:lpstr>
      <vt:lpstr>Данте Алигьери</vt:lpstr>
      <vt:lpstr>Франческо Петрарка</vt:lpstr>
      <vt:lpstr>Слайд 24</vt:lpstr>
      <vt:lpstr>Лоренцо Гиберти</vt:lpstr>
      <vt:lpstr>Лука делла Ро́ббиа</vt:lpstr>
      <vt:lpstr>Донателло</vt:lpstr>
      <vt:lpstr>Сандро Боттичелли</vt:lpstr>
      <vt:lpstr>Гвиди Мазаччо</vt:lpstr>
      <vt:lpstr>Паоло Уччелло</vt:lpstr>
      <vt:lpstr>Андреа дель Верроккьо</vt:lpstr>
      <vt:lpstr>Рафаэль Санти (1483 — 1520) великий итальянский живописец, график и архитектор, представитель умбрийской школы живописи.</vt:lpstr>
      <vt:lpstr>Рисунки Рафаэля</vt:lpstr>
      <vt:lpstr>Картины и фрески Рафаэля</vt:lpstr>
      <vt:lpstr>Архитектурные проекты Рафаэля</vt:lpstr>
      <vt:lpstr>Поэзия Рафаэля</vt:lpstr>
      <vt:lpstr>Леонардо да Винчи (1452 — 1519) итальянский живописец, скульптор, архитектор, учёный (анатом, естествоиспытатель), изобретатель, писатель, один из крупнейших представителей искусства Высокого Возрождения, яркий пример «универсального человека» (лат. homo universalis).  </vt:lpstr>
      <vt:lpstr>Изобретения Леонардо</vt:lpstr>
      <vt:lpstr>Картины и фрески Леонардо</vt:lpstr>
      <vt:lpstr>Рисунки Леонардо</vt:lpstr>
      <vt:lpstr>Литература Леонардо</vt:lpstr>
      <vt:lpstr>Слайд 42</vt:lpstr>
      <vt:lpstr>Слайд 43</vt:lpstr>
      <vt:lpstr>Архитектура Микеланджело</vt:lpstr>
      <vt:lpstr>Живопись Микеланджело</vt:lpstr>
      <vt:lpstr>Рисунки Микеланджело</vt:lpstr>
      <vt:lpstr>Поэзия Микеланджело</vt:lpstr>
      <vt:lpstr>Якопо Тинторетто</vt:lpstr>
      <vt:lpstr>Слайд 49</vt:lpstr>
      <vt:lpstr>Слайд 50</vt:lpstr>
      <vt:lpstr>Слайд 51</vt:lpstr>
      <vt:lpstr>Слайд 52</vt:lpstr>
      <vt:lpstr>Слайд 53</vt:lpstr>
      <vt:lpstr>Графика ван Эйка</vt:lpstr>
      <vt:lpstr>Живопись ван Эйка</vt:lpstr>
      <vt:lpstr>Слайд 56</vt:lpstr>
      <vt:lpstr>Графика Босха</vt:lpstr>
      <vt:lpstr>Живопись Босха</vt:lpstr>
      <vt:lpstr>Слайд 59</vt:lpstr>
      <vt:lpstr>Графика Брейгеля</vt:lpstr>
      <vt:lpstr>Живопись Брейгеля</vt:lpstr>
      <vt:lpstr>Слайд 62</vt:lpstr>
      <vt:lpstr>Графика Дюрера</vt:lpstr>
      <vt:lpstr>Живопись Дюрера</vt:lpstr>
      <vt:lpstr>Слайд 65</vt:lpstr>
      <vt:lpstr>Графика Кранаха</vt:lpstr>
      <vt:lpstr>Живопись Кранаха</vt:lpstr>
      <vt:lpstr>Слайд 68</vt:lpstr>
      <vt:lpstr>Графика Гольбейна</vt:lpstr>
      <vt:lpstr>Живопись Гольбейна</vt:lpstr>
      <vt:lpstr>Слайд 71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Культура эпохи Ренессанса</dc:title>
  <dc:creator>Столярова С.В.</dc:creator>
  <cp:keywords>Презентация к уроку</cp:keywords>
  <cp:lastModifiedBy>Roman</cp:lastModifiedBy>
  <cp:revision>211</cp:revision>
  <dcterms:created xsi:type="dcterms:W3CDTF">2013-12-17T15:06:07Z</dcterms:created>
  <dcterms:modified xsi:type="dcterms:W3CDTF">2014-03-29T11:17:55Z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TC100690401049</vt:lpwstr>
  </property>
</Properties>
</file>