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14579-3B81-45C5-A30B-1584FEDB61AD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44641-CA23-443D-ACAD-1327EA5DE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4A4B-EE81-4CFE-8FE7-EDD80220D735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4657-B296-42F7-8131-5587BE35A22B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4F77-6A55-4113-AF9D-A6F01973C3A1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BACB-68FD-4B48-B1D8-747D1FA4800D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A4B-E392-4428-B447-BAF581EA0622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EC3D-3BDF-4699-9174-9C8EB6E47636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54A8-E1B8-4C38-BA96-B75B70693BC0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9D49-102A-4FF1-97CF-2B8073CD1C6F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D9EE6-98C3-4860-8B94-8219B0A0B8D7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102F-2909-4984-8A15-252FE5964B29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F41AB-DBB6-4EBB-A9D3-E676A74A358A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A3E2-7248-4558-B352-8FBFB566034F}" type="datetime1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7.xml"/><Relationship Id="rId18" Type="http://schemas.openxmlformats.org/officeDocument/2006/relationships/image" Target="../media/image10.gif"/><Relationship Id="rId3" Type="http://schemas.openxmlformats.org/officeDocument/2006/relationships/slide" Target="slide2.xml"/><Relationship Id="rId21" Type="http://schemas.openxmlformats.org/officeDocument/2006/relationships/image" Target="../media/image13.gif"/><Relationship Id="rId7" Type="http://schemas.openxmlformats.org/officeDocument/2006/relationships/slide" Target="slide4.xml"/><Relationship Id="rId12" Type="http://schemas.openxmlformats.org/officeDocument/2006/relationships/image" Target="../media/image6.jpeg"/><Relationship Id="rId17" Type="http://schemas.openxmlformats.org/officeDocument/2006/relationships/image" Target="../media/image9.gif"/><Relationship Id="rId25" Type="http://schemas.openxmlformats.org/officeDocument/2006/relationships/image" Target="../media/image17.gif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20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slide" Target="slide6.xml"/><Relationship Id="rId24" Type="http://schemas.openxmlformats.org/officeDocument/2006/relationships/image" Target="../media/image16.gif"/><Relationship Id="rId5" Type="http://schemas.openxmlformats.org/officeDocument/2006/relationships/slide" Target="slide3.xml"/><Relationship Id="rId15" Type="http://schemas.openxmlformats.org/officeDocument/2006/relationships/slide" Target="slide8.xml"/><Relationship Id="rId23" Type="http://schemas.openxmlformats.org/officeDocument/2006/relationships/image" Target="../media/image15.gif"/><Relationship Id="rId10" Type="http://schemas.openxmlformats.org/officeDocument/2006/relationships/image" Target="../media/image5.jpeg"/><Relationship Id="rId19" Type="http://schemas.openxmlformats.org/officeDocument/2006/relationships/image" Target="../media/image11.gif"/><Relationship Id="rId4" Type="http://schemas.openxmlformats.org/officeDocument/2006/relationships/image" Target="../media/image2.jpeg"/><Relationship Id="rId9" Type="http://schemas.openxmlformats.org/officeDocument/2006/relationships/slide" Target="slide5.xml"/><Relationship Id="rId14" Type="http://schemas.openxmlformats.org/officeDocument/2006/relationships/image" Target="../media/image7.jpeg"/><Relationship Id="rId22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g3.proshkolu.ru/content/media/pic/std/3000000/2643000/2642703-589e4ef8a8d6a88c.jpg" TargetMode="External"/><Relationship Id="rId3" Type="http://schemas.openxmlformats.org/officeDocument/2006/relationships/hyperlink" Target="http://img3.proshkolu.ru/content/media/pic/std/3000000/2606000/2605439-5de617e6cd0754db.jpg" TargetMode="External"/><Relationship Id="rId7" Type="http://schemas.openxmlformats.org/officeDocument/2006/relationships/hyperlink" Target="http://www.krutomer.ru/jj/AMXGVCJ/page=136" TargetMode="External"/><Relationship Id="rId2" Type="http://schemas.openxmlformats.org/officeDocument/2006/relationships/hyperlink" Target="http://img10.proshkolu.ru/content/media/pic/std/4000000/3189000/3188741-0fbb0ba89f9490e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o-govno.com/movies/iljamuromecisolovejrazbojnik/gallery/production/3(&#1082;&#1085;&#1103;&#1079;&#1100;)" TargetMode="External"/><Relationship Id="rId11" Type="http://schemas.openxmlformats.org/officeDocument/2006/relationships/hyperlink" Target="http://img3.proshkolu.ru/content/media/pic/std/3000000/2619000/2618139-a0418c40c985890d.jpg" TargetMode="External"/><Relationship Id="rId5" Type="http://schemas.openxmlformats.org/officeDocument/2006/relationships/hyperlink" Target="http://img3.proshkolu.ru/content/media/pic/std/1000000/667000/666085-a7d13b8fbd49b8e0.jpg" TargetMode="External"/><Relationship Id="rId10" Type="http://schemas.openxmlformats.org/officeDocument/2006/relationships/hyperlink" Target="http://buhuslugi2012.ru/image/aHR0cDovL2FuZWtkb3R5aS5ydS83MDdjYjc4NzA2NWUxODVfaW1nMjE2NjkuaHRtbA" TargetMode="External"/><Relationship Id="rId4" Type="http://schemas.openxmlformats.org/officeDocument/2006/relationships/hyperlink" Target="http://multen.ru/personazh-dobrynya-nikitich.html" TargetMode="External"/><Relationship Id="rId9" Type="http://schemas.openxmlformats.org/officeDocument/2006/relationships/hyperlink" Target="http://www.nkino.ru/films/archive/dobrinya_nikitich_i_zmej_gorinich/actor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для открытого урока\фоны 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58227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715016"/>
            <a:ext cx="10715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СТАРТ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елисей стреляет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428753" cy="1071565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Рисунок 7" descr="князь владимир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71802" y="1214422"/>
            <a:ext cx="1214446" cy="1799179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9" name="Рисунок 8" descr="змей горыныч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929454" y="214290"/>
            <a:ext cx="1375090" cy="1643050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" name="Рисунок 9" descr="сказочный домик 1 (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214942" y="2857496"/>
            <a:ext cx="1824035" cy="1388272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2" name="Рисунок 11" descr="забава 1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>
            <a:off x="6429388" y="4786322"/>
            <a:ext cx="1714512" cy="1437978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3" name="Рисунок 12" descr="колыван с вопросом.jpe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>
          <a:xfrm>
            <a:off x="2571736" y="5214950"/>
            <a:ext cx="2119325" cy="1428760"/>
          </a:xfrm>
          <a:prstGeom prst="round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5" name="Рисунок 14" descr="илья муромец с ромашкой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>
          <a:xfrm>
            <a:off x="928662" y="3643314"/>
            <a:ext cx="1741299" cy="1285884"/>
          </a:xfrm>
          <a:prstGeom prst="ellipse">
            <a:avLst/>
          </a:prstGeom>
          <a:ln w="76200">
            <a:solidFill>
              <a:srgbClr val="FF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214414" y="4714884"/>
            <a:ext cx="1096775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ФИНИШ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28860" y="0"/>
            <a:ext cx="428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путешествия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Добрыней Никитичем 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357158" y="92867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Елисей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57554" y="307181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Князь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43768" y="1928802"/>
            <a:ext cx="1078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Змей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Горыныч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15008" y="250030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Привал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29454" y="6211669"/>
            <a:ext cx="1214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 Забава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Путятична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86116" y="4572008"/>
            <a:ext cx="107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 Злодей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Колыван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8892846">
            <a:off x="5545977" y="5946331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9" descr="24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19515664">
            <a:off x="6206854" y="1442412"/>
            <a:ext cx="77291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49" descr="24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572132" y="1643050"/>
            <a:ext cx="73818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9" descr="24"/>
          <p:cNvPicPr>
            <a:picLocks noChangeAspect="1" noChangeArrowheads="1" noCrop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857752" y="1643050"/>
            <a:ext cx="809624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9" descr="24"/>
          <p:cNvPicPr>
            <a:picLocks noChangeAspect="1" noChangeArrowheads="1" noCrop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6521882">
            <a:off x="4490930" y="1970141"/>
            <a:ext cx="62011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9" descr="24"/>
          <p:cNvPicPr>
            <a:picLocks noChangeAspect="1" noChangeArrowheads="1" noCrop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286248" y="2500306"/>
            <a:ext cx="73818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280856">
            <a:off x="2097582" y="863216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273929">
            <a:off x="1476257" y="431503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-119061" y="119060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-119061" y="190498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-119061" y="261936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-119061" y="3405186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-119061" y="419100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6200000">
            <a:off x="-119061" y="4976823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9" descr="24"/>
          <p:cNvPicPr>
            <a:picLocks noChangeAspect="1" noChangeArrowheads="1" noCrop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070013">
            <a:off x="5635133" y="4799217"/>
            <a:ext cx="77184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9" descr="24"/>
          <p:cNvPicPr>
            <a:picLocks noChangeAspect="1" noChangeArrowheads="1" noCrop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 rot="3996726">
            <a:off x="5325620" y="4258503"/>
            <a:ext cx="72022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7072330" y="3571876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9889055">
            <a:off x="7863633" y="3398384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5400000">
            <a:off x="8310562" y="2833683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5400000">
            <a:off x="8310562" y="1976427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9" descr="24"/>
          <p:cNvPicPr>
            <a:picLocks noChangeAspect="1" noChangeArrowheads="1" noCrop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1010787">
            <a:off x="8303702" y="1308196"/>
            <a:ext cx="752939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49" descr="24"/>
          <p:cNvPicPr>
            <a:picLocks noChangeAspect="1" noChangeArrowheads="1" noCrop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 rot="14296092">
            <a:off x="1457890" y="5124428"/>
            <a:ext cx="85725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49" descr="24"/>
          <p:cNvPicPr>
            <a:picLocks noChangeAspect="1" noChangeArrowheads="1" noCrop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13712034">
            <a:off x="1928061" y="5658447"/>
            <a:ext cx="74307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49" descr="24"/>
          <p:cNvPicPr>
            <a:picLocks noChangeAspect="1" noChangeArrowheads="1" noCrop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10800000">
            <a:off x="4714876" y="614362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Нижний колонтитул 43"/>
          <p:cNvSpPr>
            <a:spLocks noGrp="1"/>
          </p:cNvSpPr>
          <p:nvPr>
            <p:ph type="ftr" sz="quarter" idx="11"/>
          </p:nvPr>
        </p:nvSpPr>
        <p:spPr>
          <a:xfrm>
            <a:off x="2051720" y="6021288"/>
            <a:ext cx="4752528" cy="700187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sz="1800" dirty="0" err="1" smtClean="0">
                <a:solidFill>
                  <a:schemeClr val="bg1"/>
                </a:solidFill>
              </a:rPr>
              <a:t>Поздеева</a:t>
            </a:r>
            <a:r>
              <a:rPr lang="ru-RU" sz="1800" dirty="0" smtClean="0">
                <a:solidFill>
                  <a:schemeClr val="bg1"/>
                </a:solidFill>
              </a:rPr>
              <a:t> Ирина Александровна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2736"/>
            <a:ext cx="9141896" cy="6870736"/>
          </a:xfrm>
        </p:spPr>
      </p:pic>
      <p:sp>
        <p:nvSpPr>
          <p:cNvPr id="5" name="Овал 4"/>
          <p:cNvSpPr/>
          <p:nvPr/>
        </p:nvSpPr>
        <p:spPr>
          <a:xfrm>
            <a:off x="3857620" y="285728"/>
            <a:ext cx="121444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85723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285860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 8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171448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786182" y="2143116"/>
            <a:ext cx="1357322" cy="6429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&gt;</a:t>
            </a:r>
            <a:r>
              <a:rPr lang="ru-RU" sz="1600" dirty="0" smtClean="0"/>
              <a:t> 40?</a:t>
            </a:r>
            <a:endParaRPr lang="ru-RU" sz="1600" dirty="0"/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3071802" y="2428868"/>
            <a:ext cx="714380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214942" y="2357430"/>
            <a:ext cx="571504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- 12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+16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29058" y="3500438"/>
            <a:ext cx="114300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23" name="Стрелка углом вверх 22"/>
          <p:cNvSpPr/>
          <p:nvPr/>
        </p:nvSpPr>
        <p:spPr>
          <a:xfrm rot="5400000">
            <a:off x="3250397" y="3250405"/>
            <a:ext cx="571504" cy="7858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5072066" y="3357562"/>
            <a:ext cx="785818" cy="64294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2071678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да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3504" y="2071678"/>
            <a:ext cx="54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нет</a:t>
            </a:r>
            <a:endParaRPr lang="ru-RU" sz="2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643042" y="4731503"/>
          <a:ext cx="6096000" cy="79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30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109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Пятиугольник 29"/>
          <p:cNvSpPr/>
          <p:nvPr/>
        </p:nvSpPr>
        <p:spPr>
          <a:xfrm>
            <a:off x="7643834" y="6072206"/>
            <a:ext cx="1214446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5074" y="14285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ПРОВЕРКА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4" y="0"/>
            <a:ext cx="9141896" cy="6870736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000232" y="1643050"/>
            <a:ext cx="4572032" cy="1588"/>
          </a:xfrm>
          <a:prstGeom prst="line">
            <a:avLst/>
          </a:prstGeom>
          <a:ln w="22225" cap="rnd" cmpd="sng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Арка 8"/>
          <p:cNvSpPr/>
          <p:nvPr/>
        </p:nvSpPr>
        <p:spPr>
          <a:xfrm>
            <a:off x="1979712" y="1196752"/>
            <a:ext cx="4572032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714356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? м.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3428992" y="1643050"/>
            <a:ext cx="142876" cy="1588"/>
          </a:xfrm>
          <a:prstGeom prst="lin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Арка 13"/>
          <p:cNvSpPr/>
          <p:nvPr/>
        </p:nvSpPr>
        <p:spPr>
          <a:xfrm rot="10800000">
            <a:off x="2000232" y="1571612"/>
            <a:ext cx="1500198" cy="50006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3571868" y="1500174"/>
            <a:ext cx="3000396" cy="57150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1340768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Змей Горыныч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139952" y="1340768"/>
            <a:ext cx="1951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Богатырский конь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28860" y="2071678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 м.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2071678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(5 </a:t>
            </a:r>
            <a:r>
              <a:rPr lang="ru-RU" sz="2400" dirty="0" err="1" smtClean="0"/>
              <a:t>х</a:t>
            </a:r>
            <a:r>
              <a:rPr lang="ru-RU" sz="2400" dirty="0" smtClean="0"/>
              <a:t> 4) м.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14546" y="4000504"/>
            <a:ext cx="4346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РЕШЕНИЕ:</a:t>
            </a:r>
          </a:p>
          <a:p>
            <a:r>
              <a:rPr lang="ru-RU" sz="2400" dirty="0" smtClean="0"/>
              <a:t>5 + (5 </a:t>
            </a:r>
            <a:r>
              <a:rPr lang="ru-RU" sz="2400" dirty="0" err="1" smtClean="0"/>
              <a:t>х</a:t>
            </a:r>
            <a:r>
              <a:rPr lang="ru-RU" sz="2400" dirty="0" smtClean="0"/>
              <a:t> 4) = 25 (м)</a:t>
            </a:r>
          </a:p>
          <a:p>
            <a:endParaRPr lang="ru-RU" sz="2400" dirty="0" smtClean="0"/>
          </a:p>
          <a:p>
            <a:r>
              <a:rPr lang="ru-RU" sz="2400" b="1" dirty="0" smtClean="0"/>
              <a:t>ОТВЕТ</a:t>
            </a:r>
            <a:r>
              <a:rPr lang="ru-RU" sz="2400" dirty="0" smtClean="0"/>
              <a:t>: Они съели 25 морковок.</a:t>
            </a:r>
            <a:endParaRPr lang="ru-RU" sz="2400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7786710" y="6215082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142852"/>
            <a:ext cx="206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ПРОВЕРКА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4" y="-12736"/>
            <a:ext cx="9141896" cy="6870736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428728" y="285728"/>
            <a:ext cx="6286544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36 : 4 + (47 – 39)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5 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1214422"/>
            <a:ext cx="6286544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40 – (45 – 31) : 7 – 8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4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28" y="2214554"/>
            <a:ext cx="6286544" cy="5715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(20 : 5 + 7) – 3 </a:t>
            </a:r>
            <a:r>
              <a:rPr lang="ru-RU" sz="2400" b="1" dirty="0" err="1" smtClean="0">
                <a:solidFill>
                  <a:schemeClr val="tx2"/>
                </a:solidFill>
              </a:rPr>
              <a:t>х</a:t>
            </a:r>
            <a:r>
              <a:rPr lang="ru-RU" sz="2400" b="1" dirty="0" smtClean="0">
                <a:solidFill>
                  <a:schemeClr val="tx2"/>
                </a:solidFill>
              </a:rPr>
              <a:t> 3 + 27 : 9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586" y="35716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49</a:t>
            </a:r>
            <a:endParaRPr lang="ru-RU" sz="2400" b="1" dirty="0"/>
          </a:p>
        </p:txBody>
      </p:sp>
      <p:sp>
        <p:nvSpPr>
          <p:cNvPr id="8" name="Облако 7"/>
          <p:cNvSpPr/>
          <p:nvPr/>
        </p:nvSpPr>
        <p:spPr>
          <a:xfrm>
            <a:off x="7786710" y="214290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28662" y="12858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" name="Облако 9"/>
          <p:cNvSpPr/>
          <p:nvPr/>
        </p:nvSpPr>
        <p:spPr>
          <a:xfrm>
            <a:off x="428596" y="1071546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143900" y="22859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9" name="Облако 8"/>
          <p:cNvSpPr/>
          <p:nvPr/>
        </p:nvSpPr>
        <p:spPr>
          <a:xfrm>
            <a:off x="7786710" y="2143116"/>
            <a:ext cx="928662" cy="7858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>
            <a:hlinkClick r:id="rId3" action="ppaction://hlinksldjump"/>
          </p:cNvPr>
          <p:cNvSpPr/>
          <p:nvPr/>
        </p:nvSpPr>
        <p:spPr>
          <a:xfrm>
            <a:off x="7500958" y="6143644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4" y="-12736"/>
            <a:ext cx="9141896" cy="6870736"/>
          </a:xfrm>
        </p:spPr>
      </p:pic>
      <p:sp>
        <p:nvSpPr>
          <p:cNvPr id="7" name="Загнутый угол 6"/>
          <p:cNvSpPr/>
          <p:nvPr/>
        </p:nvSpPr>
        <p:spPr>
          <a:xfrm>
            <a:off x="1643042" y="571480"/>
            <a:ext cx="4929222" cy="535785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ЗАДАЧА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В некотором царстве, в некотором государстве жил-был жадный </a:t>
            </a:r>
            <a:r>
              <a:rPr lang="ru-RU" sz="2400" dirty="0" err="1" smtClean="0">
                <a:solidFill>
                  <a:schemeClr val="tx2"/>
                </a:solidFill>
              </a:rPr>
              <a:t>Колыван</a:t>
            </a:r>
            <a:r>
              <a:rPr lang="ru-RU" sz="2400" dirty="0" smtClean="0">
                <a:solidFill>
                  <a:schemeClr val="tx2"/>
                </a:solidFill>
              </a:rPr>
              <a:t>. Однажды он съел за завтраком 7 пирожков, за обедом – в 5 раз больше пирожков, а за ужином – столько, сколько за завтраком и обедом вместе. Сколько пирожков съел </a:t>
            </a:r>
            <a:r>
              <a:rPr lang="ru-RU" sz="2400" dirty="0" err="1" smtClean="0">
                <a:solidFill>
                  <a:schemeClr val="tx2"/>
                </a:solidFill>
              </a:rPr>
              <a:t>Колыван</a:t>
            </a:r>
            <a:r>
              <a:rPr lang="ru-RU" sz="2400" dirty="0" smtClean="0">
                <a:solidFill>
                  <a:schemeClr val="tx2"/>
                </a:solidFill>
              </a:rPr>
              <a:t> в этот день?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Улыбающееся лицо 7">
            <a:hlinkClick r:id="rId3" action="ppaction://hlinksldjump"/>
          </p:cNvPr>
          <p:cNvSpPr/>
          <p:nvPr/>
        </p:nvSpPr>
        <p:spPr>
          <a:xfrm>
            <a:off x="285720" y="5715016"/>
            <a:ext cx="1000132" cy="100010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357826"/>
            <a:ext cx="1244251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2317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000232" y="1214422"/>
            <a:ext cx="5357850" cy="1588"/>
          </a:xfrm>
          <a:prstGeom prst="line">
            <a:avLst/>
          </a:prstGeom>
          <a:ln cap="rnd" cmpd="sng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714744" y="12144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500694" y="121442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Арка 10"/>
          <p:cNvSpPr/>
          <p:nvPr/>
        </p:nvSpPr>
        <p:spPr>
          <a:xfrm>
            <a:off x="2000232" y="714356"/>
            <a:ext cx="5357850" cy="71438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85723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завтрак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7686" y="857232"/>
            <a:ext cx="67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обед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85723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ужин</a:t>
            </a:r>
            <a:endParaRPr lang="ru-RU" dirty="0"/>
          </a:p>
        </p:txBody>
      </p:sp>
      <p:sp>
        <p:nvSpPr>
          <p:cNvPr id="15" name="Арка 14"/>
          <p:cNvSpPr/>
          <p:nvPr/>
        </p:nvSpPr>
        <p:spPr>
          <a:xfrm rot="10800000">
            <a:off x="2000232" y="1214422"/>
            <a:ext cx="1785950" cy="357190"/>
          </a:xfrm>
          <a:prstGeom prst="blockArc">
            <a:avLst>
              <a:gd name="adj1" fmla="val 10750923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3857620" y="1214422"/>
            <a:ext cx="1785950" cy="35719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5643570" y="1142984"/>
            <a:ext cx="1714512" cy="42862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157161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 п.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71934" y="1571612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(7 </a:t>
            </a:r>
            <a:r>
              <a:rPr lang="ru-RU" sz="2400" dirty="0" err="1" smtClean="0"/>
              <a:t>х</a:t>
            </a:r>
            <a:r>
              <a:rPr lang="ru-RU" sz="2400" dirty="0" smtClean="0"/>
              <a:t> 5) п.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1643050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7 + (7 </a:t>
            </a:r>
            <a:r>
              <a:rPr lang="ru-RU" sz="2400" dirty="0" err="1" smtClean="0"/>
              <a:t>х</a:t>
            </a:r>
            <a:r>
              <a:rPr lang="ru-RU" sz="2400" dirty="0" smtClean="0"/>
              <a:t> 5) п.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285728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? п.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4480" y="3714752"/>
            <a:ext cx="62013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РЕШЕНИЕ:</a:t>
            </a:r>
          </a:p>
          <a:p>
            <a:endParaRPr lang="ru-RU" sz="2400" dirty="0" smtClean="0"/>
          </a:p>
          <a:p>
            <a:pPr marL="342900" indent="-342900">
              <a:buAutoNum type="arabicParenR"/>
            </a:pPr>
            <a:r>
              <a:rPr lang="ru-RU" sz="2400" dirty="0" smtClean="0"/>
              <a:t>7 </a:t>
            </a:r>
            <a:r>
              <a:rPr lang="ru-RU" sz="2400" dirty="0" err="1" smtClean="0"/>
              <a:t>х</a:t>
            </a:r>
            <a:r>
              <a:rPr lang="ru-RU" sz="2400" dirty="0" smtClean="0"/>
              <a:t> 5 = 35 (</a:t>
            </a:r>
            <a:r>
              <a:rPr lang="ru-RU" sz="2400" dirty="0" err="1" smtClean="0"/>
              <a:t>п</a:t>
            </a:r>
            <a:r>
              <a:rPr lang="ru-RU" sz="2400" dirty="0" smtClean="0"/>
              <a:t>) – обед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7 + 35 = 42 (</a:t>
            </a:r>
            <a:r>
              <a:rPr lang="ru-RU" sz="2400" dirty="0" err="1" smtClean="0"/>
              <a:t>п</a:t>
            </a:r>
            <a:r>
              <a:rPr lang="ru-RU" sz="2400" dirty="0" smtClean="0"/>
              <a:t>) – ужин</a:t>
            </a:r>
          </a:p>
          <a:p>
            <a:pPr marL="342900" indent="-342900">
              <a:buAutoNum type="arabicParenR"/>
            </a:pPr>
            <a:r>
              <a:rPr lang="ru-RU" sz="2400" dirty="0" smtClean="0"/>
              <a:t>7 + 35 + 42 = 84 (</a:t>
            </a:r>
            <a:r>
              <a:rPr lang="ru-RU" sz="2400" dirty="0" err="1" smtClean="0"/>
              <a:t>п</a:t>
            </a:r>
            <a:r>
              <a:rPr lang="ru-RU" sz="2400" dirty="0" smtClean="0"/>
              <a:t>) </a:t>
            </a:r>
          </a:p>
          <a:p>
            <a:pPr marL="342900" indent="-342900"/>
            <a:endParaRPr lang="ru-RU" sz="2400" dirty="0" smtClean="0"/>
          </a:p>
          <a:p>
            <a:pPr marL="342900" indent="-342900"/>
            <a:r>
              <a:rPr lang="ru-RU" sz="2400" dirty="0" smtClean="0"/>
              <a:t>Ответ: </a:t>
            </a:r>
            <a:r>
              <a:rPr lang="ru-RU" sz="2400" smtClean="0"/>
              <a:t>Колыван </a:t>
            </a:r>
            <a:r>
              <a:rPr lang="ru-RU" sz="2400" dirty="0" smtClean="0"/>
              <a:t>за этот день съел 84 пирожка.</a:t>
            </a:r>
            <a:endParaRPr lang="ru-RU" sz="2400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7858148" y="6215082"/>
            <a:ext cx="1143008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Используемые ресурсы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435280" cy="5472608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>
                <a:hlinkClick r:id="rId2"/>
              </a:rPr>
              <a:t>http://img10.proshkolu.ru/content/media/pic/std/4000000/3189000/3188741-0fbb0ba89f9490e9.jpg</a:t>
            </a:r>
            <a:r>
              <a:rPr lang="ru-RU" dirty="0" smtClean="0"/>
              <a:t>  (фон титульный)</a:t>
            </a:r>
          </a:p>
          <a:p>
            <a:r>
              <a:rPr lang="ru-RU" u="sng" dirty="0" smtClean="0">
                <a:hlinkClick r:id="rId3"/>
              </a:rPr>
              <a:t>http://img3.proshkolu.ru/content/media/pic/std/3000000/2606000/2605439-5de617e6cd0754db.jpg</a:t>
            </a:r>
            <a:r>
              <a:rPr lang="ru-RU" u="sng" dirty="0" smtClean="0"/>
              <a:t> (фон с </a:t>
            </a:r>
            <a:r>
              <a:rPr lang="ru-RU" u="sng" dirty="0" err="1" smtClean="0"/>
              <a:t>Елисеем</a:t>
            </a:r>
            <a:r>
              <a:rPr lang="ru-RU" u="sng" dirty="0" smtClean="0"/>
              <a:t>)</a:t>
            </a:r>
          </a:p>
          <a:p>
            <a:r>
              <a:rPr lang="ru-RU" u="sng" dirty="0" smtClean="0">
                <a:hlinkClick r:id="rId4"/>
              </a:rPr>
              <a:t>http://multen.ru/personazh-dobrynya-nikitich.html</a:t>
            </a:r>
            <a:r>
              <a:rPr lang="ru-RU" u="sng" dirty="0" smtClean="0"/>
              <a:t> (</a:t>
            </a:r>
            <a:r>
              <a:rPr lang="ru-RU" u="sng" dirty="0" err="1" smtClean="0"/>
              <a:t>Елисей</a:t>
            </a:r>
            <a:r>
              <a:rPr lang="ru-RU" u="sng" dirty="0" smtClean="0"/>
              <a:t>)</a:t>
            </a:r>
          </a:p>
          <a:p>
            <a:r>
              <a:rPr lang="ru-RU" u="sng" dirty="0" smtClean="0">
                <a:hlinkClick r:id="rId5"/>
              </a:rPr>
              <a:t>http://img3.proshkolu.ru/content/media/pic/std/1000000/667000/666085-a7d13b8fbd49b8e0.jpg</a:t>
            </a:r>
            <a:r>
              <a:rPr lang="ru-RU" dirty="0" smtClean="0"/>
              <a:t>  (фон с Князем)</a:t>
            </a:r>
          </a:p>
          <a:p>
            <a:r>
              <a:rPr lang="ru-RU" u="sng" dirty="0" smtClean="0">
                <a:hlinkClick r:id="rId6"/>
              </a:rPr>
              <a:t>http://www.kino-govno.com/movies/iljamuromecisolovejrazbojnik/gallery/production/3(князь)</a:t>
            </a:r>
            <a:endParaRPr lang="ru-RU" u="sng" dirty="0" smtClean="0"/>
          </a:p>
          <a:p>
            <a:r>
              <a:rPr lang="ru-RU" dirty="0" smtClean="0"/>
              <a:t>http://www.proshkolu.ru/user/Olgas28/file/2360158/ ( фон Змей Горыныч)</a:t>
            </a:r>
          </a:p>
          <a:p>
            <a:r>
              <a:rPr lang="ru-RU" u="sng" dirty="0" smtClean="0">
                <a:hlinkClick r:id="rId7"/>
              </a:rPr>
              <a:t>http://www.krutomer.ru/jj/AMXGVCJ/page=136</a:t>
            </a:r>
            <a:r>
              <a:rPr lang="ru-RU" u="sng" dirty="0" smtClean="0"/>
              <a:t> 9Змей Горыныч)</a:t>
            </a:r>
          </a:p>
          <a:p>
            <a:r>
              <a:rPr lang="ru-RU" dirty="0" smtClean="0"/>
              <a:t>http://www.proshkolu.ru/user/Olgas28/file/2415817/  (фон привал)</a:t>
            </a:r>
          </a:p>
          <a:p>
            <a:r>
              <a:rPr lang="ru-RU" u="sng" dirty="0" smtClean="0">
                <a:hlinkClick r:id="rId8"/>
              </a:rPr>
              <a:t>http://img3.proshkolu.ru/content/media/pic/std/3000000/2643000/2642703-589e4ef8a8d6a88c.jpg</a:t>
            </a:r>
            <a:r>
              <a:rPr lang="ru-RU" u="sng" dirty="0" smtClean="0"/>
              <a:t> (фон с Забавой)</a:t>
            </a:r>
          </a:p>
          <a:p>
            <a:r>
              <a:rPr lang="ru-RU" dirty="0" smtClean="0"/>
              <a:t>http://www.filmz.ru/photos/5015/big/  (Забава)</a:t>
            </a:r>
          </a:p>
          <a:p>
            <a:r>
              <a:rPr lang="ru-RU" dirty="0" smtClean="0"/>
              <a:t>http://www.proshkolu.ru/user/Olgas28/file/2671468/  (фон </a:t>
            </a:r>
            <a:r>
              <a:rPr lang="ru-RU" dirty="0" err="1" smtClean="0"/>
              <a:t>Колывана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9"/>
              </a:rPr>
              <a:t>http://www.nkino.ru/films/archive/dobrinya_nikitich_i_zmej_gorinich/actors.html</a:t>
            </a:r>
            <a:r>
              <a:rPr lang="ru-RU" u="sng" dirty="0" smtClean="0"/>
              <a:t> (</a:t>
            </a:r>
            <a:r>
              <a:rPr lang="ru-RU" u="sng" dirty="0" err="1" smtClean="0"/>
              <a:t>Колыван</a:t>
            </a:r>
            <a:r>
              <a:rPr lang="ru-RU" u="sng" dirty="0" smtClean="0"/>
              <a:t>)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http://buhuslugi2012.ru/image/aHR0cDovL2FuZWtkb3R5aS5ydS83MDdjYjc4NzA2NWUxODVfaW1nMjE2NjkuaHRtbA</a:t>
            </a:r>
            <a:r>
              <a:rPr lang="ru-RU" dirty="0" smtClean="0"/>
              <a:t>==  (фон победа)</a:t>
            </a:r>
          </a:p>
          <a:p>
            <a:r>
              <a:rPr lang="ru-RU" u="sng" dirty="0" smtClean="0">
                <a:hlinkClick r:id="rId11"/>
              </a:rPr>
              <a:t>http://img3.proshkolu.ru/content/media/pic/std/3000000/2619000/2618139-a0418c40c985890d.jpg</a:t>
            </a:r>
            <a:r>
              <a:rPr lang="ru-RU" u="sng" dirty="0" smtClean="0"/>
              <a:t> (фон для заданий)</a:t>
            </a:r>
          </a:p>
          <a:p>
            <a:r>
              <a:rPr lang="ru-RU" dirty="0" smtClean="0"/>
              <a:t>Задания : учебник «Математика», Л.Г. </a:t>
            </a:r>
            <a:r>
              <a:rPr lang="ru-RU" dirty="0" err="1" smtClean="0"/>
              <a:t>Петерсон</a:t>
            </a:r>
            <a:r>
              <a:rPr lang="ru-RU" smtClean="0"/>
              <a:t>, 2 класс, 3 часть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u="sng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презентации: Поздеева Ирина Александровна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елисей с добрыней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181326" y="4643446"/>
            <a:ext cx="1962674" cy="2071702"/>
          </a:xfrm>
          <a:prstGeom prst="round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600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Встреча с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Елисеем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7786710" y="285728"/>
            <a:ext cx="119272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  <a:hlinkClick r:id="rId4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5" name="Горизонтальный свиток 54"/>
          <p:cNvSpPr/>
          <p:nvPr/>
        </p:nvSpPr>
        <p:spPr>
          <a:xfrm>
            <a:off x="755576" y="1556792"/>
            <a:ext cx="4752528" cy="367240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Дорогие ребята!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hlinkClick r:id="rId5" action="ppaction://hlinksldjump"/>
              </a:rPr>
              <a:t>Заполните таблицу, </a:t>
            </a:r>
            <a:r>
              <a:rPr lang="ru-RU" sz="2800" b="1" dirty="0" smtClean="0">
                <a:solidFill>
                  <a:schemeClr val="tx2"/>
                </a:solidFill>
              </a:rPr>
              <a:t>пользуясь заданным алгоритмом.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(нажмите на слово </a:t>
            </a:r>
            <a:r>
              <a:rPr lang="ru-RU" sz="2800" b="1" u="sng" dirty="0" smtClean="0">
                <a:solidFill>
                  <a:schemeClr val="tx2"/>
                </a:solidFill>
              </a:rPr>
              <a:t>ТАБЛИЦА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79450"/>
          </a:xfrm>
        </p:spPr>
      </p:pic>
      <p:pic>
        <p:nvPicPr>
          <p:cNvPr id="5" name="Рисунок 4" descr="князь владимир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4286256"/>
            <a:ext cx="1626006" cy="2408898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142852"/>
            <a:ext cx="5294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Беседа с Князем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ятиугольник 7">
            <a:hlinkClick r:id="rId4" action="ppaction://hlinksldjump"/>
          </p:cNvPr>
          <p:cNvSpPr/>
          <p:nvPr/>
        </p:nvSpPr>
        <p:spPr>
          <a:xfrm>
            <a:off x="7786710" y="285728"/>
            <a:ext cx="119272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899592" y="1628800"/>
            <a:ext cx="5724128" cy="3312368"/>
          </a:xfrm>
          <a:prstGeom prst="flowChartMagnetic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РЕБЯТА!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Нарисуйте схему к задаче и решите её.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Змей Горыныч </a:t>
            </a:r>
            <a:r>
              <a:rPr lang="ru-RU" sz="2000" i="1" dirty="0" smtClean="0">
                <a:solidFill>
                  <a:schemeClr val="tx2"/>
                </a:solidFill>
              </a:rPr>
              <a:t>съел 5 морковок, а богатырский конь  - в 4 раза больше. Сколько морковок съели они вместе?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ЖЕЛАЮ ВАМ УДАЧИ! 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" name="Улыбающееся лицо 9">
            <a:hlinkClick r:id="rId5" action="ppaction://hlinksldjump"/>
          </p:cNvPr>
          <p:cNvSpPr/>
          <p:nvPr/>
        </p:nvSpPr>
        <p:spPr>
          <a:xfrm>
            <a:off x="467544" y="5733256"/>
            <a:ext cx="928694" cy="92867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79512" y="5301208"/>
            <a:ext cx="159691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ПРОВЕРКА</a:t>
            </a:r>
            <a:endParaRPr lang="ru-RU" sz="2400" b="1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зочный домик 3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5" name="Рисунок 4" descr="змей горыныч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2844" y="3714752"/>
            <a:ext cx="2371061" cy="2928958"/>
          </a:xfrm>
          <a:prstGeom prst="roundRect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142852"/>
            <a:ext cx="7668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Помоги Змею Горынычу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7715272" y="6143644"/>
            <a:ext cx="119272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  <a:hlinkClick r:id="rId4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547664" y="1124744"/>
            <a:ext cx="4536504" cy="2808312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Помогите мне найти значения </a:t>
            </a:r>
            <a:r>
              <a:rPr lang="ru-RU" sz="2400" dirty="0" smtClean="0">
                <a:solidFill>
                  <a:schemeClr val="tx2"/>
                </a:solidFill>
                <a:hlinkClick r:id="rId5" action="ppaction://hlinksldjump"/>
              </a:rPr>
              <a:t>данных</a:t>
            </a:r>
            <a:r>
              <a:rPr lang="ru-RU" sz="2400" dirty="0" smtClean="0">
                <a:solidFill>
                  <a:schemeClr val="tx2"/>
                </a:solidFill>
              </a:rPr>
              <a:t> выражений.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Успеха вам!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зочный домик 1 (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48819"/>
            <a:ext cx="9178515" cy="6906819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42852"/>
            <a:ext cx="610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 бы отдохнуть!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ятиугольник 5">
            <a:hlinkClick r:id="rId3" action="ppaction://hlinksldjump"/>
          </p:cNvPr>
          <p:cNvSpPr/>
          <p:nvPr/>
        </p:nvSpPr>
        <p:spPr>
          <a:xfrm>
            <a:off x="7500958" y="6143644"/>
            <a:ext cx="1285884" cy="5000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hlinkClick r:id="rId3" action="ppaction://hlinksldjump"/>
              </a:rPr>
              <a:t>карта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286124"/>
            <a:ext cx="138409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ЧЁТНОЕ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3071810"/>
            <a:ext cx="178048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НЕЧЁТНОЕ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4357694"/>
            <a:ext cx="1600118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u="sng" dirty="0" smtClean="0"/>
              <a:t> </a:t>
            </a:r>
            <a:r>
              <a:rPr lang="ru-RU" sz="2800" b="1" u="sng" dirty="0" smtClean="0">
                <a:solidFill>
                  <a:schemeClr val="bg1"/>
                </a:solidFill>
              </a:rPr>
              <a:t>ЧИСЛО 0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857628"/>
            <a:ext cx="1857388" cy="2286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8" descr="1cc8c4f0c0c119e1852fe5991f2bd1fd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400050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72264" y="3714752"/>
            <a:ext cx="1643074" cy="2143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0" descr="frog21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4143380"/>
            <a:ext cx="13589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357554" y="5000636"/>
            <a:ext cx="1857388" cy="16430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Documents and Settings\Admin\Рабочий стол\Мама\презентации для аттестации\украшения\АНИМАЦИЯ\аплодисменты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5072074"/>
            <a:ext cx="1381124" cy="132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фоны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7" name="Рисунок 6" descr="забава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00826" y="3929066"/>
            <a:ext cx="2362113" cy="2786082"/>
          </a:xfrm>
          <a:prstGeom prst="round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5777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Встреча с Забавой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ятиугольник 8">
            <a:hlinkClick r:id="rId4" action="ppaction://hlinksldjump"/>
          </p:cNvPr>
          <p:cNvSpPr/>
          <p:nvPr/>
        </p:nvSpPr>
        <p:spPr>
          <a:xfrm>
            <a:off x="7786710" y="285728"/>
            <a:ext cx="119272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971600" y="1268760"/>
            <a:ext cx="5328592" cy="432048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Ребятушки!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Скорее решите уравнения!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Внимание! Каждый  справляется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со своим  заданием САМ!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Я верю в вас, ребята!</a:t>
            </a:r>
            <a:endParaRPr lang="ru-RU" sz="2000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злодей колыван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86050" y="4647204"/>
            <a:ext cx="3022394" cy="2067943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142852"/>
            <a:ext cx="751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Проучи злого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Колывана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ятиугольник 6">
            <a:hlinkClick r:id="rId4" action="ppaction://hlinksldjump"/>
          </p:cNvPr>
          <p:cNvSpPr/>
          <p:nvPr/>
        </p:nvSpPr>
        <p:spPr>
          <a:xfrm>
            <a:off x="7715272" y="6215082"/>
            <a:ext cx="1192722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  <a:hlinkClick r:id="rId4" action="ppaction://hlinksldjump"/>
              </a:rPr>
              <a:t>карта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827584" y="1052736"/>
            <a:ext cx="8064896" cy="3672408"/>
          </a:xfrm>
          <a:prstGeom prst="ellipseRibbon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РЕБЯТА!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Для  того, чтобы справиться со  злым </a:t>
            </a:r>
            <a:r>
              <a:rPr lang="ru-RU" sz="2400" dirty="0" err="1" smtClean="0">
                <a:solidFill>
                  <a:schemeClr val="tx2"/>
                </a:solidFill>
              </a:rPr>
              <a:t>Колываном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smtClean="0">
                <a:solidFill>
                  <a:schemeClr val="tx2"/>
                </a:solidFill>
                <a:hlinkClick r:id="rId5" action="ppaction://hlinksldjump"/>
              </a:rPr>
              <a:t>необходимо</a:t>
            </a:r>
            <a:r>
              <a:rPr lang="ru-RU" sz="2400" dirty="0" smtClean="0">
                <a:solidFill>
                  <a:schemeClr val="tx2"/>
                </a:solidFill>
              </a:rPr>
              <a:t> решить задачу.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hlinkClick r:id="" action="ppaction://noaction"/>
              </a:rPr>
              <a:t>Будьте</a:t>
            </a:r>
            <a:r>
              <a:rPr lang="ru-RU" sz="2400" dirty="0" smtClean="0">
                <a:solidFill>
                  <a:schemeClr val="tx2"/>
                </a:solidFill>
              </a:rPr>
              <a:t> внимательны!  </a:t>
            </a:r>
          </a:p>
          <a:p>
            <a:pPr algn="ctr"/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Победа будет за вами!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лья муромец с ромашкой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56600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хорошим другом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горы свернешь,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плохим – горя хлебнёшь. 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Admin\Рабочий стол\украшения\АНИМАЦИЯ\Цветы\0719b25b574c0631eab8790339963c6a[1]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1285860"/>
            <a:ext cx="1643074" cy="123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салют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625752"/>
            <a:ext cx="2286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салют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1916832"/>
            <a:ext cx="22860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ы 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1896" cy="6870736"/>
          </a:xfrm>
        </p:spPr>
      </p:pic>
      <p:sp>
        <p:nvSpPr>
          <p:cNvPr id="5" name="Овал 4"/>
          <p:cNvSpPr/>
          <p:nvPr/>
        </p:nvSpPr>
        <p:spPr>
          <a:xfrm>
            <a:off x="3857620" y="285728"/>
            <a:ext cx="121444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357686" y="85723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1285860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 8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57686" y="1714488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3786182" y="2143116"/>
            <a:ext cx="1357322" cy="6429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&gt;</a:t>
            </a:r>
            <a:r>
              <a:rPr lang="ru-RU" sz="1600" dirty="0" smtClean="0"/>
              <a:t> 40?</a:t>
            </a:r>
            <a:endParaRPr lang="ru-RU" sz="1600" dirty="0"/>
          </a:p>
        </p:txBody>
      </p:sp>
      <p:sp>
        <p:nvSpPr>
          <p:cNvPr id="10" name="Стрелка углом вверх 9"/>
          <p:cNvSpPr/>
          <p:nvPr/>
        </p:nvSpPr>
        <p:spPr>
          <a:xfrm rot="10800000">
            <a:off x="3071802" y="2428868"/>
            <a:ext cx="714380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17"/>
          <p:cNvSpPr/>
          <p:nvPr/>
        </p:nvSpPr>
        <p:spPr>
          <a:xfrm rot="5400000">
            <a:off x="5214942" y="2357430"/>
            <a:ext cx="571504" cy="7143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- 12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3000372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+16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29058" y="3500438"/>
            <a:ext cx="114300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23" name="Стрелка углом вверх 22"/>
          <p:cNvSpPr/>
          <p:nvPr/>
        </p:nvSpPr>
        <p:spPr>
          <a:xfrm rot="5400000">
            <a:off x="3250397" y="3250405"/>
            <a:ext cx="571504" cy="7858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10800000">
            <a:off x="5072066" y="3357562"/>
            <a:ext cx="785818" cy="64294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2071678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да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3504" y="2071678"/>
            <a:ext cx="54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нет</a:t>
            </a:r>
            <a:endParaRPr lang="ru-RU" sz="2000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643042" y="4731503"/>
          <a:ext cx="6096000" cy="79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430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109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Улыбающееся лицо 27">
            <a:hlinkClick r:id="rId3" action="ppaction://hlinksldjump"/>
          </p:cNvPr>
          <p:cNvSpPr/>
          <p:nvPr/>
        </p:nvSpPr>
        <p:spPr>
          <a:xfrm>
            <a:off x="285720" y="5786454"/>
            <a:ext cx="857256" cy="857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5429264"/>
            <a:ext cx="124425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ПРОВЕРКА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 </a:t>
            </a:r>
            <a:r>
              <a:rPr lang="ru-RU" dirty="0" err="1" smtClean="0">
                <a:solidFill>
                  <a:schemeClr val="bg1"/>
                </a:solidFill>
              </a:rPr>
              <a:t>Поздеева</a:t>
            </a:r>
            <a:r>
              <a:rPr lang="ru-RU" dirty="0" smtClean="0">
                <a:solidFill>
                  <a:schemeClr val="bg1"/>
                </a:solidFill>
              </a:rPr>
              <a:t> Ирина Александровна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653</Words>
  <Application>Microsoft Office PowerPoint</Application>
  <PresentationFormat>Экран (4:3)</PresentationFormat>
  <Paragraphs>169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26</cp:revision>
  <dcterms:modified xsi:type="dcterms:W3CDTF">2014-05-08T17:57:26Z</dcterms:modified>
</cp:coreProperties>
</file>