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Default Extension="wdp" ContentType="image/vnd.ms-photo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8" r:id="rId1"/>
  </p:sldMasterIdLst>
  <p:sldIdLst>
    <p:sldId id="284" r:id="rId2"/>
    <p:sldId id="285" r:id="rId3"/>
    <p:sldId id="286" r:id="rId4"/>
    <p:sldId id="282" r:id="rId5"/>
    <p:sldId id="276" r:id="rId6"/>
    <p:sldId id="280" r:id="rId7"/>
    <p:sldId id="283" r:id="rId8"/>
    <p:sldId id="272" r:id="rId9"/>
    <p:sldId id="287" r:id="rId10"/>
    <p:sldId id="288" r:id="rId11"/>
    <p:sldId id="268" r:id="rId12"/>
    <p:sldId id="289" r:id="rId13"/>
    <p:sldId id="274" r:id="rId14"/>
    <p:sldId id="290" r:id="rId15"/>
    <p:sldId id="275" r:id="rId16"/>
    <p:sldId id="291" r:id="rId17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6" d="100"/>
          <a:sy n="96" d="100"/>
        </p:scale>
        <p:origin x="-78" y="5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ED145AC-58BF-4BA6-BB60-F6B7B5A8D90D}" type="datetimeFigureOut">
              <a:rPr lang="ru-RU" smtClean="0"/>
              <a:pPr>
                <a:defRPr/>
              </a:pPr>
              <a:t>06.05.2014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AE3AB45-025E-4E0D-BAA5-EFA8290220E9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465557821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91EB8F2-3CF5-4318-884F-21A87390B18F}" type="datetimeFigureOut">
              <a:rPr lang="ru-RU" smtClean="0"/>
              <a:pPr>
                <a:defRPr/>
              </a:pPr>
              <a:t>06.05.2014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4D03AE6-75C2-4AC8-B19E-876E1A6F9C79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238265163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0ACA028-0E35-43CD-93D1-7B3DDAD2F483}" type="datetimeFigureOut">
              <a:rPr lang="ru-RU" smtClean="0"/>
              <a:pPr>
                <a:defRPr/>
              </a:pPr>
              <a:t>06.05.2014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B30F5E3-EF79-4423-8A5B-95C143E74077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581786330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22F6A6-5495-48B5-816C-8F9FF1007C1E}" type="datetimeFigureOut">
              <a:rPr lang="ru-RU" smtClean="0"/>
              <a:pPr/>
              <a:t>06.05.2014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EC04F0-11A8-4FEF-B997-2B1BE8920E8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811063184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6E3A934-0B7D-4078-9364-274A1742A17D}" type="datetimeFigureOut">
              <a:rPr lang="ru-RU" smtClean="0"/>
              <a:pPr>
                <a:defRPr/>
              </a:pPr>
              <a:t>06.05.2014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C540AF9-31B1-4EB7-BB60-E774862B6655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986785249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83A8B3E-C9B0-4CED-B1ED-170343FD712A}" type="datetimeFigureOut">
              <a:rPr lang="ru-RU" smtClean="0"/>
              <a:pPr>
                <a:defRPr/>
              </a:pPr>
              <a:t>06.05.2014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C210CB0-6AF5-4666-B372-D2374F46BA3D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082885759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1E12A13-9FA8-46A2-BA36-E4AD52B862A2}" type="datetimeFigureOut">
              <a:rPr lang="ru-RU" smtClean="0"/>
              <a:pPr>
                <a:defRPr/>
              </a:pPr>
              <a:t>06.05.2014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C83A329-E79A-4C77-80DE-1CF0FA54B738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827730398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A39E2DE-E976-444C-A4AB-D75660F53748}" type="datetimeFigureOut">
              <a:rPr lang="ru-RU" smtClean="0"/>
              <a:pPr>
                <a:defRPr/>
              </a:pPr>
              <a:t>06.05.2014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EC04F0-11A8-4FEF-B997-2B1BE8920E8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995252711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22F6A6-5495-48B5-816C-8F9FF1007C1E}" type="datetimeFigureOut">
              <a:rPr lang="ru-RU" smtClean="0"/>
              <a:pPr/>
              <a:t>06.05.2014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EC04F0-11A8-4FEF-B997-2B1BE8920E8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062456891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33CE671-D508-4861-96B9-790BDA26B51B}" type="datetimeFigureOut">
              <a:rPr lang="ru-RU" smtClean="0"/>
              <a:pPr>
                <a:defRPr/>
              </a:pPr>
              <a:t>06.05.2014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ABA69E9-5AE3-4541-91F5-9C68B08D2A8F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698431873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EF3029A-F6FD-4660-A56D-23A97A52C912}" type="datetimeFigureOut">
              <a:rPr lang="ru-RU" smtClean="0"/>
              <a:pPr>
                <a:defRPr/>
              </a:pPr>
              <a:t>06.05.2014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135C8B6-D8EA-4318-A26F-20A480B8CDE4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507497266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BAC0DD88-D331-4040-88D5-043D61698D42}" type="datetimeFigureOut">
              <a:rPr lang="ru-RU" smtClean="0"/>
              <a:pPr>
                <a:defRPr/>
              </a:pPr>
              <a:t>06.05.2014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29B676E9-D2FE-4D67-B1E2-E204F7562C3F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pic>
        <p:nvPicPr>
          <p:cNvPr id="7" name="Picture 2" descr="C:\Users\Soul Reaver\Desktop\Новая папка\создание шаблонов\6.jpg"/>
          <p:cNvPicPr>
            <a:picLocks noChangeAspect="1" noChangeArrowheads="1"/>
          </p:cNvPicPr>
          <p:nvPr userDrawn="1"/>
        </p:nvPicPr>
        <p:blipFill>
          <a:blip r:embed="rId13" cstate="email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Овал 7">
            <a:hlinkClick r:id="" action="ppaction://hlinkshowjump?jump=nextslide"/>
          </p:cNvPr>
          <p:cNvSpPr/>
          <p:nvPr userDrawn="1"/>
        </p:nvSpPr>
        <p:spPr>
          <a:xfrm>
            <a:off x="7812360" y="5517232"/>
            <a:ext cx="504056" cy="504056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  <a:scene3d>
            <a:camera prst="orthographicFront"/>
            <a:lightRig rig="twoPt" dir="t"/>
          </a:scene3d>
          <a:sp3d prstMaterial="matte">
            <a:bevelT/>
            <a:bevelB w="247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>
              <a:solidFill>
                <a:srgbClr val="00B050"/>
              </a:solidFill>
            </a:endParaRPr>
          </a:p>
        </p:txBody>
      </p:sp>
      <p:sp>
        <p:nvSpPr>
          <p:cNvPr id="9" name="Овал 8">
            <a:hlinkClick r:id="" action="ppaction://hlinkshowjump?jump=firstslide"/>
          </p:cNvPr>
          <p:cNvSpPr/>
          <p:nvPr userDrawn="1"/>
        </p:nvSpPr>
        <p:spPr>
          <a:xfrm>
            <a:off x="611560" y="5157192"/>
            <a:ext cx="504056" cy="504056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  <a:scene3d>
            <a:camera prst="orthographicFront"/>
            <a:lightRig rig="twoPt" dir="t"/>
          </a:scene3d>
          <a:sp3d prstMaterial="matte">
            <a:bevelT/>
            <a:bevelB w="247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>
              <a:solidFill>
                <a:srgbClr val="00B050"/>
              </a:solidFill>
            </a:endParaRPr>
          </a:p>
        </p:txBody>
      </p:sp>
      <p:sp>
        <p:nvSpPr>
          <p:cNvPr id="10" name="Овал 9">
            <a:hlinkClick r:id="" action="ppaction://hlinkshowjump?jump=lastslide"/>
          </p:cNvPr>
          <p:cNvSpPr/>
          <p:nvPr userDrawn="1"/>
        </p:nvSpPr>
        <p:spPr>
          <a:xfrm>
            <a:off x="1043608" y="5589240"/>
            <a:ext cx="504056" cy="504056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  <a:scene3d>
            <a:camera prst="orthographicFront"/>
            <a:lightRig rig="twoPt" dir="t"/>
          </a:scene3d>
          <a:sp3d prstMaterial="matte">
            <a:bevelT/>
            <a:bevelB w="247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8905649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9" r:id="rId1"/>
    <p:sldLayoutId id="2147483730" r:id="rId2"/>
    <p:sldLayoutId id="2147483731" r:id="rId3"/>
    <p:sldLayoutId id="2147483732" r:id="rId4"/>
    <p:sldLayoutId id="2147483733" r:id="rId5"/>
    <p:sldLayoutId id="2147483734" r:id="rId6"/>
    <p:sldLayoutId id="2147483735" r:id="rId7"/>
    <p:sldLayoutId id="2147483736" r:id="rId8"/>
    <p:sldLayoutId id="2147483737" r:id="rId9"/>
    <p:sldLayoutId id="2147483738" r:id="rId10"/>
    <p:sldLayoutId id="2147483739" r:id="rId11"/>
  </p:sldLayoutIdLst>
  <p:transition>
    <p:fade/>
  </p:transition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8.jpeg"/><Relationship Id="rId4" Type="http://schemas.microsoft.com/office/2007/relationships/hdphoto" Target="../media/hdphoto1.wdp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&#1087;&#1077;&#1089;&#1077;&#1085;&#1082;&#1072;%20&#1086;&#1074;&#1089;&#1103;&#1085;&#1082;&#1080;.mp4" TargetMode="External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11560" y="1340768"/>
            <a:ext cx="7772400" cy="1470025"/>
          </a:xfrm>
        </p:spPr>
        <p:txBody>
          <a:bodyPr>
            <a:noAutofit/>
          </a:bodyPr>
          <a:lstStyle/>
          <a:p>
            <a:r>
              <a:rPr lang="ru-RU" sz="5400" b="1" i="1" dirty="0">
                <a:solidFill>
                  <a:schemeClr val="bg1"/>
                </a:solidFill>
                <a:latin typeface="Arial" charset="0"/>
                <a:cs typeface="Arial" charset="0"/>
              </a:rPr>
              <a:t>Основа слова и окончание</a:t>
            </a:r>
            <a:endParaRPr lang="ru-RU" sz="54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843808" y="4149080"/>
            <a:ext cx="5216624" cy="1752600"/>
          </a:xfrm>
        </p:spPr>
        <p:txBody>
          <a:bodyPr>
            <a:normAutofit/>
          </a:bodyPr>
          <a:lstStyle/>
          <a:p>
            <a:r>
              <a:rPr lang="ru-RU" sz="2800" dirty="0" smtClean="0">
                <a:solidFill>
                  <a:schemeClr val="bg1"/>
                </a:solidFill>
              </a:rPr>
              <a:t>Подготовила: учитель начальных классов МАОУ СОШ №2</a:t>
            </a:r>
          </a:p>
          <a:p>
            <a:r>
              <a:rPr lang="ru-RU" sz="2800" dirty="0" smtClean="0">
                <a:solidFill>
                  <a:schemeClr val="bg1"/>
                </a:solidFill>
              </a:rPr>
              <a:t>Никитчук Татьяна Николаевна</a:t>
            </a:r>
            <a:endParaRPr lang="ru-RU" sz="2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283646675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949881967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15616" y="1412776"/>
            <a:ext cx="6378692" cy="3384376"/>
          </a:xfrm>
        </p:spPr>
        <p:txBody>
          <a:bodyPr>
            <a:normAutofit/>
          </a:bodyPr>
          <a:lstStyle/>
          <a:p>
            <a:pPr algn="l"/>
            <a:r>
              <a:rPr lang="ru-RU" sz="5400" dirty="0" err="1" smtClean="0">
                <a:solidFill>
                  <a:schemeClr val="bg1"/>
                </a:solidFill>
              </a:rPr>
              <a:t>овсян</a:t>
            </a:r>
            <a:r>
              <a:rPr lang="ru-RU" sz="5400" dirty="0" smtClean="0">
                <a:solidFill>
                  <a:schemeClr val="bg1"/>
                </a:solidFill>
              </a:rPr>
              <a:t>…     каша</a:t>
            </a:r>
            <a:br>
              <a:rPr lang="ru-RU" sz="5400" dirty="0" smtClean="0">
                <a:solidFill>
                  <a:schemeClr val="bg1"/>
                </a:solidFill>
              </a:rPr>
            </a:br>
            <a:r>
              <a:rPr lang="ru-RU" sz="5400" dirty="0" err="1" smtClean="0">
                <a:solidFill>
                  <a:schemeClr val="bg1"/>
                </a:solidFill>
              </a:rPr>
              <a:t>овсян</a:t>
            </a:r>
            <a:r>
              <a:rPr lang="ru-RU" sz="5400" dirty="0" smtClean="0">
                <a:solidFill>
                  <a:schemeClr val="bg1"/>
                </a:solidFill>
              </a:rPr>
              <a:t>…     печенье</a:t>
            </a:r>
            <a:br>
              <a:rPr lang="ru-RU" sz="5400" dirty="0" smtClean="0">
                <a:solidFill>
                  <a:schemeClr val="bg1"/>
                </a:solidFill>
              </a:rPr>
            </a:br>
            <a:r>
              <a:rPr lang="ru-RU" sz="5400" dirty="0" err="1" smtClean="0">
                <a:solidFill>
                  <a:schemeClr val="bg1"/>
                </a:solidFill>
              </a:rPr>
              <a:t>овсян</a:t>
            </a:r>
            <a:r>
              <a:rPr lang="ru-RU" sz="5400" dirty="0" smtClean="0">
                <a:solidFill>
                  <a:schemeClr val="bg1"/>
                </a:solidFill>
              </a:rPr>
              <a:t>…      стебелёк</a:t>
            </a:r>
            <a:br>
              <a:rPr lang="ru-RU" sz="5400" dirty="0" smtClean="0">
                <a:solidFill>
                  <a:schemeClr val="bg1"/>
                </a:solidFill>
              </a:rPr>
            </a:br>
            <a:r>
              <a:rPr lang="ru-RU" sz="5400" dirty="0" err="1" smtClean="0">
                <a:solidFill>
                  <a:schemeClr val="bg1"/>
                </a:solidFill>
              </a:rPr>
              <a:t>овсян</a:t>
            </a:r>
            <a:r>
              <a:rPr lang="ru-RU" sz="5400" dirty="0" smtClean="0">
                <a:solidFill>
                  <a:schemeClr val="bg1"/>
                </a:solidFill>
              </a:rPr>
              <a:t>…      зёрна</a:t>
            </a:r>
            <a:endParaRPr lang="ru-RU" sz="54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810782807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83568" y="908720"/>
            <a:ext cx="7704856" cy="47705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u="sng" dirty="0" smtClean="0">
                <a:solidFill>
                  <a:schemeClr val="bg1"/>
                </a:solidFill>
              </a:rPr>
              <a:t>Основа</a:t>
            </a:r>
            <a:r>
              <a:rPr lang="ru-RU" sz="4000" dirty="0" smtClean="0">
                <a:solidFill>
                  <a:schemeClr val="bg1"/>
                </a:solidFill>
              </a:rPr>
              <a:t> – это часть слова без окончания, в ней заключено значение данного слова.</a:t>
            </a:r>
          </a:p>
          <a:p>
            <a:endParaRPr lang="ru-RU" sz="4000" dirty="0" smtClean="0">
              <a:solidFill>
                <a:schemeClr val="bg1"/>
              </a:solidFill>
            </a:endParaRPr>
          </a:p>
          <a:p>
            <a:r>
              <a:rPr lang="ru-RU" sz="4000" u="sng" dirty="0" smtClean="0">
                <a:solidFill>
                  <a:schemeClr val="bg1"/>
                </a:solidFill>
              </a:rPr>
              <a:t>Окончание</a:t>
            </a:r>
            <a:r>
              <a:rPr lang="ru-RU" sz="4000" dirty="0" smtClean="0">
                <a:solidFill>
                  <a:schemeClr val="bg1"/>
                </a:solidFill>
              </a:rPr>
              <a:t> -  это изменяемая часть слова, служит для связи слов в предложении.</a:t>
            </a:r>
          </a:p>
          <a:p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xmlns="" val="911368540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43608" y="1600200"/>
            <a:ext cx="7643192" cy="45259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5400" dirty="0" smtClean="0">
                <a:solidFill>
                  <a:schemeClr val="bg1"/>
                </a:solidFill>
              </a:rPr>
              <a:t>Домашнее задание</a:t>
            </a:r>
          </a:p>
          <a:p>
            <a:pPr marL="0" indent="0">
              <a:buNone/>
            </a:pPr>
            <a:r>
              <a:rPr lang="ru-RU" sz="4400" dirty="0" smtClean="0">
                <a:solidFill>
                  <a:schemeClr val="bg1"/>
                </a:solidFill>
              </a:rPr>
              <a:t>Стр. 150 правило, упр.188</a:t>
            </a:r>
          </a:p>
          <a:p>
            <a:endParaRPr lang="ru-RU" sz="4400" dirty="0"/>
          </a:p>
        </p:txBody>
      </p:sp>
    </p:spTree>
    <p:extLst>
      <p:ext uri="{BB962C8B-B14F-4D97-AF65-F5344CB8AC3E}">
        <p14:creationId xmlns:p14="http://schemas.microsoft.com/office/powerpoint/2010/main" xmlns="" val="126596718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ru-RU" sz="9600" dirty="0" smtClean="0">
                <a:solidFill>
                  <a:schemeClr val="bg1"/>
                </a:solidFill>
              </a:rPr>
              <a:t>Благодарю</a:t>
            </a:r>
            <a:br>
              <a:rPr lang="ru-RU" sz="9600" dirty="0" smtClean="0">
                <a:solidFill>
                  <a:schemeClr val="bg1"/>
                </a:solidFill>
              </a:rPr>
            </a:br>
            <a:r>
              <a:rPr lang="ru-RU" sz="9600" dirty="0" smtClean="0">
                <a:solidFill>
                  <a:schemeClr val="bg1"/>
                </a:solidFill>
              </a:rPr>
              <a:t>за работу на уроке!</a:t>
            </a:r>
            <a:endParaRPr lang="ru-RU" sz="96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Источники</a:t>
            </a:r>
            <a:endParaRPr lang="ru-RU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732997074"/>
      </p:ext>
    </p:extLst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8" y="2996952"/>
            <a:ext cx="7772400" cy="864095"/>
          </a:xfrm>
        </p:spPr>
        <p:txBody>
          <a:bodyPr/>
          <a:lstStyle/>
          <a:p>
            <a:pPr algn="ctr"/>
            <a:r>
              <a:rPr lang="ru-RU" dirty="0" smtClean="0">
                <a:solidFill>
                  <a:schemeClr val="bg1"/>
                </a:solidFill>
              </a:rPr>
              <a:t>Во  </a:t>
            </a:r>
            <a:r>
              <a:rPr lang="ru-RU" dirty="0" err="1" smtClean="0">
                <a:solidFill>
                  <a:schemeClr val="bg1"/>
                </a:solidFill>
              </a:rPr>
              <a:t>вё</a:t>
            </a:r>
            <a:r>
              <a:rPr lang="ru-RU" dirty="0" smtClean="0">
                <a:solidFill>
                  <a:schemeClr val="bg1"/>
                </a:solidFill>
              </a:rPr>
              <a:t>  со  сё  </a:t>
            </a:r>
            <a:r>
              <a:rPr lang="ru-RU" dirty="0" err="1" smtClean="0">
                <a:solidFill>
                  <a:schemeClr val="bg1"/>
                </a:solidFill>
              </a:rPr>
              <a:t>ов</a:t>
            </a:r>
            <a:r>
              <a:rPr lang="ru-RU" dirty="0" smtClean="0">
                <a:solidFill>
                  <a:schemeClr val="bg1"/>
                </a:solidFill>
              </a:rPr>
              <a:t>  ёв  ос  </a:t>
            </a:r>
            <a:r>
              <a:rPr lang="ru-RU" dirty="0" err="1" smtClean="0">
                <a:solidFill>
                  <a:schemeClr val="bg1"/>
                </a:solidFill>
              </a:rPr>
              <a:t>ёс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19672" y="908720"/>
            <a:ext cx="5400600" cy="1500187"/>
          </a:xfrm>
        </p:spPr>
        <p:txBody>
          <a:bodyPr>
            <a:normAutofit/>
          </a:bodyPr>
          <a:lstStyle/>
          <a:p>
            <a:r>
              <a:rPr lang="ru-RU" sz="8000" dirty="0" smtClean="0">
                <a:solidFill>
                  <a:schemeClr val="bg1"/>
                </a:solidFill>
              </a:rPr>
              <a:t>в о с ё </a:t>
            </a:r>
            <a:endParaRPr lang="ru-RU" sz="8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739064622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436096" y="730526"/>
            <a:ext cx="2088232" cy="792088"/>
          </a:xfrm>
        </p:spPr>
        <p:txBody>
          <a:bodyPr>
            <a:normAutofit fontScale="92500" lnSpcReduction="10000"/>
          </a:bodyPr>
          <a:lstStyle/>
          <a:p>
            <a:r>
              <a:rPr lang="ru-RU" b="1" i="1" dirty="0" smtClean="0">
                <a:solidFill>
                  <a:schemeClr val="bg1"/>
                </a:solidFill>
                <a:latin typeface="Arial" charset="0"/>
                <a:cs typeface="Arial" charset="0"/>
              </a:rPr>
              <a:t> </a:t>
            </a:r>
            <a:r>
              <a:rPr lang="ru-RU" sz="5400" b="1" i="1" dirty="0" smtClean="0">
                <a:solidFill>
                  <a:schemeClr val="bg1"/>
                </a:solidFill>
                <a:latin typeface="Arial" charset="0"/>
                <a:cs typeface="Arial" charset="0"/>
              </a:rPr>
              <a:t>Овёс</a:t>
            </a:r>
            <a:r>
              <a:rPr lang="ru-RU" sz="4400" b="1" i="1" dirty="0" smtClean="0">
                <a:solidFill>
                  <a:schemeClr val="bg1"/>
                </a:solidFill>
                <a:latin typeface="Arial" charset="0"/>
                <a:cs typeface="Arial" charset="0"/>
              </a:rPr>
              <a:t>  </a:t>
            </a:r>
            <a:r>
              <a:rPr lang="ru-RU" b="1" i="1" dirty="0" smtClean="0">
                <a:solidFill>
                  <a:schemeClr val="bg1"/>
                </a:solidFill>
                <a:latin typeface="Arial" charset="0"/>
                <a:cs typeface="Arial" charset="0"/>
              </a:rPr>
              <a:t> </a:t>
            </a:r>
            <a:endParaRPr lang="ru-RU" dirty="0"/>
          </a:p>
        </p:txBody>
      </p:sp>
      <p:pic>
        <p:nvPicPr>
          <p:cNvPr id="5" name="Picture 6" descr="67570977_1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11560" y="620688"/>
            <a:ext cx="3240360" cy="35728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4" descr="724500448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923928" y="2780928"/>
            <a:ext cx="4536504" cy="32403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2245874482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8" y="4108639"/>
            <a:ext cx="3888432" cy="1143000"/>
          </a:xfrm>
        </p:spPr>
        <p:txBody>
          <a:bodyPr>
            <a:normAutofit/>
          </a:bodyPr>
          <a:lstStyle/>
          <a:p>
            <a:r>
              <a:rPr lang="ru-RU" sz="5400" b="1" dirty="0" smtClean="0">
                <a:solidFill>
                  <a:schemeClr val="bg1"/>
                </a:solidFill>
              </a:rPr>
              <a:t>Омонимы</a:t>
            </a:r>
            <a:endParaRPr lang="ru-RU" sz="5400" b="1" dirty="0">
              <a:solidFill>
                <a:schemeClr val="bg1"/>
              </a:solidFill>
            </a:endParaRPr>
          </a:p>
        </p:txBody>
      </p:sp>
      <p:pic>
        <p:nvPicPr>
          <p:cNvPr id="1028" name="Picture 4" descr="C:\Users\Администратор\Desktop\8174c378-d6c0-4cb2-a5d2-8e5ef9a7e5a6.jpe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626345" y="3212976"/>
            <a:ext cx="3720413" cy="27903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Picture 5" descr="C:\Users\Администратор\Desktop\ovsyanka.jpg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22107" y="620688"/>
            <a:ext cx="3744416" cy="28083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5114571" y="980728"/>
            <a:ext cx="3262816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5400" b="1" dirty="0" smtClean="0">
                <a:solidFill>
                  <a:schemeClr val="bg1"/>
                </a:solidFill>
              </a:rPr>
              <a:t>Овсянка </a:t>
            </a:r>
            <a:endParaRPr lang="ru-RU" sz="5400" dirty="0"/>
          </a:p>
        </p:txBody>
      </p:sp>
    </p:spTree>
    <p:extLst>
      <p:ext uri="{BB962C8B-B14F-4D97-AF65-F5344CB8AC3E}">
        <p14:creationId xmlns:p14="http://schemas.microsoft.com/office/powerpoint/2010/main" xmlns="" val="109441627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2060848"/>
            <a:ext cx="7488832" cy="1470025"/>
          </a:xfrm>
        </p:spPr>
        <p:txBody>
          <a:bodyPr>
            <a:normAutofit fontScale="90000"/>
          </a:bodyPr>
          <a:lstStyle/>
          <a:p>
            <a:r>
              <a:rPr lang="ru-RU" sz="6000" b="1" i="1" dirty="0" smtClean="0">
                <a:solidFill>
                  <a:schemeClr val="bg1"/>
                </a:solidFill>
                <a:latin typeface="Arial" charset="0"/>
                <a:cs typeface="Arial" charset="0"/>
              </a:rPr>
              <a:t>Знание собирается по капле.</a:t>
            </a:r>
            <a:endParaRPr lang="ru-RU" sz="6000" dirty="0"/>
          </a:p>
        </p:txBody>
      </p:sp>
    </p:spTree>
    <p:extLst>
      <p:ext uri="{BB962C8B-B14F-4D97-AF65-F5344CB8AC3E}">
        <p14:creationId xmlns:p14="http://schemas.microsoft.com/office/powerpoint/2010/main" xmlns="" val="1504178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3206485" y="836712"/>
            <a:ext cx="3651512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400" b="1" dirty="0" smtClean="0">
                <a:solidFill>
                  <a:schemeClr val="bg1"/>
                </a:solidFill>
              </a:rPr>
              <a:t>Части слова</a:t>
            </a:r>
            <a:endParaRPr lang="ru-RU" sz="44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827584" y="2056773"/>
            <a:ext cx="1612364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b="1" dirty="0" smtClean="0">
                <a:solidFill>
                  <a:schemeClr val="bg1"/>
                </a:solidFill>
              </a:rPr>
              <a:t>корень</a:t>
            </a:r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1302457" y="3284984"/>
            <a:ext cx="227498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b="1" dirty="0" smtClean="0">
                <a:solidFill>
                  <a:schemeClr val="bg1"/>
                </a:solidFill>
              </a:rPr>
              <a:t>приставка</a:t>
            </a:r>
            <a:endParaRPr lang="ru-RU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3697668" y="3871408"/>
            <a:ext cx="2031775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b="1" dirty="0" smtClean="0">
                <a:solidFill>
                  <a:schemeClr val="bg1"/>
                </a:solidFill>
              </a:rPr>
              <a:t>суффикс</a:t>
            </a:r>
            <a:endParaRPr lang="ru-RU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6201763" y="3429000"/>
            <a:ext cx="162942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b="1" dirty="0" smtClean="0">
                <a:solidFill>
                  <a:schemeClr val="bg1"/>
                </a:solidFill>
              </a:rPr>
              <a:t>основа</a:t>
            </a:r>
            <a:endParaRPr lang="ru-RU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6012160" y="2204864"/>
            <a:ext cx="2327304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b="1" dirty="0" smtClean="0">
                <a:solidFill>
                  <a:schemeClr val="bg1"/>
                </a:solidFill>
              </a:rPr>
              <a:t>окончание</a:t>
            </a:r>
            <a:endParaRPr lang="ru-RU" dirty="0"/>
          </a:p>
        </p:txBody>
      </p:sp>
      <p:cxnSp>
        <p:nvCxnSpPr>
          <p:cNvPr id="12" name="Прямая со стрелкой 11"/>
          <p:cNvCxnSpPr/>
          <p:nvPr/>
        </p:nvCxnSpPr>
        <p:spPr>
          <a:xfrm flipH="1">
            <a:off x="2339752" y="1725489"/>
            <a:ext cx="1357916" cy="623671"/>
          </a:xfrm>
          <a:prstGeom prst="straightConnector1">
            <a:avLst/>
          </a:prstGeom>
          <a:ln w="57150">
            <a:solidFill>
              <a:schemeClr val="bg1"/>
            </a:solidFill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5" name="Прямая со стрелкой 14"/>
          <p:cNvCxnSpPr/>
          <p:nvPr/>
        </p:nvCxnSpPr>
        <p:spPr>
          <a:xfrm flipH="1">
            <a:off x="3171110" y="1877889"/>
            <a:ext cx="678958" cy="1551111"/>
          </a:xfrm>
          <a:prstGeom prst="straightConnector1">
            <a:avLst/>
          </a:prstGeom>
          <a:ln w="57150">
            <a:solidFill>
              <a:schemeClr val="bg1"/>
            </a:solidFill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6" name="Прямая со стрелкой 15"/>
          <p:cNvCxnSpPr/>
          <p:nvPr/>
        </p:nvCxnSpPr>
        <p:spPr>
          <a:xfrm>
            <a:off x="4585293" y="1810844"/>
            <a:ext cx="0" cy="2060564"/>
          </a:xfrm>
          <a:prstGeom prst="straightConnector1">
            <a:avLst/>
          </a:prstGeom>
          <a:ln w="57150">
            <a:solidFill>
              <a:schemeClr val="bg1"/>
            </a:solidFill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7" name="Прямая со стрелкой 16"/>
          <p:cNvCxnSpPr/>
          <p:nvPr/>
        </p:nvCxnSpPr>
        <p:spPr>
          <a:xfrm>
            <a:off x="5254224" y="1711418"/>
            <a:ext cx="1515872" cy="1865953"/>
          </a:xfrm>
          <a:prstGeom prst="straightConnector1">
            <a:avLst/>
          </a:prstGeom>
          <a:ln w="57150">
            <a:solidFill>
              <a:schemeClr val="bg1"/>
            </a:solidFill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8" name="Прямая со стрелкой 17"/>
          <p:cNvCxnSpPr/>
          <p:nvPr/>
        </p:nvCxnSpPr>
        <p:spPr>
          <a:xfrm>
            <a:off x="5857908" y="1711418"/>
            <a:ext cx="1018348" cy="637742"/>
          </a:xfrm>
          <a:prstGeom prst="straightConnector1">
            <a:avLst/>
          </a:prstGeom>
          <a:ln w="57150">
            <a:solidFill>
              <a:schemeClr val="bg1"/>
            </a:solidFill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2578899369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  <p:bldP spid="8" grpId="0"/>
      <p:bldP spid="9" grpId="0"/>
      <p:bldP spid="10" grpId="0"/>
      <p:bldP spid="1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Заголовок 1"/>
          <p:cNvSpPr txBox="1">
            <a:spLocks noGrp="1"/>
          </p:cNvSpPr>
          <p:nvPr>
            <p:ph idx="1"/>
          </p:nvPr>
        </p:nvSpPr>
        <p:spPr>
          <a:xfrm>
            <a:off x="467544" y="620688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r>
              <a:rPr lang="ru-RU" sz="5400" b="1" i="1" dirty="0" smtClean="0">
                <a:solidFill>
                  <a:schemeClr val="bg1"/>
                </a:solidFill>
                <a:latin typeface="Arial" charset="0"/>
                <a:cs typeface="Arial" charset="0"/>
              </a:rPr>
              <a:t>Основа слова и окончание</a:t>
            </a:r>
            <a:endParaRPr lang="ru-RU" sz="5400" dirty="0"/>
          </a:p>
        </p:txBody>
      </p:sp>
    </p:spTree>
    <p:extLst>
      <p:ext uri="{BB962C8B-B14F-4D97-AF65-F5344CB8AC3E}">
        <p14:creationId xmlns:p14="http://schemas.microsoft.com/office/powerpoint/2010/main" xmlns="" val="344395204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971599" y="620688"/>
            <a:ext cx="6630085" cy="144655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4400" b="1" dirty="0" smtClean="0">
                <a:solidFill>
                  <a:schemeClr val="bg1"/>
                </a:solidFill>
              </a:rPr>
              <a:t>Основа </a:t>
            </a:r>
          </a:p>
          <a:p>
            <a:r>
              <a:rPr lang="ru-RU" sz="4400" b="1" dirty="0" smtClean="0">
                <a:solidFill>
                  <a:schemeClr val="bg1"/>
                </a:solidFill>
              </a:rPr>
              <a:t> </a:t>
            </a:r>
            <a:r>
              <a:rPr lang="ru-RU" sz="3600" b="1" dirty="0" smtClean="0">
                <a:solidFill>
                  <a:schemeClr val="bg1"/>
                </a:solidFill>
              </a:rPr>
              <a:t>( по словарю </a:t>
            </a:r>
            <a:r>
              <a:rPr lang="ru-RU" sz="3600" b="1" dirty="0" err="1" smtClean="0">
                <a:solidFill>
                  <a:schemeClr val="bg1"/>
                </a:solidFill>
              </a:rPr>
              <a:t>Д.Н.Ушакова</a:t>
            </a:r>
            <a:r>
              <a:rPr lang="ru-RU" sz="3600" b="1" dirty="0" smtClean="0">
                <a:solidFill>
                  <a:schemeClr val="bg1"/>
                </a:solidFill>
              </a:rPr>
              <a:t>) </a:t>
            </a:r>
            <a:endParaRPr lang="ru-RU" sz="2800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865381" y="2204864"/>
            <a:ext cx="2736304" cy="19178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9" name="Picture 5" descr="http://im1-tub-ru.yandex.net/i?id=208046540-51-72&amp;n=21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BEBA8EAE-BF5A-486C-A8C5-ECC9F3942E4B}">
                <a14:imgProps xmlns:a14="http://schemas.microsoft.com/office/drawing/2010/main" xmlns="">
                  <a14:imgLayer r:embed="rId4">
                    <a14:imgEffect>
                      <a14:brightnessContrast bright="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14000" y="2050199"/>
            <a:ext cx="2592357" cy="1851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031" name="Picture 7" descr="http://im2-tub-ru.yandex.net/i?id=68091197-71-72&amp;n=21"/>
          <p:cNvPicPr>
            <a:picLocks noChangeAspect="1" noChangeArrowheads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946382" y="4122720"/>
            <a:ext cx="2340260" cy="1800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13" name="Группа 12"/>
          <p:cNvGrpSpPr/>
          <p:nvPr/>
        </p:nvGrpSpPr>
        <p:grpSpPr>
          <a:xfrm>
            <a:off x="5436096" y="4941168"/>
            <a:ext cx="1800200" cy="504056"/>
            <a:chOff x="5292080" y="4581128"/>
            <a:chExt cx="1800200" cy="504056"/>
          </a:xfrm>
        </p:grpSpPr>
        <p:cxnSp>
          <p:nvCxnSpPr>
            <p:cNvPr id="7" name="Прямая соединительная линия 6"/>
            <p:cNvCxnSpPr/>
            <p:nvPr/>
          </p:nvCxnSpPr>
          <p:spPr>
            <a:xfrm>
              <a:off x="5292080" y="4581128"/>
              <a:ext cx="0" cy="504056"/>
            </a:xfrm>
            <a:prstGeom prst="line">
              <a:avLst/>
            </a:prstGeom>
            <a:ln/>
          </p:spPr>
          <p:style>
            <a:lnRef idx="3">
              <a:schemeClr val="accent6"/>
            </a:lnRef>
            <a:fillRef idx="0">
              <a:schemeClr val="accent6"/>
            </a:fillRef>
            <a:effectRef idx="2">
              <a:schemeClr val="accent6"/>
            </a:effectRef>
            <a:fontRef idx="minor">
              <a:schemeClr val="tx1"/>
            </a:fontRef>
          </p:style>
        </p:cxnSp>
        <p:cxnSp>
          <p:nvCxnSpPr>
            <p:cNvPr id="9" name="Прямая соединительная линия 8"/>
            <p:cNvCxnSpPr/>
            <p:nvPr/>
          </p:nvCxnSpPr>
          <p:spPr>
            <a:xfrm>
              <a:off x="5292080" y="5085184"/>
              <a:ext cx="1800200" cy="0"/>
            </a:xfrm>
            <a:prstGeom prst="line">
              <a:avLst/>
            </a:prstGeom>
            <a:ln/>
          </p:spPr>
          <p:style>
            <a:lnRef idx="3">
              <a:schemeClr val="accent6"/>
            </a:lnRef>
            <a:fillRef idx="0">
              <a:schemeClr val="accent6"/>
            </a:fillRef>
            <a:effectRef idx="2">
              <a:schemeClr val="accent6"/>
            </a:effectRef>
            <a:fontRef idx="minor">
              <a:schemeClr val="tx1"/>
            </a:fontRef>
          </p:style>
        </p:cxnSp>
        <p:cxnSp>
          <p:nvCxnSpPr>
            <p:cNvPr id="14" name="Прямая соединительная линия 13"/>
            <p:cNvCxnSpPr/>
            <p:nvPr/>
          </p:nvCxnSpPr>
          <p:spPr>
            <a:xfrm>
              <a:off x="7092280" y="4610810"/>
              <a:ext cx="0" cy="474374"/>
            </a:xfrm>
            <a:prstGeom prst="line">
              <a:avLst/>
            </a:prstGeom>
            <a:ln/>
          </p:spPr>
          <p:style>
            <a:lnRef idx="3">
              <a:schemeClr val="accent6"/>
            </a:lnRef>
            <a:fillRef idx="0">
              <a:schemeClr val="accent6"/>
            </a:fillRef>
            <a:effectRef idx="2">
              <a:schemeClr val="accent6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xmlns="" val="922306387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0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0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0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0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Администратор\Desktop\ovsyanka_obiknovennaya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547664" y="908720"/>
            <a:ext cx="4762500" cy="37242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5398183" y="4797152"/>
            <a:ext cx="182396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b="1" dirty="0" smtClean="0">
                <a:solidFill>
                  <a:schemeClr val="bg1"/>
                </a:solidFill>
                <a:hlinkClick r:id="rId3" action="ppaction://hlinkfile"/>
              </a:rPr>
              <a:t>овсянка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932100167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1202</TotalTime>
  <Words>98</Words>
  <Application>Microsoft Office PowerPoint</Application>
  <PresentationFormat>Экран (4:3)</PresentationFormat>
  <Paragraphs>28</Paragraphs>
  <Slides>16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Тема Office</vt:lpstr>
      <vt:lpstr>Основа слова и окончание</vt:lpstr>
      <vt:lpstr>Во  вё  со  сё  ов  ёв  ос  ёс</vt:lpstr>
      <vt:lpstr>Слайд 3</vt:lpstr>
      <vt:lpstr>Омонимы</vt:lpstr>
      <vt:lpstr>Знание собирается по капле.</vt:lpstr>
      <vt:lpstr>  </vt:lpstr>
      <vt:lpstr>Слайд 7</vt:lpstr>
      <vt:lpstr>Слайд 8</vt:lpstr>
      <vt:lpstr>Слайд 9</vt:lpstr>
      <vt:lpstr>Слайд 10</vt:lpstr>
      <vt:lpstr>овсян…     каша овсян…     печенье овсян…      стебелёк овсян…      зёрна</vt:lpstr>
      <vt:lpstr>Слайд 12</vt:lpstr>
      <vt:lpstr>Слайд 13</vt:lpstr>
      <vt:lpstr>Слайд 14</vt:lpstr>
      <vt:lpstr>Благодарю за работу на уроке!</vt:lpstr>
      <vt:lpstr>Источники</vt:lpstr>
    </vt:vector>
  </TitlesOfParts>
  <Company>DG Win&amp;Soft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Классная доска</dc:title>
  <dc:creator>Soul Reaver;Irenus</dc:creator>
  <cp:lastModifiedBy>re</cp:lastModifiedBy>
  <cp:revision>79</cp:revision>
  <dcterms:created xsi:type="dcterms:W3CDTF">2011-07-08T08:05:38Z</dcterms:created>
  <dcterms:modified xsi:type="dcterms:W3CDTF">2014-05-06T19:32:17Z</dcterms:modified>
</cp:coreProperties>
</file>