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1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8" r:id="rId12"/>
    <p:sldId id="266" r:id="rId13"/>
    <p:sldId id="269" r:id="rId14"/>
    <p:sldId id="271" r:id="rId15"/>
    <p:sldId id="272" r:id="rId16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56" autoAdjust="0"/>
    <p:restoredTop sz="94660"/>
  </p:normalViewPr>
  <p:slideViewPr>
    <p:cSldViewPr>
      <p:cViewPr varScale="1">
        <p:scale>
          <a:sx n="42" d="100"/>
          <a:sy n="42" d="100"/>
        </p:scale>
        <p:origin x="-1188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3490" name="Group 2"/>
          <p:cNvGrpSpPr>
            <a:grpSpLocks/>
          </p:cNvGrpSpPr>
          <p:nvPr/>
        </p:nvGrpSpPr>
        <p:grpSpPr bwMode="auto">
          <a:xfrm>
            <a:off x="0" y="0"/>
            <a:ext cx="8763000" cy="5943600"/>
            <a:chOff x="0" y="0"/>
            <a:chExt cx="5520" cy="3744"/>
          </a:xfrm>
        </p:grpSpPr>
        <p:sp>
          <p:nvSpPr>
            <p:cNvPr id="63491" name="Rectangle 3"/>
            <p:cNvSpPr>
              <a:spLocks noChangeArrowheads="1"/>
            </p:cNvSpPr>
            <p:nvPr/>
          </p:nvSpPr>
          <p:spPr bwMode="auto">
            <a:xfrm>
              <a:off x="0" y="0"/>
              <a:ext cx="1104" cy="3072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ru-RU" sz="2400">
                <a:latin typeface="Times New Roman" pitchFamily="18" charset="0"/>
              </a:endParaRPr>
            </a:p>
          </p:txBody>
        </p:sp>
        <p:grpSp>
          <p:nvGrpSpPr>
            <p:cNvPr id="63492" name="Group 4"/>
            <p:cNvGrpSpPr>
              <a:grpSpLocks/>
            </p:cNvGrpSpPr>
            <p:nvPr userDrawn="1"/>
          </p:nvGrpSpPr>
          <p:grpSpPr bwMode="auto">
            <a:xfrm>
              <a:off x="0" y="2208"/>
              <a:ext cx="5520" cy="1536"/>
              <a:chOff x="0" y="2208"/>
              <a:chExt cx="5520" cy="1536"/>
            </a:xfrm>
          </p:grpSpPr>
          <p:sp>
            <p:nvSpPr>
              <p:cNvPr id="63493" name="Rectangle 5"/>
              <p:cNvSpPr>
                <a:spLocks noChangeArrowheads="1"/>
              </p:cNvSpPr>
              <p:nvPr/>
            </p:nvSpPr>
            <p:spPr bwMode="ltGray">
              <a:xfrm>
                <a:off x="624" y="2208"/>
                <a:ext cx="4896" cy="1536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/>
                <a:endParaRPr lang="ru-RU" sz="2400">
                  <a:latin typeface="Times New Roman" pitchFamily="18" charset="0"/>
                </a:endParaRPr>
              </a:p>
            </p:txBody>
          </p:sp>
          <p:sp>
            <p:nvSpPr>
              <p:cNvPr id="63494" name="Rectangle 6"/>
              <p:cNvSpPr>
                <a:spLocks noChangeArrowheads="1"/>
              </p:cNvSpPr>
              <p:nvPr/>
            </p:nvSpPr>
            <p:spPr bwMode="white">
              <a:xfrm>
                <a:off x="654" y="2352"/>
                <a:ext cx="4818" cy="1347"/>
              </a:xfrm>
              <a:prstGeom prst="rect">
                <a:avLst/>
              </a:prstGeom>
              <a:solidFill>
                <a:schemeClr val="bg1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/>
                <a:endParaRPr lang="ru-RU" sz="2400">
                  <a:latin typeface="Times New Roman" pitchFamily="18" charset="0"/>
                </a:endParaRPr>
              </a:p>
            </p:txBody>
          </p:sp>
          <p:sp>
            <p:nvSpPr>
              <p:cNvPr id="63495" name="Line 7"/>
              <p:cNvSpPr>
                <a:spLocks noChangeShapeType="1"/>
              </p:cNvSpPr>
              <p:nvPr/>
            </p:nvSpPr>
            <p:spPr bwMode="auto">
              <a:xfrm>
                <a:off x="0" y="3072"/>
                <a:ext cx="624" cy="0"/>
              </a:xfrm>
              <a:prstGeom prst="line">
                <a:avLst/>
              </a:prstGeom>
              <a:noFill/>
              <a:ln w="508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63496" name="Group 8"/>
            <p:cNvGrpSpPr>
              <a:grpSpLocks/>
            </p:cNvGrpSpPr>
            <p:nvPr userDrawn="1"/>
          </p:nvGrpSpPr>
          <p:grpSpPr bwMode="auto">
            <a:xfrm>
              <a:off x="400" y="336"/>
              <a:ext cx="5088" cy="192"/>
              <a:chOff x="400" y="336"/>
              <a:chExt cx="5088" cy="192"/>
            </a:xfrm>
          </p:grpSpPr>
          <p:sp>
            <p:nvSpPr>
              <p:cNvPr id="63497" name="Rectangle 9"/>
              <p:cNvSpPr>
                <a:spLocks noChangeArrowheads="1"/>
              </p:cNvSpPr>
              <p:nvPr/>
            </p:nvSpPr>
            <p:spPr bwMode="auto">
              <a:xfrm>
                <a:off x="3952" y="336"/>
                <a:ext cx="1536" cy="192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/>
                <a:endParaRPr lang="ru-RU" sz="2400">
                  <a:latin typeface="Times New Roman" pitchFamily="18" charset="0"/>
                </a:endParaRPr>
              </a:p>
            </p:txBody>
          </p:sp>
          <p:sp>
            <p:nvSpPr>
              <p:cNvPr id="63498" name="Line 10"/>
              <p:cNvSpPr>
                <a:spLocks noChangeShapeType="1"/>
              </p:cNvSpPr>
              <p:nvPr/>
            </p:nvSpPr>
            <p:spPr bwMode="auto">
              <a:xfrm>
                <a:off x="400" y="432"/>
                <a:ext cx="5088" cy="0"/>
              </a:xfrm>
              <a:prstGeom prst="line">
                <a:avLst/>
              </a:prstGeom>
              <a:noFill/>
              <a:ln w="444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</p:grpSp>
      </p:grpSp>
      <p:sp>
        <p:nvSpPr>
          <p:cNvPr id="63499" name="Rectangle 11"/>
          <p:cNvSpPr>
            <a:spLocks noGrp="1" noChangeArrowheads="1"/>
          </p:cNvSpPr>
          <p:nvPr>
            <p:ph type="ctrTitle"/>
          </p:nvPr>
        </p:nvSpPr>
        <p:spPr>
          <a:xfrm>
            <a:off x="2057400" y="1143000"/>
            <a:ext cx="6629400" cy="2209800"/>
          </a:xfrm>
        </p:spPr>
        <p:txBody>
          <a:bodyPr/>
          <a:lstStyle>
            <a:lvl1pPr>
              <a:defRPr sz="48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63500" name="Rectangle 1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962400"/>
            <a:ext cx="6858000" cy="1600200"/>
          </a:xfrm>
        </p:spPr>
        <p:txBody>
          <a:bodyPr anchor="ctr"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63501" name="Rectangle 13"/>
          <p:cNvSpPr>
            <a:spLocks noGrp="1" noChangeArrowheads="1"/>
          </p:cNvSpPr>
          <p:nvPr>
            <p:ph type="dt" sz="half" idx="2"/>
          </p:nvPr>
        </p:nvSpPr>
        <p:spPr>
          <a:xfrm>
            <a:off x="912813" y="6251575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3502" name="Rectangle 14"/>
          <p:cNvSpPr>
            <a:spLocks noGrp="1" noChangeArrowheads="1"/>
          </p:cNvSpPr>
          <p:nvPr>
            <p:ph type="ftr" sz="quarter" idx="3"/>
          </p:nvPr>
        </p:nvSpPr>
        <p:spPr>
          <a:xfrm>
            <a:off x="3354388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3503" name="Rectangle 15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4E144EFD-75AF-46F3-B26C-8E12953A5906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1E4CDF0-BD76-4A9D-833D-026EE8C3C152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43700" y="277813"/>
            <a:ext cx="1943100" cy="5853112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914400" y="277813"/>
            <a:ext cx="5676900" cy="5853112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CB293E1-5AD2-4404-B4C2-9C98F4BB9B04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Заголовок, 1 большой объект и 2 маленьких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7813"/>
            <a:ext cx="77724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914400" y="1600200"/>
            <a:ext cx="3810000" cy="45307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4876800" y="1600200"/>
            <a:ext cx="3810000" cy="21891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3"/>
          </p:nvPr>
        </p:nvSpPr>
        <p:spPr>
          <a:xfrm>
            <a:off x="4876800" y="3941763"/>
            <a:ext cx="3810000" cy="218916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>
          <a:xfrm>
            <a:off x="914400" y="6251575"/>
            <a:ext cx="1981200" cy="4572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1"/>
          </p:nvPr>
        </p:nvSpPr>
        <p:spPr>
          <a:xfrm>
            <a:off x="3352800" y="6248400"/>
            <a:ext cx="2971800" cy="4572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>
          <a:xfrm>
            <a:off x="6781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60FD3A73-F459-44D2-8312-2FA61425926C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571FE0E-2B04-4F07-A58F-13BF4C881439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6CEE644-1FD0-426A-B568-3483A99A7CCC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914400" y="1600200"/>
            <a:ext cx="38100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876800" y="1600200"/>
            <a:ext cx="38100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61C1EEB-1407-48CD-8D6A-C92BE863F3D7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22B171E-AC64-4C00-90D3-979AFF570DD3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422E337-1B67-4ACF-BBF0-18C129CE1837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5FAF985-845E-4120-A93E-4B1BC9DF6D53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64197FC-38A8-4ABD-9DAF-78CB9A0DA356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C01A172-4CBE-490F-9A70-C36E6C7C6BD8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2466" name="Group 2"/>
          <p:cNvGrpSpPr>
            <a:grpSpLocks/>
          </p:cNvGrpSpPr>
          <p:nvPr/>
        </p:nvGrpSpPr>
        <p:grpSpPr bwMode="auto">
          <a:xfrm>
            <a:off x="0" y="0"/>
            <a:ext cx="8686800" cy="4876800"/>
            <a:chOff x="0" y="0"/>
            <a:chExt cx="5472" cy="3072"/>
          </a:xfrm>
        </p:grpSpPr>
        <p:sp>
          <p:nvSpPr>
            <p:cNvPr id="62467" name="Rectangle 3"/>
            <p:cNvSpPr>
              <a:spLocks noChangeArrowheads="1"/>
            </p:cNvSpPr>
            <p:nvPr/>
          </p:nvSpPr>
          <p:spPr bwMode="auto">
            <a:xfrm>
              <a:off x="0" y="0"/>
              <a:ext cx="384" cy="3072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ru-RU" sz="2400">
                <a:latin typeface="Times New Roman" pitchFamily="18" charset="0"/>
              </a:endParaRPr>
            </a:p>
          </p:txBody>
        </p:sp>
        <p:grpSp>
          <p:nvGrpSpPr>
            <p:cNvPr id="62468" name="Group 4"/>
            <p:cNvGrpSpPr>
              <a:grpSpLocks/>
            </p:cNvGrpSpPr>
            <p:nvPr/>
          </p:nvGrpSpPr>
          <p:grpSpPr bwMode="auto">
            <a:xfrm>
              <a:off x="240" y="893"/>
              <a:ext cx="5232" cy="115"/>
              <a:chOff x="240" y="893"/>
              <a:chExt cx="5232" cy="115"/>
            </a:xfrm>
          </p:grpSpPr>
          <p:sp>
            <p:nvSpPr>
              <p:cNvPr id="62469" name="Rectangle 5"/>
              <p:cNvSpPr>
                <a:spLocks noChangeArrowheads="1"/>
              </p:cNvSpPr>
              <p:nvPr/>
            </p:nvSpPr>
            <p:spPr bwMode="auto">
              <a:xfrm>
                <a:off x="4320" y="893"/>
                <a:ext cx="1152" cy="115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/>
                <a:endParaRPr lang="ru-RU" sz="2400">
                  <a:latin typeface="Times New Roman" pitchFamily="18" charset="0"/>
                </a:endParaRPr>
              </a:p>
            </p:txBody>
          </p:sp>
          <p:sp>
            <p:nvSpPr>
              <p:cNvPr id="62470" name="Line 6"/>
              <p:cNvSpPr>
                <a:spLocks noChangeShapeType="1"/>
              </p:cNvSpPr>
              <p:nvPr/>
            </p:nvSpPr>
            <p:spPr bwMode="auto">
              <a:xfrm>
                <a:off x="240" y="941"/>
                <a:ext cx="5232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</p:grpSp>
      </p:grpSp>
      <p:sp>
        <p:nvSpPr>
          <p:cNvPr id="62471" name="Rectangle 7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277813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62472" name="Rectangle 8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600200"/>
            <a:ext cx="77724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62473" name="Rectangle 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14400" y="6251575"/>
            <a:ext cx="1981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/>
            </a:lvl1pPr>
          </a:lstStyle>
          <a:p>
            <a:endParaRPr lang="ru-RU"/>
          </a:p>
        </p:txBody>
      </p:sp>
      <p:sp>
        <p:nvSpPr>
          <p:cNvPr id="62474" name="Rectangle 1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52800" y="62484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/>
            </a:lvl1pPr>
          </a:lstStyle>
          <a:p>
            <a:endParaRPr lang="ru-RU"/>
          </a:p>
        </p:txBody>
      </p:sp>
      <p:sp>
        <p:nvSpPr>
          <p:cNvPr id="62475" name="Rectangle 1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81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/>
            </a:lvl1pPr>
          </a:lstStyle>
          <a:p>
            <a:fld id="{EC35B7CB-6349-4D7C-89EA-9BE7F108283A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62476" name="Line 12"/>
          <p:cNvSpPr>
            <a:spLocks noChangeShapeType="1"/>
          </p:cNvSpPr>
          <p:nvPr/>
        </p:nvSpPr>
        <p:spPr bwMode="auto">
          <a:xfrm>
            <a:off x="0" y="4876800"/>
            <a:ext cx="609600" cy="0"/>
          </a:xfrm>
          <a:prstGeom prst="line">
            <a:avLst/>
          </a:prstGeom>
          <a:noFill/>
          <a:ln w="44450">
            <a:solidFill>
              <a:schemeClr val="bg2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2" r:id="rId1"/>
    <p:sldLayoutId id="2147483693" r:id="rId2"/>
    <p:sldLayoutId id="2147483694" r:id="rId3"/>
    <p:sldLayoutId id="2147483695" r:id="rId4"/>
    <p:sldLayoutId id="2147483696" r:id="rId5"/>
    <p:sldLayoutId id="2147483697" r:id="rId6"/>
    <p:sldLayoutId id="2147483698" r:id="rId7"/>
    <p:sldLayoutId id="2147483699" r:id="rId8"/>
    <p:sldLayoutId id="2147483700" r:id="rId9"/>
    <p:sldLayoutId id="2147483701" r:id="rId10"/>
    <p:sldLayoutId id="2147483702" r:id="rId11"/>
    <p:sldLayoutId id="2147483703" r:id="rId12"/>
  </p:sldLayoutIdLst>
  <p:timing>
    <p:tnLst>
      <p:par>
        <p:cTn id="1" dur="indefinite" restart="never" nodeType="tmRoot"/>
      </p:par>
    </p:tnLst>
  </p:timing>
  <p:txStyles>
    <p:titleStyle>
      <a:lvl1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n"/>
        <a:defRPr sz="26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3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692275" y="1844675"/>
            <a:ext cx="6994525" cy="1508125"/>
          </a:xfrm>
        </p:spPr>
        <p:txBody>
          <a:bodyPr/>
          <a:lstStyle/>
          <a:p>
            <a:r>
              <a:rPr lang="ru-RU" sz="4400" i="1">
                <a:latin typeface="AGCenturion" pitchFamily="2" charset="0"/>
              </a:rPr>
              <a:t>Тема:</a:t>
            </a:r>
            <a:r>
              <a:rPr lang="ru-RU" sz="4400">
                <a:latin typeface="AGCenturion" pitchFamily="2" charset="0"/>
              </a:rPr>
              <a:t> </a:t>
            </a:r>
            <a:br>
              <a:rPr lang="ru-RU" sz="4400">
                <a:latin typeface="AGCenturion" pitchFamily="2" charset="0"/>
              </a:rPr>
            </a:br>
            <a:r>
              <a:rPr lang="ru-RU" sz="4000" i="1">
                <a:latin typeface="AGCenturion" pitchFamily="2" charset="0"/>
              </a:rPr>
              <a:t>Написание  письма  родным, близким,  знакомым.</a:t>
            </a:r>
            <a:br>
              <a:rPr lang="ru-RU" sz="4000" i="1">
                <a:latin typeface="AGCenturion" pitchFamily="2" charset="0"/>
              </a:rPr>
            </a:br>
            <a:r>
              <a:rPr lang="ru-RU" sz="4400" i="1"/>
              <a:t/>
            </a:r>
            <a:br>
              <a:rPr lang="ru-RU" sz="4400" i="1"/>
            </a:br>
            <a:endParaRPr lang="ru-RU" sz="440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4149725"/>
            <a:ext cx="6858000" cy="1412875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ru-RU" sz="2000" i="1">
                <a:solidFill>
                  <a:schemeClr val="tx2"/>
                </a:solidFill>
                <a:latin typeface="AGCenturion" pitchFamily="2" charset="0"/>
              </a:rPr>
              <a:t>Выполнила: Музыкина Е.А.,</a:t>
            </a:r>
          </a:p>
          <a:p>
            <a:pPr>
              <a:lnSpc>
                <a:spcPct val="90000"/>
              </a:lnSpc>
            </a:pPr>
            <a:r>
              <a:rPr lang="ru-RU" sz="2000" i="1">
                <a:solidFill>
                  <a:schemeClr val="tx2"/>
                </a:solidFill>
                <a:latin typeface="AGCenturion" pitchFamily="2" charset="0"/>
              </a:rPr>
              <a:t>учитель русского языка и литературы</a:t>
            </a:r>
          </a:p>
          <a:p>
            <a:pPr>
              <a:lnSpc>
                <a:spcPct val="90000"/>
              </a:lnSpc>
            </a:pPr>
            <a:r>
              <a:rPr lang="ru-RU" sz="2000" i="1">
                <a:solidFill>
                  <a:schemeClr val="tx2"/>
                </a:solidFill>
                <a:latin typeface="AGCenturion" pitchFamily="2" charset="0"/>
              </a:rPr>
              <a:t>МКОУ «ООШ №164» п.Амзас</a:t>
            </a:r>
          </a:p>
          <a:p>
            <a:pPr>
              <a:lnSpc>
                <a:spcPct val="90000"/>
              </a:lnSpc>
            </a:pPr>
            <a:r>
              <a:rPr lang="ru-RU" sz="2000" i="1">
                <a:solidFill>
                  <a:schemeClr val="tx2"/>
                </a:solidFill>
                <a:latin typeface="AGCenturion" pitchFamily="2" charset="0"/>
              </a:rPr>
              <a:t>Кемеровской области</a:t>
            </a:r>
          </a:p>
        </p:txBody>
      </p:sp>
    </p:spTree>
  </p:cSld>
  <p:clrMapOvr>
    <a:masterClrMapping/>
  </p:clrMapOvr>
  <p:transition>
    <p:push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6800"/>
                            </p:stCondLst>
                            <p:childTnLst>
                              <p:par>
                                <p:cTn id="10" presetID="4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0000"/>
                            </p:stCondLst>
                            <p:childTnLst>
                              <p:par>
                                <p:cTn id="16" presetID="4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4000"/>
                            </p:stCondLst>
                            <p:childTnLst>
                              <p:par>
                                <p:cTn id="22" presetID="4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2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6900"/>
                            </p:stCondLst>
                            <p:childTnLst>
                              <p:par>
                                <p:cTn id="28" presetID="4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20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0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0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  <p:bldP spid="2051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765175"/>
            <a:ext cx="7772400" cy="655638"/>
          </a:xfrm>
        </p:spPr>
        <p:txBody>
          <a:bodyPr/>
          <a:lstStyle/>
          <a:p>
            <a:r>
              <a:rPr lang="ru-RU" sz="3800" i="1">
                <a:latin typeface="AGCenturion" pitchFamily="2" charset="0"/>
              </a:rPr>
              <a:t>Промежуточный итог:</a:t>
            </a:r>
            <a:br>
              <a:rPr lang="ru-RU" sz="3800" i="1">
                <a:latin typeface="AGCenturion" pitchFamily="2" charset="0"/>
              </a:rPr>
            </a:br>
            <a:endParaRPr lang="ru-RU" sz="3800" i="1">
              <a:latin typeface="AGCenturion" pitchFamily="2" charset="0"/>
            </a:endParaRP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ru-RU" sz="3200" i="1">
                <a:solidFill>
                  <a:schemeClr val="bg2"/>
                </a:solidFill>
                <a:latin typeface="AGCenturion" pitchFamily="2" charset="0"/>
              </a:rPr>
              <a:t>прозвучавшие письма характеризуют людей, их написавших; </a:t>
            </a:r>
          </a:p>
          <a:p>
            <a:pPr>
              <a:lnSpc>
                <a:spcPct val="90000"/>
              </a:lnSpc>
            </a:pPr>
            <a:r>
              <a:rPr lang="ru-RU" sz="3200" i="1">
                <a:solidFill>
                  <a:schemeClr val="bg2"/>
                </a:solidFill>
                <a:latin typeface="AGCenturion" pitchFamily="2" charset="0"/>
              </a:rPr>
              <a:t>учат бережному, внимательному отношению к близким; </a:t>
            </a:r>
          </a:p>
          <a:p>
            <a:pPr>
              <a:lnSpc>
                <a:spcPct val="90000"/>
              </a:lnSpc>
            </a:pPr>
            <a:r>
              <a:rPr lang="ru-RU" sz="3200" i="1">
                <a:solidFill>
                  <a:schemeClr val="bg2"/>
                </a:solidFill>
                <a:latin typeface="AGCenturion" pitchFamily="2" charset="0"/>
              </a:rPr>
              <a:t>являются документами той или иной исторической эпохи; </a:t>
            </a:r>
          </a:p>
          <a:p>
            <a:pPr>
              <a:lnSpc>
                <a:spcPct val="90000"/>
              </a:lnSpc>
            </a:pPr>
            <a:r>
              <a:rPr lang="ru-RU" sz="3200" i="1">
                <a:solidFill>
                  <a:schemeClr val="bg2"/>
                </a:solidFill>
                <a:latin typeface="AGCenturion" pitchFamily="2" charset="0"/>
              </a:rPr>
              <a:t>эти письма - произведения искусства,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ru-RU" sz="3200" i="1">
                <a:solidFill>
                  <a:schemeClr val="bg2"/>
                </a:solidFill>
                <a:latin typeface="AGCenturion" pitchFamily="2" charset="0"/>
              </a:rPr>
              <a:t>   образцы для подражания.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3000" fill="hold"/>
                                        <p:tgtEl>
                                          <p:spTgt spid="112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3000" fill="hold"/>
                                        <p:tgtEl>
                                          <p:spTgt spid="112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000" fill="hold"/>
                                        <p:tgtEl>
                                          <p:spTgt spid="1126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3000"/>
                                        <p:tgtEl>
                                          <p:spTgt spid="112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3000"/>
                            </p:stCondLst>
                            <p:childTnLst>
                              <p:par>
                                <p:cTn id="12" presetID="49" presetClass="entr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3000" fill="hold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3000" fill="hold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3000" fill="hold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3000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6000"/>
                            </p:stCondLst>
                            <p:childTnLst>
                              <p:par>
                                <p:cTn id="19" presetID="49" presetClass="entr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3000" fill="hold"/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3000" fill="hold"/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3000" fill="hold"/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3000"/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9000"/>
                            </p:stCondLst>
                            <p:childTnLst>
                              <p:par>
                                <p:cTn id="26" presetID="49" presetClass="entr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3000" fill="hold"/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000" fill="hold"/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3000" fill="hold"/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3000"/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2000"/>
                            </p:stCondLst>
                            <p:childTnLst>
                              <p:par>
                                <p:cTn id="33" presetID="49" presetClass="entr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3000" fill="hold"/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3000" fill="hold"/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3000" fill="hold"/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3000"/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15000"/>
                            </p:stCondLst>
                            <p:childTnLst>
                              <p:par>
                                <p:cTn id="40" presetID="49" presetClass="entr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3000" fill="hold"/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3000" fill="hold"/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3000" fill="hold"/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3000"/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i="1">
                <a:latin typeface="AGCenturion" pitchFamily="2" charset="0"/>
              </a:rPr>
              <a:t>Словарная работа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2420938"/>
            <a:ext cx="7772400" cy="3709987"/>
          </a:xfrm>
        </p:spPr>
        <p:txBody>
          <a:bodyPr/>
          <a:lstStyle/>
          <a:p>
            <a:r>
              <a:rPr lang="ru-RU" sz="3600" i="1">
                <a:solidFill>
                  <a:schemeClr val="bg2"/>
                </a:solidFill>
                <a:latin typeface="AGCenturion" pitchFamily="2" charset="0"/>
              </a:rPr>
              <a:t>«Эпистолярный» (жанр), </a:t>
            </a:r>
          </a:p>
          <a:p>
            <a:r>
              <a:rPr lang="ru-RU" sz="3600" i="1">
                <a:solidFill>
                  <a:schemeClr val="bg2"/>
                </a:solidFill>
                <a:latin typeface="AGCenturion" pitchFamily="2" charset="0"/>
              </a:rPr>
              <a:t>«адресат», «адресант», </a:t>
            </a:r>
          </a:p>
          <a:p>
            <a:r>
              <a:rPr lang="ru-RU" sz="3600" i="1">
                <a:solidFill>
                  <a:schemeClr val="bg2"/>
                </a:solidFill>
                <a:latin typeface="AGCenturion" pitchFamily="2" charset="0"/>
              </a:rPr>
              <a:t>«конверт», «марка», «индекс», </a:t>
            </a:r>
          </a:p>
          <a:p>
            <a:r>
              <a:rPr lang="ru-RU" sz="3600" i="1">
                <a:solidFill>
                  <a:schemeClr val="bg2"/>
                </a:solidFill>
                <a:latin typeface="AGCenturion" pitchFamily="2" charset="0"/>
              </a:rPr>
              <a:t>«письмо», «письмовник», </a:t>
            </a:r>
          </a:p>
          <a:p>
            <a:r>
              <a:rPr lang="ru-RU" sz="3600" i="1">
                <a:solidFill>
                  <a:schemeClr val="bg2"/>
                </a:solidFill>
                <a:latin typeface="AGCenturion" pitchFamily="2" charset="0"/>
              </a:rPr>
              <a:t>«постскриптум».</a:t>
            </a:r>
          </a:p>
        </p:txBody>
      </p:sp>
      <p:pic>
        <p:nvPicPr>
          <p:cNvPr id="14340" name="Picture 11" descr="D:\Марина\Мои док\Материал для сайта\картинки для презентаций\Новая папка (2)\школа 2\Image00451.JPG"/>
          <p:cNvPicPr>
            <a:picLocks noChangeAspect="1" noChangeArrowheads="1"/>
          </p:cNvPicPr>
          <p:nvPr/>
        </p:nvPicPr>
        <p:blipFill>
          <a:blip r:embed="rId2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286625" y="4286250"/>
            <a:ext cx="1362075" cy="227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3000"/>
                                        <p:tgtEl>
                                          <p:spTgt spid="143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3000"/>
                            </p:stCondLst>
                            <p:childTnLst>
                              <p:par>
                                <p:cTn id="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2000"/>
                                        <p:tgtEl>
                                          <p:spTgt spid="143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0"/>
                            </p:stCondLst>
                            <p:childTnLst>
                              <p:par>
                                <p:cTn id="13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2000"/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7000"/>
                            </p:stCondLst>
                            <p:childTnLst>
                              <p:par>
                                <p:cTn id="17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2000"/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9000"/>
                            </p:stCondLst>
                            <p:childTnLst>
                              <p:par>
                                <p:cTn id="21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2000"/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1000"/>
                            </p:stCondLst>
                            <p:childTnLst>
                              <p:par>
                                <p:cTn id="2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2000"/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3000"/>
                            </p:stCondLst>
                            <p:childTnLst>
                              <p:par>
                                <p:cTn id="2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2000"/>
                                        <p:tgtEl>
                                          <p:spTgt spid="14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8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i="1">
                <a:latin typeface="AGCenturion" pitchFamily="2" charset="0"/>
              </a:rPr>
              <a:t>План письма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3600" i="1">
                <a:solidFill>
                  <a:schemeClr val="bg2"/>
                </a:solidFill>
                <a:latin typeface="AGCenturion" pitchFamily="2" charset="0"/>
              </a:rPr>
              <a:t>1. Обращение, приветствие.</a:t>
            </a:r>
          </a:p>
          <a:p>
            <a:r>
              <a:rPr lang="ru-RU" sz="3600" i="1">
                <a:solidFill>
                  <a:schemeClr val="bg2"/>
                </a:solidFill>
                <a:latin typeface="AGCenturion" pitchFamily="2" charset="0"/>
              </a:rPr>
              <a:t>2. Основное содержание письма, сообщение о новостях.</a:t>
            </a:r>
          </a:p>
          <a:p>
            <a:r>
              <a:rPr lang="ru-RU" sz="3600" i="1">
                <a:solidFill>
                  <a:schemeClr val="bg2"/>
                </a:solidFill>
                <a:latin typeface="AGCenturion" pitchFamily="2" charset="0"/>
              </a:rPr>
              <a:t>3. Вопросы адресату.</a:t>
            </a:r>
          </a:p>
          <a:p>
            <a:r>
              <a:rPr lang="ru-RU" sz="3600" i="1">
                <a:solidFill>
                  <a:schemeClr val="bg2"/>
                </a:solidFill>
                <a:latin typeface="AGCenturion" pitchFamily="2" charset="0"/>
              </a:rPr>
              <a:t>4. Прощание, подпись, дата написания.</a:t>
            </a:r>
          </a:p>
        </p:txBody>
      </p:sp>
      <p:pic>
        <p:nvPicPr>
          <p:cNvPr id="12292" name="Picture 7" descr="D:\Марина\Мои док\Материал для сайта\картинки для презентаций\school\school\C41-33 копия1.jpg"/>
          <p:cNvPicPr>
            <a:picLocks noChangeAspect="1" noChangeArrowheads="1"/>
          </p:cNvPicPr>
          <p:nvPr/>
        </p:nvPicPr>
        <p:blipFill>
          <a:blip r:embed="rId2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164388" y="4292600"/>
            <a:ext cx="1539875" cy="2205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122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122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0"/>
                            </p:stCondLst>
                            <p:childTnLst>
                              <p:par>
                                <p:cTn id="10" presetID="2" presetClass="entr" presetSubtype="9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122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122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7000"/>
                            </p:stCondLst>
                            <p:childTnLst>
                              <p:par>
                                <p:cTn id="15" presetID="7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0" fill="hold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0" fill="hold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2000"/>
                            </p:stCondLst>
                            <p:childTnLst>
                              <p:par>
                                <p:cTn id="20" presetID="7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0" fill="hold"/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0" fill="hold"/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7000"/>
                            </p:stCondLst>
                            <p:childTnLst>
                              <p:par>
                                <p:cTn id="25" presetID="7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0" fill="hold"/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0" fill="hold"/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2000"/>
                            </p:stCondLst>
                            <p:childTnLst>
                              <p:par>
                                <p:cTn id="30" presetID="7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0" fill="hold"/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0" fill="hold"/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0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900113" y="333375"/>
            <a:ext cx="7772400" cy="1143000"/>
          </a:xfrm>
        </p:spPr>
        <p:txBody>
          <a:bodyPr/>
          <a:lstStyle/>
          <a:p>
            <a:r>
              <a:rPr lang="ru-RU" i="1">
                <a:latin typeface="AGCenturion" pitchFamily="2" charset="0"/>
              </a:rPr>
              <a:t>«Волшебные» слова-обращения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989138"/>
            <a:ext cx="7772400" cy="4141787"/>
          </a:xfrm>
        </p:spPr>
        <p:txBody>
          <a:bodyPr/>
          <a:lstStyle/>
          <a:p>
            <a:r>
              <a:rPr lang="ru-RU" sz="3600" i="1">
                <a:solidFill>
                  <a:schemeClr val="bg2"/>
                </a:solidFill>
                <a:latin typeface="AGCenturion" pitchFamily="2" charset="0"/>
              </a:rPr>
              <a:t>глубокоуважаемый, мой друг, дорогие, родная, радость моя, мамочка любимая, солнышко, братик, ангел мой сестричка, бесценная моя бабушка, труженица моя...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153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153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0" fill="hold"/>
                                        <p:tgtEl>
                                          <p:spTgt spid="1536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0"/>
                                        <p:tgtEl>
                                          <p:spTgt spid="153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0"/>
                            </p:stCondLst>
                            <p:childTnLst>
                              <p:par>
                                <p:cTn id="12" presetID="49" presetClass="entr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0" fill="hold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0" fill="hold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0" fill="hold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0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i="1">
                <a:latin typeface="AGCenturion" pitchFamily="2" charset="0"/>
              </a:rPr>
              <a:t>Рефлексия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4213" y="2852738"/>
            <a:ext cx="8002587" cy="3278187"/>
          </a:xfrm>
        </p:spPr>
        <p:txBody>
          <a:bodyPr/>
          <a:lstStyle/>
          <a:p>
            <a:r>
              <a:rPr lang="ru-RU" sz="3600" i="1">
                <a:solidFill>
                  <a:schemeClr val="bg2"/>
                </a:solidFill>
                <a:latin typeface="AGCenturion" pitchFamily="2" charset="0"/>
              </a:rPr>
              <a:t>Мне понравилось на уроке, что я …</a:t>
            </a:r>
          </a:p>
          <a:p>
            <a:r>
              <a:rPr lang="ru-RU" sz="3600" i="1">
                <a:solidFill>
                  <a:schemeClr val="bg2"/>
                </a:solidFill>
                <a:latin typeface="AGCenturion" pitchFamily="2" charset="0"/>
              </a:rPr>
              <a:t>Я ощущал себя на уроке …</a:t>
            </a:r>
          </a:p>
          <a:p>
            <a:r>
              <a:rPr lang="ru-RU" sz="3600" i="1">
                <a:solidFill>
                  <a:schemeClr val="bg2"/>
                </a:solidFill>
                <a:latin typeface="AGCenturion" pitchFamily="2" charset="0"/>
              </a:rPr>
              <a:t>После урока я задумаюсь о …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0" fill="hold"/>
                                        <p:tgtEl>
                                          <p:spTgt spid="174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0" fill="hold"/>
                                        <p:tgtEl>
                                          <p:spTgt spid="174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3000"/>
                            </p:stCondLst>
                            <p:childTnLst>
                              <p:par>
                                <p:cTn id="10" presetID="2" presetClass="entr" presetSubtype="3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3000" fill="hold"/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3000" fill="hold"/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6000"/>
                            </p:stCondLst>
                            <p:childTnLst>
                              <p:par>
                                <p:cTn id="15" presetID="2" presetClass="entr" presetSubtype="3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3000" fill="hold"/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3000" fill="hold"/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9000"/>
                            </p:stCondLst>
                            <p:childTnLst>
                              <p:par>
                                <p:cTn id="20" presetID="2" presetClass="entr" presetSubtype="3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3000" fill="hold"/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3000" fill="hold"/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0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i="1">
                <a:latin typeface="AGCenturion" pitchFamily="2" charset="0"/>
              </a:rPr>
              <a:t>Спасибо за внимание!</a:t>
            </a:r>
          </a:p>
        </p:txBody>
      </p:sp>
      <p:sp>
        <p:nvSpPr>
          <p:cNvPr id="675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533400" indent="-533400">
              <a:lnSpc>
                <a:spcPct val="90000"/>
              </a:lnSpc>
            </a:pPr>
            <a:r>
              <a:rPr lang="ru-RU" sz="1800" i="1">
                <a:solidFill>
                  <a:schemeClr val="bg2"/>
                </a:solidFill>
                <a:latin typeface="AGCenturion" pitchFamily="2" charset="0"/>
              </a:rPr>
              <a:t>Литература:</a:t>
            </a:r>
          </a:p>
          <a:p>
            <a:pPr marL="533400" indent="-533400">
              <a:lnSpc>
                <a:spcPct val="90000"/>
              </a:lnSpc>
              <a:buFont typeface="Wingdings" pitchFamily="2" charset="2"/>
              <a:buNone/>
            </a:pPr>
            <a:endParaRPr lang="ru-RU" sz="1800" i="1">
              <a:solidFill>
                <a:schemeClr val="bg2"/>
              </a:solidFill>
              <a:latin typeface="AGCenturion" pitchFamily="2" charset="0"/>
            </a:endParaRPr>
          </a:p>
          <a:p>
            <a:pPr marL="533400" indent="-533400">
              <a:lnSpc>
                <a:spcPct val="90000"/>
              </a:lnSpc>
            </a:pPr>
            <a:r>
              <a:rPr lang="ru-RU" sz="1800" i="1">
                <a:solidFill>
                  <a:schemeClr val="bg2"/>
                </a:solidFill>
                <a:latin typeface="AGCenturion" pitchFamily="2" charset="0"/>
              </a:rPr>
              <a:t>Примерные билеты и ответы по русскому языку для подготовки к устной  итоговой аттестации выпускников 9 классов общеобразовательных учреждений в 2002/2003 учебном году.  Авт.-сост. Ю.Н. Гостева, И.П. Цыбулько. – М.: Дрофа, 2003г. – 22-23 с.</a:t>
            </a:r>
          </a:p>
          <a:p>
            <a:pPr marL="533400" indent="-533400">
              <a:lnSpc>
                <a:spcPct val="90000"/>
              </a:lnSpc>
              <a:buFont typeface="Wingdings" pitchFamily="2" charset="2"/>
              <a:buNone/>
            </a:pPr>
            <a:endParaRPr lang="ru-RU" sz="1800" i="1">
              <a:solidFill>
                <a:schemeClr val="bg2"/>
              </a:solidFill>
              <a:latin typeface="AGCenturion" pitchFamily="2" charset="0"/>
            </a:endParaRPr>
          </a:p>
          <a:p>
            <a:pPr marL="533400" indent="-533400">
              <a:lnSpc>
                <a:spcPct val="90000"/>
              </a:lnSpc>
            </a:pPr>
            <a:r>
              <a:rPr lang="ru-RU" sz="1800" i="1">
                <a:solidFill>
                  <a:schemeClr val="bg2"/>
                </a:solidFill>
                <a:latin typeface="AGCenturion" pitchFamily="2" charset="0"/>
              </a:rPr>
              <a:t>Собрание сочинений: В 2.т. Т.2. Стихотворения. Проза. Статьи. Письма. /Сост. и коммент. Ю.Л. Прокушева. – М.: Сов. Россия: Современник, 1990. – 295 с.</a:t>
            </a:r>
          </a:p>
          <a:p>
            <a:pPr marL="533400" indent="-533400">
              <a:lnSpc>
                <a:spcPct val="90000"/>
              </a:lnSpc>
              <a:buFont typeface="Wingdings" pitchFamily="2" charset="2"/>
              <a:buNone/>
            </a:pPr>
            <a:endParaRPr lang="ru-RU" sz="1800" i="1">
              <a:solidFill>
                <a:schemeClr val="bg2"/>
              </a:solidFill>
              <a:latin typeface="AGCenturion" pitchFamily="2" charset="0"/>
            </a:endParaRPr>
          </a:p>
          <a:p>
            <a:pPr marL="533400" indent="-533400">
              <a:lnSpc>
                <a:spcPct val="90000"/>
              </a:lnSpc>
            </a:pPr>
            <a:r>
              <a:rPr lang="ru-RU" sz="1800" i="1">
                <a:solidFill>
                  <a:schemeClr val="bg2"/>
                </a:solidFill>
                <a:latin typeface="AGCenturion" pitchFamily="2" charset="0"/>
              </a:rPr>
              <a:t>Лешутина И.А. «Дружеская переписка К.Н.Батюшкова и П.А.Вяземского». Журнал «Литература в школе», 8/2006 г.</a:t>
            </a:r>
          </a:p>
          <a:p>
            <a:pPr marL="533400" indent="-533400">
              <a:lnSpc>
                <a:spcPct val="90000"/>
              </a:lnSpc>
            </a:pPr>
            <a:endParaRPr lang="ru-RU" sz="1800" i="1">
              <a:solidFill>
                <a:schemeClr val="bg2"/>
              </a:solidFill>
              <a:latin typeface="AGCenturion" pitchFamily="2" charset="0"/>
            </a:endParaRPr>
          </a:p>
          <a:p>
            <a:pPr marL="533400" indent="-533400">
              <a:lnSpc>
                <a:spcPct val="90000"/>
              </a:lnSpc>
            </a:pPr>
            <a:r>
              <a:rPr lang="ru-RU" sz="1800" i="1">
                <a:solidFill>
                  <a:schemeClr val="bg2"/>
                </a:solidFill>
                <a:latin typeface="AGCenturion" pitchFamily="2" charset="0"/>
              </a:rPr>
              <a:t> Фотографии и картинки по материалам Интернет-сайтов.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675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" dur="3000"/>
                                        <p:tgtEl>
                                          <p:spTgt spid="675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0"/>
                            </p:stCondLst>
                            <p:childTnLst>
                              <p:par>
                                <p:cTn id="13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3000"/>
                                        <p:tgtEl>
                                          <p:spTgt spid="675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8000"/>
                            </p:stCondLst>
                            <p:childTnLst>
                              <p:par>
                                <p:cTn id="17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3000"/>
                                        <p:tgtEl>
                                          <p:spTgt spid="675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1000"/>
                            </p:stCondLst>
                            <p:childTnLst>
                              <p:par>
                                <p:cTn id="21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3" dur="3000"/>
                                        <p:tgtEl>
                                          <p:spTgt spid="675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4000"/>
                            </p:stCondLst>
                            <p:childTnLst>
                              <p:par>
                                <p:cTn id="25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3000"/>
                                        <p:tgtEl>
                                          <p:spTgt spid="6758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7586" grpId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971550" y="549275"/>
            <a:ext cx="7427913" cy="584200"/>
          </a:xfrm>
        </p:spPr>
        <p:txBody>
          <a:bodyPr/>
          <a:lstStyle/>
          <a:p>
            <a:r>
              <a:rPr lang="ru-RU" sz="3600" i="1"/>
              <a:t/>
            </a:r>
            <a:br>
              <a:rPr lang="ru-RU" sz="3600" i="1"/>
            </a:br>
            <a:r>
              <a:rPr lang="ru-RU" sz="3600" i="1">
                <a:latin typeface="AGCenturion" pitchFamily="2" charset="0"/>
              </a:rPr>
              <a:t>Цели урока:</a:t>
            </a:r>
            <a:r>
              <a:rPr lang="ru-RU" sz="3600">
                <a:latin typeface="AGCenturion" pitchFamily="2" charset="0"/>
              </a:rPr>
              <a:t/>
            </a:r>
            <a:br>
              <a:rPr lang="ru-RU" sz="3600">
                <a:latin typeface="AGCenturion" pitchFamily="2" charset="0"/>
              </a:rPr>
            </a:br>
            <a:endParaRPr lang="ru-RU" sz="3600">
              <a:latin typeface="AGCenturion" pitchFamily="2" charset="0"/>
            </a:endParaRP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i="1">
                <a:solidFill>
                  <a:schemeClr val="bg2"/>
                </a:solidFill>
                <a:latin typeface="AGCenturion" pitchFamily="2" charset="0"/>
              </a:rPr>
              <a:t>формирование навыков написания письма, культуры общения;</a:t>
            </a:r>
            <a:br>
              <a:rPr lang="ru-RU" i="1">
                <a:solidFill>
                  <a:schemeClr val="bg2"/>
                </a:solidFill>
                <a:latin typeface="AGCenturion" pitchFamily="2" charset="0"/>
              </a:rPr>
            </a:br>
            <a:endParaRPr lang="ru-RU" i="1">
              <a:solidFill>
                <a:schemeClr val="bg2"/>
              </a:solidFill>
              <a:latin typeface="AGCenturion" pitchFamily="2" charset="0"/>
            </a:endParaRPr>
          </a:p>
          <a:p>
            <a:r>
              <a:rPr lang="ru-RU" i="1">
                <a:solidFill>
                  <a:schemeClr val="bg2"/>
                </a:solidFill>
                <a:latin typeface="AGCenturion" pitchFamily="2" charset="0"/>
              </a:rPr>
              <a:t>развитие письменной речи обучающихся;</a:t>
            </a:r>
            <a:br>
              <a:rPr lang="ru-RU" i="1">
                <a:solidFill>
                  <a:schemeClr val="bg2"/>
                </a:solidFill>
                <a:latin typeface="AGCenturion" pitchFamily="2" charset="0"/>
              </a:rPr>
            </a:br>
            <a:endParaRPr lang="ru-RU" i="1">
              <a:solidFill>
                <a:schemeClr val="bg2"/>
              </a:solidFill>
              <a:latin typeface="AGCenturion" pitchFamily="2" charset="0"/>
            </a:endParaRPr>
          </a:p>
          <a:p>
            <a:r>
              <a:rPr lang="ru-RU" i="1">
                <a:solidFill>
                  <a:schemeClr val="bg2"/>
                </a:solidFill>
                <a:latin typeface="AGCenturion" pitchFamily="2" charset="0"/>
              </a:rPr>
              <a:t>нравственно-эстетическое воспитание обучающихся.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3000"/>
                            </p:stCondLst>
                            <p:childTnLst>
                              <p:par>
                                <p:cTn id="10" presetID="2" presetClass="entr" presetSubtype="9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3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3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6000"/>
                            </p:stCondLst>
                            <p:childTnLst>
                              <p:par>
                                <p:cTn id="15" presetID="2" presetClass="entr" presetSubtype="9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30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30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9000"/>
                            </p:stCondLst>
                            <p:childTnLst>
                              <p:par>
                                <p:cTn id="20" presetID="2" presetClass="entr" presetSubtype="9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3000" fill="hold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3000" fill="hold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i="1"/>
              <a:t>Эпиграф к уроку</a:t>
            </a:r>
            <a:r>
              <a:rPr lang="ru-RU"/>
              <a:t>: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4213" y="2349500"/>
            <a:ext cx="8135937" cy="3133725"/>
          </a:xfrm>
        </p:spPr>
        <p:txBody>
          <a:bodyPr/>
          <a:lstStyle/>
          <a:p>
            <a:r>
              <a:rPr lang="ru-RU" sz="3600" i="1">
                <a:solidFill>
                  <a:schemeClr val="bg2"/>
                </a:solidFill>
                <a:latin typeface="AGCenturion" pitchFamily="2" charset="0"/>
              </a:rPr>
              <a:t>«Письма – это самая жизнь, нетронутая и нетленная, …еще теплится в остывших чернилах».               				      (П.А.Вяземский)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0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4600"/>
                            </p:stCondLst>
                            <p:childTnLst>
                              <p:par>
                                <p:cTn id="11" presetID="40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277813"/>
            <a:ext cx="7772400" cy="847725"/>
          </a:xfrm>
        </p:spPr>
        <p:txBody>
          <a:bodyPr/>
          <a:lstStyle/>
          <a:p>
            <a:r>
              <a:rPr lang="ru-RU" sz="2800">
                <a:latin typeface="AGCenturion" pitchFamily="2" charset="0"/>
              </a:rPr>
              <a:t>Письмо внука бабушке из лагеря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ru-RU" sz="3600" i="1">
                <a:solidFill>
                  <a:schemeClr val="bg2"/>
                </a:solidFill>
                <a:latin typeface="AGCenturion" pitchFamily="2" charset="0"/>
              </a:rPr>
              <a:t>Бабуля, здравствуй! Не грусти.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ru-RU" sz="3600" i="1">
                <a:solidFill>
                  <a:schemeClr val="bg2"/>
                </a:solidFill>
                <a:latin typeface="AGCenturion" pitchFamily="2" charset="0"/>
              </a:rPr>
              <a:t>Конфеты кончились, учти.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ru-RU" sz="3600" i="1">
                <a:solidFill>
                  <a:schemeClr val="bg2"/>
                </a:solidFill>
                <a:latin typeface="AGCenturion" pitchFamily="2" charset="0"/>
              </a:rPr>
              <a:t>Я сделал лук. Носки сушу.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ru-RU" sz="3600" i="1">
                <a:solidFill>
                  <a:schemeClr val="bg2"/>
                </a:solidFill>
                <a:latin typeface="AGCenturion" pitchFamily="2" charset="0"/>
              </a:rPr>
              <a:t>Два дня письмо тебе пишу.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ru-RU" sz="3600" i="1">
                <a:solidFill>
                  <a:schemeClr val="bg2"/>
                </a:solidFill>
                <a:latin typeface="AGCenturion" pitchFamily="2" charset="0"/>
              </a:rPr>
              <a:t>А у меня большое горе-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ru-RU" sz="3600" i="1">
                <a:solidFill>
                  <a:schemeClr val="bg2"/>
                </a:solidFill>
                <a:latin typeface="AGCenturion" pitchFamily="2" charset="0"/>
              </a:rPr>
              <a:t>Пропали плавки на заборе.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ru-RU" sz="3600" i="1">
                <a:solidFill>
                  <a:schemeClr val="bg2"/>
                </a:solidFill>
                <a:latin typeface="AGCenturion" pitchFamily="2" charset="0"/>
              </a:rPr>
              <a:t>Здесь скучно. Я в поход ходил.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ru-RU" sz="3600" i="1">
                <a:solidFill>
                  <a:schemeClr val="bg2"/>
                </a:solidFill>
                <a:latin typeface="AGCenturion" pitchFamily="2" charset="0"/>
              </a:rPr>
              <a:t>Кончаю. Все. Твой внук Кирилл</a:t>
            </a:r>
            <a:r>
              <a:rPr lang="ru-RU" sz="3600" i="1">
                <a:latin typeface="AGCenturion" pitchFamily="2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20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40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600"/>
                            </p:stCondLst>
                            <p:childTnLst>
                              <p:par>
                                <p:cTn id="15" presetID="40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8700"/>
                            </p:stCondLst>
                            <p:childTnLst>
                              <p:par>
                                <p:cTn id="21" presetID="40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1700"/>
                            </p:stCondLst>
                            <p:childTnLst>
                              <p:par>
                                <p:cTn id="27" presetID="40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4700"/>
                            </p:stCondLst>
                            <p:childTnLst>
                              <p:par>
                                <p:cTn id="33" presetID="40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17400"/>
                            </p:stCondLst>
                            <p:childTnLst>
                              <p:par>
                                <p:cTn id="39" presetID="40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5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5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5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20500"/>
                            </p:stCondLst>
                            <p:childTnLst>
                              <p:par>
                                <p:cTn id="45" presetID="40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51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51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51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23900"/>
                            </p:stCondLst>
                            <p:childTnLst>
                              <p:par>
                                <p:cTn id="51" presetID="40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51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51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51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2" grpId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549275"/>
            <a:ext cx="7772400" cy="871538"/>
          </a:xfrm>
        </p:spPr>
        <p:txBody>
          <a:bodyPr/>
          <a:lstStyle/>
          <a:p>
            <a:r>
              <a:rPr lang="ru-RU" sz="3200"/>
              <a:t>Слово </a:t>
            </a:r>
            <a:r>
              <a:rPr lang="en-US" sz="3600" i="1"/>
              <a:t>epistole</a:t>
            </a:r>
            <a:r>
              <a:rPr lang="ru-RU" sz="3200"/>
              <a:t> переводится на русский язык как </a:t>
            </a:r>
            <a:r>
              <a:rPr lang="ru-RU" sz="3600" i="1"/>
              <a:t>«послание», «письмо»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1188" y="1600200"/>
            <a:ext cx="8075612" cy="4530725"/>
          </a:xfrm>
        </p:spPr>
        <p:txBody>
          <a:bodyPr/>
          <a:lstStyle/>
          <a:p>
            <a:pPr marL="533400" indent="-533400">
              <a:buFont typeface="Wingdings" pitchFamily="2" charset="2"/>
              <a:buNone/>
            </a:pPr>
            <a:r>
              <a:rPr lang="ru-RU" b="1" i="1">
                <a:latin typeface="AGCenturion" pitchFamily="2" charset="0"/>
              </a:rPr>
              <a:t>     </a:t>
            </a:r>
            <a:endParaRPr lang="ru-RU" sz="1000" b="1" i="1">
              <a:latin typeface="AGCenturion" pitchFamily="2" charset="0"/>
            </a:endParaRPr>
          </a:p>
          <a:p>
            <a:pPr marL="533400" indent="-533400">
              <a:buFont typeface="Wingdings" pitchFamily="2" charset="2"/>
              <a:buNone/>
            </a:pPr>
            <a:r>
              <a:rPr lang="ru-RU" sz="1000" b="1" i="1">
                <a:latin typeface="AGCenturion" pitchFamily="2" charset="0"/>
              </a:rPr>
              <a:t>             </a:t>
            </a:r>
            <a:r>
              <a:rPr lang="ru-RU" b="1" i="1">
                <a:solidFill>
                  <a:schemeClr val="bg2"/>
                </a:solidFill>
                <a:latin typeface="AGCenturion" pitchFamily="2" charset="0"/>
              </a:rPr>
              <a:t>ЭПИСТОЛЯРНЫЙ,</a:t>
            </a:r>
            <a:r>
              <a:rPr lang="ru-RU" i="1">
                <a:solidFill>
                  <a:schemeClr val="bg2"/>
                </a:solidFill>
                <a:latin typeface="AGCenturion" pitchFamily="2" charset="0"/>
              </a:rPr>
              <a:t> –ая, –ое.</a:t>
            </a:r>
            <a:endParaRPr lang="ru-RU" i="1">
              <a:solidFill>
                <a:schemeClr val="bg2"/>
              </a:solidFill>
            </a:endParaRPr>
          </a:p>
          <a:p>
            <a:pPr marL="533400" indent="-533400"/>
            <a:r>
              <a:rPr lang="ru-RU">
                <a:solidFill>
                  <a:schemeClr val="bg2"/>
                </a:solidFill>
                <a:latin typeface="AGCenturion" pitchFamily="2" charset="0"/>
              </a:rPr>
              <a:t>1. Относящийся к частной переписке,              к письмам.</a:t>
            </a:r>
            <a:r>
              <a:rPr lang="ru-RU" i="1">
                <a:solidFill>
                  <a:schemeClr val="bg2"/>
                </a:solidFill>
                <a:latin typeface="AGCenturion" pitchFamily="2" charset="0"/>
              </a:rPr>
              <a:t> </a:t>
            </a:r>
            <a:r>
              <a:rPr lang="ru-RU" sz="3200" i="1">
                <a:solidFill>
                  <a:schemeClr val="bg2"/>
                </a:solidFill>
                <a:latin typeface="AGCenturion" pitchFamily="2" charset="0"/>
              </a:rPr>
              <a:t>Эпистолярное                  наследие поэта.</a:t>
            </a:r>
          </a:p>
          <a:p>
            <a:pPr marL="533400" indent="-533400">
              <a:buFont typeface="Wingdings" pitchFamily="2" charset="2"/>
              <a:buNone/>
            </a:pPr>
            <a:endParaRPr lang="ru-RU" i="1">
              <a:solidFill>
                <a:schemeClr val="bg2"/>
              </a:solidFill>
              <a:latin typeface="AGCenturion" pitchFamily="2" charset="0"/>
            </a:endParaRPr>
          </a:p>
          <a:p>
            <a:pPr marL="533400" indent="-533400"/>
            <a:r>
              <a:rPr lang="ru-RU" i="1">
                <a:solidFill>
                  <a:schemeClr val="bg2"/>
                </a:solidFill>
                <a:latin typeface="AGCenturion" pitchFamily="2" charset="0"/>
              </a:rPr>
              <a:t>2. </a:t>
            </a:r>
            <a:r>
              <a:rPr lang="ru-RU">
                <a:solidFill>
                  <a:schemeClr val="bg2"/>
                </a:solidFill>
                <a:latin typeface="AGCenturion" pitchFamily="2" charset="0"/>
              </a:rPr>
              <a:t>Имеющий форму письма, переписки (о литературном произведении). </a:t>
            </a:r>
          </a:p>
          <a:p>
            <a:pPr marL="533400" indent="-533400">
              <a:buFont typeface="Wingdings" pitchFamily="2" charset="2"/>
              <a:buNone/>
            </a:pPr>
            <a:r>
              <a:rPr lang="ru-RU" i="1">
                <a:solidFill>
                  <a:schemeClr val="bg2"/>
                </a:solidFill>
                <a:latin typeface="AGCenturion" pitchFamily="2" charset="0"/>
              </a:rPr>
              <a:t>     </a:t>
            </a:r>
            <a:r>
              <a:rPr lang="ru-RU" sz="3200" i="1">
                <a:solidFill>
                  <a:schemeClr val="bg2"/>
                </a:solidFill>
                <a:latin typeface="AGCenturion" pitchFamily="2" charset="0"/>
              </a:rPr>
              <a:t>Эпистолярный жанр. Эпистолярный роман (роман в письмах).</a:t>
            </a:r>
          </a:p>
          <a:p>
            <a:pPr marL="533400" indent="-533400">
              <a:buFont typeface="Wingdings" pitchFamily="2" charset="2"/>
              <a:buNone/>
            </a:pPr>
            <a:endParaRPr lang="ru-RU" sz="3200" i="1">
              <a:solidFill>
                <a:schemeClr val="bg2"/>
              </a:solidFill>
              <a:latin typeface="AGCenturion" pitchFamily="2" charset="0"/>
            </a:endParaRPr>
          </a:p>
          <a:p>
            <a:pPr marL="533400" indent="-533400"/>
            <a:endParaRPr lang="ru-RU"/>
          </a:p>
          <a:p>
            <a:pPr marL="533400" indent="-533400"/>
            <a:endParaRPr lang="ru-RU"/>
          </a:p>
        </p:txBody>
      </p:sp>
      <p:sp>
        <p:nvSpPr>
          <p:cNvPr id="6149" name="Rectangle 5"/>
          <p:cNvSpPr>
            <a:spLocks noChangeArrowheads="1"/>
          </p:cNvSpPr>
          <p:nvPr/>
        </p:nvSpPr>
        <p:spPr bwMode="auto">
          <a:xfrm>
            <a:off x="55563" y="4849813"/>
            <a:ext cx="9034462" cy="2563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marL="342900" indent="-342900" algn="ctr"/>
            <a:endParaRPr lang="ru-RU" b="1"/>
          </a:p>
          <a:p>
            <a:pPr marL="342900" indent="-342900" algn="ctr"/>
            <a:endParaRPr lang="ru-RU" b="1"/>
          </a:p>
          <a:p>
            <a:pPr marL="342900" indent="-342900" algn="ctr"/>
            <a:endParaRPr lang="ru-RU" b="1"/>
          </a:p>
          <a:p>
            <a:pPr marL="342900" indent="-342900" algn="ctr"/>
            <a:endParaRPr lang="ru-RU" b="1"/>
          </a:p>
          <a:p>
            <a:pPr marL="342900" indent="-342900" algn="ctr"/>
            <a:endParaRPr lang="ru-RU" b="1"/>
          </a:p>
          <a:p>
            <a:pPr marL="342900" indent="-342900" algn="ctr"/>
            <a:endParaRPr lang="ru-RU" b="1"/>
          </a:p>
          <a:p>
            <a:pPr marL="342900" indent="-342900" algn="ctr"/>
            <a:endParaRPr lang="ru-RU" b="1"/>
          </a:p>
          <a:p>
            <a:pPr marL="342900" indent="-342900" algn="ctr"/>
            <a:endParaRPr lang="ru-RU" b="1"/>
          </a:p>
          <a:p>
            <a:pPr marL="342900" indent="-342900" algn="ctr"/>
            <a:endParaRPr lang="ru-RU" b="1"/>
          </a:p>
        </p:txBody>
      </p:sp>
      <p:pic>
        <p:nvPicPr>
          <p:cNvPr id="6150" name="Picture 9" descr="D:\Марина\Мои док\Материал для сайта\картинки для презентаций\Cartoon-Clipart-Free-13.gif"/>
          <p:cNvPicPr>
            <a:picLocks noChangeAspect="1" noChangeArrowheads="1"/>
          </p:cNvPicPr>
          <p:nvPr/>
        </p:nvPicPr>
        <p:blipFill>
          <a:blip r:embed="rId2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153275" y="1700213"/>
            <a:ext cx="1990725" cy="1909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7" dur="2000"/>
                                        <p:tgtEl>
                                          <p:spTgt spid="6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" dur="3000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0"/>
                            </p:stCondLst>
                            <p:childTnLst>
                              <p:par>
                                <p:cTn id="13" presetID="18" presetClass="entr" presetSubtype="6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5" dur="30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8000"/>
                            </p:stCondLst>
                            <p:childTnLst>
                              <p:par>
                                <p:cTn id="17" presetID="18" presetClass="entr" presetSubtype="6" fill="hold" nodeType="after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9" dur="3000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6000"/>
                            </p:stCondLst>
                            <p:childTnLst>
                              <p:par>
                                <p:cTn id="21" presetID="18" presetClass="entr" presetSubtype="6" fill="hold" nodeType="after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3" dur="3000"/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4000"/>
                            </p:stCondLst>
                            <p:childTnLst>
                              <p:par>
                                <p:cTn id="25" presetID="18" presetClass="entr" presetSubtype="6" fill="hold" nodeType="after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7" dur="3000"/>
                                        <p:tgtEl>
                                          <p:spTgt spid="6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6" grpId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 i="1">
                <a:latin typeface="AGCenturion" pitchFamily="2" charset="0"/>
              </a:rPr>
              <a:t>П.А.Вяземский, поэт пушкинской поры</a:t>
            </a:r>
            <a:br>
              <a:rPr lang="ru-RU" sz="3200" i="1">
                <a:latin typeface="AGCenturion" pitchFamily="2" charset="0"/>
              </a:rPr>
            </a:br>
            <a:r>
              <a:rPr lang="ru-RU" sz="3200" i="1">
                <a:latin typeface="AGCenturion" pitchFamily="2" charset="0"/>
              </a:rPr>
              <a:t>1792 - 1878</a:t>
            </a:r>
          </a:p>
        </p:txBody>
      </p:sp>
      <p:sp>
        <p:nvSpPr>
          <p:cNvPr id="7173" name="Rectangle 5"/>
          <p:cNvSpPr>
            <a:spLocks noGrp="1" noChangeArrowheads="1"/>
          </p:cNvSpPr>
          <p:nvPr>
            <p:ph sz="half" idx="1"/>
          </p:nvPr>
        </p:nvSpPr>
        <p:spPr>
          <a:xfrm>
            <a:off x="914400" y="1600200"/>
            <a:ext cx="1928813" cy="2333625"/>
          </a:xfrm>
        </p:spPr>
        <p:txBody>
          <a:bodyPr/>
          <a:lstStyle/>
          <a:p>
            <a:endParaRPr lang="ru-RU" sz="2400"/>
          </a:p>
        </p:txBody>
      </p:sp>
      <p:sp>
        <p:nvSpPr>
          <p:cNvPr id="7174" name="Rectangle 6"/>
          <p:cNvSpPr>
            <a:spLocks noGrp="1" noChangeArrowheads="1"/>
          </p:cNvSpPr>
          <p:nvPr>
            <p:ph sz="quarter" idx="2"/>
          </p:nvPr>
        </p:nvSpPr>
        <p:spPr>
          <a:xfrm>
            <a:off x="3132138" y="1557338"/>
            <a:ext cx="5554662" cy="2232025"/>
          </a:xfrm>
        </p:spPr>
        <p:txBody>
          <a:bodyPr/>
          <a:lstStyle/>
          <a:p>
            <a:r>
              <a:rPr lang="ru-RU" sz="2000">
                <a:solidFill>
                  <a:schemeClr val="bg2"/>
                </a:solidFill>
              </a:rPr>
              <a:t>к жене от 22 июня 1826 года: </a:t>
            </a:r>
            <a:r>
              <a:rPr lang="ru-RU" i="1">
                <a:solidFill>
                  <a:schemeClr val="bg2"/>
                </a:solidFill>
                <a:latin typeface="AGCenturion" pitchFamily="2" charset="0"/>
              </a:rPr>
              <a:t>«Пришли мне мои прошлогодние письма из Ревеля. Может быть, займусь приведением их в порядок и прибавлю к ним». </a:t>
            </a:r>
          </a:p>
          <a:p>
            <a:endParaRPr lang="ru-RU" i="1">
              <a:solidFill>
                <a:schemeClr val="bg2"/>
              </a:solidFill>
              <a:latin typeface="AGCenturion" pitchFamily="2" charset="0"/>
            </a:endParaRPr>
          </a:p>
        </p:txBody>
      </p:sp>
      <p:sp>
        <p:nvSpPr>
          <p:cNvPr id="7175" name="Rectangle 7"/>
          <p:cNvSpPr>
            <a:spLocks noGrp="1" noChangeArrowheads="1"/>
          </p:cNvSpPr>
          <p:nvPr>
            <p:ph sz="quarter" idx="3"/>
          </p:nvPr>
        </p:nvSpPr>
        <p:spPr>
          <a:xfrm>
            <a:off x="395288" y="4076700"/>
            <a:ext cx="8569325" cy="2781300"/>
          </a:xfrm>
        </p:spPr>
        <p:txBody>
          <a:bodyPr/>
          <a:lstStyle/>
          <a:p>
            <a:r>
              <a:rPr lang="ru-RU" sz="2600" i="1">
                <a:solidFill>
                  <a:schemeClr val="bg2"/>
                </a:solidFill>
                <a:latin typeface="AGCenturion" pitchFamily="2" charset="0"/>
              </a:rPr>
              <a:t>«Письма – это самая жизнь, которую захватываешь по горячим следам ее. Как семейный и домашний быт древнего мира, внезапно застывший в лаве, отыскивается целиком, под развалинами Помпеи: так и здесь жизнь, нетронутая и нетленная, так сказать еще теплится в остывших чернилах».</a:t>
            </a:r>
            <a:r>
              <a:rPr lang="ru-RU" sz="2600">
                <a:solidFill>
                  <a:schemeClr val="bg2"/>
                </a:solidFill>
                <a:latin typeface="AGCenturion" pitchFamily="2" charset="0"/>
              </a:rPr>
              <a:t> </a:t>
            </a:r>
          </a:p>
        </p:txBody>
      </p:sp>
      <p:pic>
        <p:nvPicPr>
          <p:cNvPr id="7172" name="Picture 4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755650" y="1557338"/>
            <a:ext cx="2058988" cy="23764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5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7" dur="2000"/>
                                        <p:tgtEl>
                                          <p:spTgt spid="7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5" presetClass="entr" presetSubtype="5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11" dur="2000"/>
                                        <p:tgtEl>
                                          <p:spTgt spid="7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5" presetClass="entr" presetSubtype="5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15" dur="3000"/>
                                        <p:tgtEl>
                                          <p:spTgt spid="71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7000"/>
                            </p:stCondLst>
                            <p:childTnLst>
                              <p:par>
                                <p:cTn id="17" presetID="5" presetClass="entr" presetSubtype="5" fill="hold" nodeType="afterEffect">
                                  <p:stCondLst>
                                    <p:cond delay="10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19" dur="3000"/>
                                        <p:tgtEl>
                                          <p:spTgt spid="71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0" grpId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3800" i="1">
                <a:latin typeface="AGCenturion" pitchFamily="2" charset="0"/>
              </a:rPr>
              <a:t>Евгений Леонов, </a:t>
            </a:r>
            <a:br>
              <a:rPr lang="ru-RU" sz="3800" i="1">
                <a:latin typeface="AGCenturion" pitchFamily="2" charset="0"/>
              </a:rPr>
            </a:br>
            <a:r>
              <a:rPr lang="ru-RU" sz="3800" i="1">
                <a:latin typeface="AGCenturion" pitchFamily="2" charset="0"/>
              </a:rPr>
              <a:t>актер советского кино</a:t>
            </a:r>
          </a:p>
        </p:txBody>
      </p:sp>
      <p:sp>
        <p:nvSpPr>
          <p:cNvPr id="8196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067175" y="1196975"/>
            <a:ext cx="4826000" cy="532765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endParaRPr lang="ru-RU">
              <a:solidFill>
                <a:schemeClr val="bg2"/>
              </a:solidFill>
              <a:latin typeface="AGCenturion" pitchFamily="2" charset="0"/>
            </a:endParaRPr>
          </a:p>
          <a:p>
            <a:r>
              <a:rPr lang="ru-RU">
                <a:solidFill>
                  <a:schemeClr val="bg2"/>
                </a:solidFill>
                <a:latin typeface="AGCenturion" pitchFamily="2" charset="0"/>
              </a:rPr>
              <a:t>известен по фильмам</a:t>
            </a:r>
            <a:r>
              <a:rPr lang="ru-RU" i="1">
                <a:solidFill>
                  <a:schemeClr val="bg2"/>
                </a:solidFill>
                <a:latin typeface="AGCenturion" pitchFamily="2" charset="0"/>
              </a:rPr>
              <a:t> </a:t>
            </a:r>
            <a:r>
              <a:rPr lang="ru-RU" sz="3200" i="1">
                <a:solidFill>
                  <a:schemeClr val="bg2"/>
                </a:solidFill>
                <a:latin typeface="AGCenturion" pitchFamily="2" charset="0"/>
              </a:rPr>
              <a:t>«Шебалково семя», «Обыкновенное чудо», «За спичками»,</a:t>
            </a:r>
            <a:r>
              <a:rPr lang="ru-RU" i="1">
                <a:solidFill>
                  <a:schemeClr val="bg2"/>
                </a:solidFill>
                <a:latin typeface="AGCenturion" pitchFamily="2" charset="0"/>
              </a:rPr>
              <a:t> </a:t>
            </a:r>
          </a:p>
          <a:p>
            <a:pPr>
              <a:buFont typeface="Wingdings" pitchFamily="2" charset="2"/>
              <a:buNone/>
            </a:pPr>
            <a:r>
              <a:rPr lang="ru-RU" i="1">
                <a:solidFill>
                  <a:schemeClr val="bg2"/>
                </a:solidFill>
                <a:latin typeface="AGCenturion" pitchFamily="2" charset="0"/>
              </a:rPr>
              <a:t>    </a:t>
            </a:r>
            <a:r>
              <a:rPr lang="ru-RU">
                <a:solidFill>
                  <a:schemeClr val="bg2"/>
                </a:solidFill>
                <a:latin typeface="AGCenturion" pitchFamily="2" charset="0"/>
              </a:rPr>
              <a:t>но всенародно любимым актер стал после фильма</a:t>
            </a:r>
            <a:r>
              <a:rPr lang="ru-RU" i="1">
                <a:solidFill>
                  <a:schemeClr val="bg2"/>
                </a:solidFill>
                <a:latin typeface="AGCenturion" pitchFamily="2" charset="0"/>
              </a:rPr>
              <a:t> </a:t>
            </a:r>
          </a:p>
          <a:p>
            <a:pPr>
              <a:buFont typeface="Wingdings" pitchFamily="2" charset="2"/>
              <a:buNone/>
            </a:pPr>
            <a:endParaRPr lang="ru-RU" sz="1200" i="1">
              <a:solidFill>
                <a:schemeClr val="bg2"/>
              </a:solidFill>
              <a:latin typeface="AGCenturion" pitchFamily="2" charset="0"/>
            </a:endParaRPr>
          </a:p>
          <a:p>
            <a:pPr>
              <a:buFont typeface="Wingdings" pitchFamily="2" charset="2"/>
              <a:buNone/>
            </a:pPr>
            <a:r>
              <a:rPr lang="ru-RU" sz="4000" i="1">
                <a:solidFill>
                  <a:schemeClr val="bg2"/>
                </a:solidFill>
                <a:latin typeface="AGCenturion" pitchFamily="2" charset="0"/>
              </a:rPr>
              <a:t>  «Джентльмены              			 удачи»</a:t>
            </a:r>
            <a:r>
              <a:rPr lang="ru-RU" sz="3200" i="1">
                <a:solidFill>
                  <a:schemeClr val="bg2"/>
                </a:solidFill>
                <a:latin typeface="AGCenturion" pitchFamily="2" charset="0"/>
              </a:rPr>
              <a:t> </a:t>
            </a:r>
            <a:endParaRPr lang="ru-RU" sz="3200">
              <a:solidFill>
                <a:schemeClr val="bg2"/>
              </a:solidFill>
              <a:latin typeface="AGCenturion" pitchFamily="2" charset="0"/>
            </a:endParaRPr>
          </a:p>
          <a:p>
            <a:endParaRPr lang="ru-RU" sz="3200">
              <a:solidFill>
                <a:schemeClr val="bg2"/>
              </a:solidFill>
              <a:latin typeface="AGCenturion" pitchFamily="2" charset="0"/>
            </a:endParaRPr>
          </a:p>
        </p:txBody>
      </p:sp>
      <p:pic>
        <p:nvPicPr>
          <p:cNvPr id="8198" name="Picture 6"/>
          <p:cNvPicPr>
            <a:picLocks noChangeAspect="1" noChangeArrowheads="1"/>
          </p:cNvPicPr>
          <p:nvPr>
            <p:ph type="body" sz="half" idx="1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1020763" y="1773238"/>
            <a:ext cx="2994025" cy="4535487"/>
          </a:xfrm>
          <a:noFill/>
          <a:ln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400" decel="100000"/>
                                        <p:tgtEl>
                                          <p:spTgt spid="819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400" decel="100000" fill="hold"/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400" decel="100000" fill="hold"/>
                                        <p:tgtEl>
                                          <p:spTgt spid="81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400" decel="100000" fill="hold"/>
                                        <p:tgtEl>
                                          <p:spTgt spid="81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600" accel="100000" fill="hold">
                                          <p:stCondLst>
                                            <p:cond delay="240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600" accel="100000" fill="hold">
                                          <p:stCondLst>
                                            <p:cond delay="240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3000"/>
                            </p:stCondLst>
                            <p:childTnLst>
                              <p:par>
                                <p:cTn id="14" presetID="3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600" decel="100000"/>
                                        <p:tgtEl>
                                          <p:spTgt spid="819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1600" decel="100000" fill="hold"/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600" decel="100000" fill="hold"/>
                                        <p:tgtEl>
                                          <p:spTgt spid="81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600" decel="100000" fill="hold"/>
                                        <p:tgtEl>
                                          <p:spTgt spid="81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0"/>
                            </p:stCondLst>
                            <p:childTnLst>
                              <p:par>
                                <p:cTn id="23" presetID="3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400" decel="100000"/>
                                        <p:tgtEl>
                                          <p:spTgt spid="819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2400" decel="100000" fill="hold"/>
                                        <p:tgtEl>
                                          <p:spTgt spid="819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400" decel="100000" fill="hold"/>
                                        <p:tgtEl>
                                          <p:spTgt spid="819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2400" decel="100000" fill="hold"/>
                                        <p:tgtEl>
                                          <p:spTgt spid="819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600" accel="100000" fill="hold">
                                          <p:stCondLst>
                                            <p:cond delay="2400"/>
                                          </p:stCondLst>
                                        </p:cTn>
                                        <p:tgtEl>
                                          <p:spTgt spid="819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600" accel="100000" fill="hold">
                                          <p:stCondLst>
                                            <p:cond delay="2400"/>
                                          </p:stCondLst>
                                        </p:cTn>
                                        <p:tgtEl>
                                          <p:spTgt spid="819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8000"/>
                            </p:stCondLst>
                            <p:childTnLst>
                              <p:par>
                                <p:cTn id="32" presetID="3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2400" decel="100000"/>
                                        <p:tgtEl>
                                          <p:spTgt spid="819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2400" decel="100000" fill="hold"/>
                                        <p:tgtEl>
                                          <p:spTgt spid="819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2400" decel="100000" fill="hold"/>
                                        <p:tgtEl>
                                          <p:spTgt spid="819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2400" decel="100000" fill="hold"/>
                                        <p:tgtEl>
                                          <p:spTgt spid="819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600" accel="100000" fill="hold">
                                          <p:stCondLst>
                                            <p:cond delay="2400"/>
                                          </p:stCondLst>
                                        </p:cTn>
                                        <p:tgtEl>
                                          <p:spTgt spid="819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600" accel="100000" fill="hold">
                                          <p:stCondLst>
                                            <p:cond delay="2400"/>
                                          </p:stCondLst>
                                        </p:cTn>
                                        <p:tgtEl>
                                          <p:spTgt spid="819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1000"/>
                            </p:stCondLst>
                            <p:childTnLst>
                              <p:par>
                                <p:cTn id="41" presetID="3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2400" decel="100000"/>
                                        <p:tgtEl>
                                          <p:spTgt spid="819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2400" decel="100000" fill="hold"/>
                                        <p:tgtEl>
                                          <p:spTgt spid="819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2400" decel="100000" fill="hold"/>
                                        <p:tgtEl>
                                          <p:spTgt spid="819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2400" decel="100000" fill="hold"/>
                                        <p:tgtEl>
                                          <p:spTgt spid="819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600" accel="100000" fill="hold">
                                          <p:stCondLst>
                                            <p:cond delay="2400"/>
                                          </p:stCondLst>
                                        </p:cTn>
                                        <p:tgtEl>
                                          <p:spTgt spid="819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600" accel="100000" fill="hold">
                                          <p:stCondLst>
                                            <p:cond delay="2400"/>
                                          </p:stCondLst>
                                        </p:cTn>
                                        <p:tgtEl>
                                          <p:spTgt spid="819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755650" y="620713"/>
            <a:ext cx="7772400" cy="871537"/>
          </a:xfrm>
        </p:spPr>
        <p:txBody>
          <a:bodyPr/>
          <a:lstStyle/>
          <a:p>
            <a:r>
              <a:rPr lang="ru-RU" sz="3800" i="1">
                <a:latin typeface="AGCenturion" pitchFamily="2" charset="0"/>
              </a:rPr>
              <a:t>4 микротемы в тексте:</a:t>
            </a:r>
            <a:br>
              <a:rPr lang="ru-RU" sz="3800" i="1">
                <a:latin typeface="AGCenturion" pitchFamily="2" charset="0"/>
              </a:rPr>
            </a:br>
            <a:endParaRPr lang="ru-RU" sz="3800" i="1">
              <a:latin typeface="AGCenturion" pitchFamily="2" charset="0"/>
            </a:endParaRP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916113"/>
            <a:ext cx="7772400" cy="4214812"/>
          </a:xfrm>
        </p:spPr>
        <p:txBody>
          <a:bodyPr/>
          <a:lstStyle/>
          <a:p>
            <a:r>
              <a:rPr lang="ru-RU" sz="3600" i="1">
                <a:solidFill>
                  <a:schemeClr val="bg2"/>
                </a:solidFill>
                <a:latin typeface="AGCenturion" pitchFamily="2" charset="0"/>
              </a:rPr>
              <a:t>1. что такое тишина для автора;</a:t>
            </a:r>
          </a:p>
          <a:p>
            <a:r>
              <a:rPr lang="ru-RU" sz="3600" i="1">
                <a:solidFill>
                  <a:schemeClr val="bg2"/>
                </a:solidFill>
                <a:latin typeface="AGCenturion" pitchFamily="2" charset="0"/>
              </a:rPr>
              <a:t>2. как услышать и полюбить ее;</a:t>
            </a:r>
          </a:p>
          <a:p>
            <a:r>
              <a:rPr lang="ru-RU" sz="3600" i="1">
                <a:solidFill>
                  <a:schemeClr val="bg2"/>
                </a:solidFill>
                <a:latin typeface="AGCenturion" pitchFamily="2" charset="0"/>
              </a:rPr>
              <a:t>3. что значит тишина в жизни человека;</a:t>
            </a:r>
          </a:p>
          <a:p>
            <a:r>
              <a:rPr lang="ru-RU" sz="3600" i="1">
                <a:solidFill>
                  <a:schemeClr val="bg2"/>
                </a:solidFill>
                <a:latin typeface="AGCenturion" pitchFamily="2" charset="0"/>
              </a:rPr>
              <a:t>4. что значит сохранить тишину в доме и на всей Земле.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400" decel="100000"/>
                                        <p:tgtEl>
                                          <p:spTgt spid="92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400" decel="100000" fill="hold"/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400" decel="100000" fill="hold"/>
                                        <p:tgtEl>
                                          <p:spTgt spid="92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400" decel="100000" fill="hold"/>
                                        <p:tgtEl>
                                          <p:spTgt spid="92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600" accel="100000" fill="hold">
                                          <p:stCondLst>
                                            <p:cond delay="240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600" accel="100000" fill="hold">
                                          <p:stCondLst>
                                            <p:cond delay="240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3000"/>
                            </p:stCondLst>
                            <p:childTnLst>
                              <p:par>
                                <p:cTn id="14" presetID="30" presetClass="entr" presetSubtype="0" fill="hold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400" decel="100000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2400" decel="100000" fill="hold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400" decel="100000" fill="hold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400" decel="100000" fill="hold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600" accel="100000" fill="hold">
                                          <p:stCondLst>
                                            <p:cond delay="240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600" accel="100000" fill="hold">
                                          <p:stCondLst>
                                            <p:cond delay="240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9000"/>
                            </p:stCondLst>
                            <p:childTnLst>
                              <p:par>
                                <p:cTn id="23" presetID="30" presetClass="entr" presetSubtype="0" fill="hold" nodeType="after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400" decel="100000"/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2400" decel="100000" fill="hold"/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400" decel="100000" fill="hold"/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2400" decel="100000" fill="hold"/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600" accel="100000" fill="hold">
                                          <p:stCondLst>
                                            <p:cond delay="240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600" accel="100000" fill="hold">
                                          <p:stCondLst>
                                            <p:cond delay="240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7000"/>
                            </p:stCondLst>
                            <p:childTnLst>
                              <p:par>
                                <p:cTn id="32" presetID="30" presetClass="entr" presetSubtype="0" fill="hold" nodeType="after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2400" decel="100000"/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2400" decel="100000" fill="hold"/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2400" decel="100000" fill="hold"/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2400" decel="100000" fill="hold"/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600" accel="100000" fill="hold">
                                          <p:stCondLst>
                                            <p:cond delay="240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600" accel="100000" fill="hold">
                                          <p:stCondLst>
                                            <p:cond delay="240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25000"/>
                            </p:stCondLst>
                            <p:childTnLst>
                              <p:par>
                                <p:cTn id="41" presetID="30" presetClass="entr" presetSubtype="0" fill="hold" nodeType="after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2400" decel="100000"/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2400" decel="100000" fill="hold"/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2400" decel="100000" fill="hold"/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2400" decel="100000" fill="hold"/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600" accel="100000" fill="hold">
                                          <p:stCondLst>
                                            <p:cond delay="240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600" accel="100000" fill="hold">
                                          <p:stCondLst>
                                            <p:cond delay="240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4" name="Rectangle 4"/>
          <p:cNvSpPr>
            <a:spLocks noGrp="1" noChangeArrowheads="1"/>
          </p:cNvSpPr>
          <p:nvPr>
            <p:ph type="title"/>
          </p:nvPr>
        </p:nvSpPr>
        <p:spPr>
          <a:xfrm>
            <a:off x="1042988" y="277813"/>
            <a:ext cx="7921625" cy="1143000"/>
          </a:xfrm>
        </p:spPr>
        <p:txBody>
          <a:bodyPr/>
          <a:lstStyle/>
          <a:p>
            <a:r>
              <a:rPr lang="ru-RU" sz="2800" i="1">
                <a:latin typeface="AGCenturion" pitchFamily="2" charset="0"/>
              </a:rPr>
              <a:t>Эпистолярное общение длилось три года </a:t>
            </a:r>
            <a:br>
              <a:rPr lang="ru-RU" sz="2800" i="1">
                <a:latin typeface="AGCenturion" pitchFamily="2" charset="0"/>
              </a:rPr>
            </a:br>
            <a:r>
              <a:rPr lang="ru-RU" sz="2800" i="1">
                <a:latin typeface="AGCenturion" pitchFamily="2" charset="0"/>
              </a:rPr>
              <a:t>                                                         1911-1914 гг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ru-RU" sz="2000" i="1">
                <a:solidFill>
                  <a:schemeClr val="bg2"/>
                </a:solidFill>
                <a:latin typeface="AGCenturion" pitchFamily="2" charset="0"/>
              </a:rPr>
              <a:t>  С.Есенин  1913г</a:t>
            </a:r>
          </a:p>
        </p:txBody>
      </p:sp>
      <p:sp>
        <p:nvSpPr>
          <p:cNvPr id="10245" name="Rectangle 5"/>
          <p:cNvSpPr>
            <a:spLocks noGrp="1" noChangeArrowheads="1"/>
          </p:cNvSpPr>
          <p:nvPr>
            <p:ph type="body" sz="half" idx="2"/>
          </p:nvPr>
        </p:nvSpPr>
        <p:spPr>
          <a:xfrm>
            <a:off x="4211638" y="2420938"/>
            <a:ext cx="4392612" cy="4176712"/>
          </a:xfrm>
        </p:spPr>
        <p:txBody>
          <a:bodyPr/>
          <a:lstStyle/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 sz="2000" i="1">
                <a:latin typeface="AGCenturion" pitchFamily="2" charset="0"/>
              </a:rPr>
              <a:t>    </a:t>
            </a:r>
            <a:r>
              <a:rPr lang="ru-RU" i="1">
                <a:solidFill>
                  <a:schemeClr val="bg2"/>
                </a:solidFill>
                <a:latin typeface="AGCenturion" pitchFamily="2" charset="0"/>
              </a:rPr>
              <a:t>…  что новый день, то положение становится невыносимее, потому что все старое становится противным, жаждешь нового, лучшего, чистого, а это старое-то слишком пошло. 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ru-RU" i="1">
              <a:solidFill>
                <a:schemeClr val="bg2"/>
              </a:solidFill>
              <a:latin typeface="AGCenturion" pitchFamily="2" charset="0"/>
            </a:endParaRP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 sz="2200" i="1">
                <a:solidFill>
                  <a:schemeClr val="bg2"/>
                </a:solidFill>
                <a:latin typeface="AGCenturion" pitchFamily="2" charset="0"/>
              </a:rPr>
              <a:t>    </a:t>
            </a:r>
            <a:endParaRPr lang="ru-RU" sz="2200">
              <a:solidFill>
                <a:schemeClr val="bg2"/>
              </a:solidFill>
              <a:latin typeface="AGCenturion" pitchFamily="2" charset="0"/>
            </a:endParaRPr>
          </a:p>
        </p:txBody>
      </p:sp>
      <p:pic>
        <p:nvPicPr>
          <p:cNvPr id="10248" name="Picture 8" descr="Есенин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971550" y="2133600"/>
            <a:ext cx="2957513" cy="4103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02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6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11" dur="2000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6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15" dur="2000"/>
                                        <p:tgtEl>
                                          <p:spTgt spid="102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0"/>
                            </p:stCondLst>
                            <p:childTnLst>
                              <p:par>
                                <p:cTn id="17" presetID="6" presetClass="entr" presetSubtype="32" fill="hold" grpId="0" nodeType="after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19" dur="3000"/>
                                        <p:tgtEl>
                                          <p:spTgt spid="102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4000"/>
                            </p:stCondLst>
                            <p:childTnLst>
                              <p:par>
                                <p:cTn id="21" presetID="6" presetClass="entr" presetSubtype="32" fill="hold" grpId="0" nodeType="after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23" dur="3000"/>
                                        <p:tgtEl>
                                          <p:spTgt spid="1024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4" grpId="0"/>
      <p:bldP spid="10243" grpId="0" build="p"/>
      <p:bldP spid="10245" grpId="0" build="p"/>
    </p:bldLst>
  </p:timing>
</p:sld>
</file>

<file path=ppt/theme/theme1.xml><?xml version="1.0" encoding="utf-8"?>
<a:theme xmlns:a="http://schemas.openxmlformats.org/drawingml/2006/main" name="Слои">
  <a:themeElements>
    <a:clrScheme name="Слои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Слои">
      <a:majorFont>
        <a:latin typeface="Times New Roman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Слои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лои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лои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лои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лои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лои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лои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лои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лои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лои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Layers</Template>
  <TotalTime>380</TotalTime>
  <Words>642</Words>
  <Application>Microsoft Office PowerPoint</Application>
  <PresentationFormat>Экран (4:3)</PresentationFormat>
  <Paragraphs>87</Paragraphs>
  <Slides>15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20" baseType="lpstr">
      <vt:lpstr>Arial</vt:lpstr>
      <vt:lpstr>Times New Roman</vt:lpstr>
      <vt:lpstr>Wingdings</vt:lpstr>
      <vt:lpstr>AGCenturion</vt:lpstr>
      <vt:lpstr>Слои</vt:lpstr>
      <vt:lpstr>Тема:  Написание  письма  родным, близким,  знакомым.  </vt:lpstr>
      <vt:lpstr> Цели урока: </vt:lpstr>
      <vt:lpstr>Эпиграф к уроку:</vt:lpstr>
      <vt:lpstr>Письмо внука бабушке из лагеря</vt:lpstr>
      <vt:lpstr>Слово epistole переводится на русский язык как «послание», «письмо»</vt:lpstr>
      <vt:lpstr>П.А.Вяземский, поэт пушкинской поры 1792 - 1878</vt:lpstr>
      <vt:lpstr>Евгений Леонов,  актер советского кино</vt:lpstr>
      <vt:lpstr>4 микротемы в тексте: </vt:lpstr>
      <vt:lpstr>Эпистолярное общение длилось три года                                                           1911-1914 гг</vt:lpstr>
      <vt:lpstr>Промежуточный итог: </vt:lpstr>
      <vt:lpstr>Словарная работа</vt:lpstr>
      <vt:lpstr>План письма</vt:lpstr>
      <vt:lpstr>«Волшебные» слова-обращения</vt:lpstr>
      <vt:lpstr>Рефлексия</vt:lpstr>
      <vt:lpstr>Спасибо за внимание!</vt:lpstr>
    </vt:vector>
  </TitlesOfParts>
  <Company>Inc.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Тема: Написание письма родным, близким, знакомым.</dc:title>
  <dc:creator>Uzzer</dc:creator>
  <cp:lastModifiedBy>re</cp:lastModifiedBy>
  <cp:revision>14</cp:revision>
  <dcterms:created xsi:type="dcterms:W3CDTF">2006-01-14T01:00:55Z</dcterms:created>
  <dcterms:modified xsi:type="dcterms:W3CDTF">2014-05-04T18:55:43Z</dcterms:modified>
</cp:coreProperties>
</file>