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1"/>
  </p:notesMasterIdLst>
  <p:sldIdLst>
    <p:sldId id="257" r:id="rId2"/>
    <p:sldId id="258" r:id="rId3"/>
    <p:sldId id="259" r:id="rId4"/>
    <p:sldId id="261" r:id="rId5"/>
    <p:sldId id="262" r:id="rId6"/>
    <p:sldId id="264" r:id="rId7"/>
    <p:sldId id="266" r:id="rId8"/>
    <p:sldId id="268" r:id="rId9"/>
    <p:sldId id="269" r:id="rId10"/>
    <p:sldId id="270" r:id="rId11"/>
    <p:sldId id="271" r:id="rId12"/>
    <p:sldId id="272" r:id="rId13"/>
    <p:sldId id="274" r:id="rId14"/>
    <p:sldId id="275" r:id="rId15"/>
    <p:sldId id="281" r:id="rId16"/>
    <p:sldId id="279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0DBBE70-D22D-49BE-9D5C-21889DC53E50}" type="datetimeFigureOut">
              <a:rPr lang="ru-RU"/>
              <a:pPr/>
              <a:t>03.05.2014</a:t>
            </a:fld>
            <a:endParaRPr lang="ru-RU"/>
          </a:p>
        </p:txBody>
      </p:sp>
      <p:sp>
        <p:nvSpPr>
          <p:cNvPr id="358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614ED5A-2DA2-4423-9FD9-307B14B93E4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1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7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801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8" y="2166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6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4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3" y="129"/>
              <a:ext cx="356" cy="608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8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7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3" y="3302"/>
              <a:ext cx="500" cy="504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72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4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52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52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F940C22-0916-4EDA-9183-3C077572A007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B324CA-EFAF-46D1-A0F8-024133DE85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7A34D6-FAF3-42B1-9BE0-BCA729E9AB8A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E046F-1C3B-4ECD-B76E-F94D13F83C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62E70-2087-45F4-A9E0-47268C8D30A4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8108B-A44E-42D6-A72E-69831E94D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46921-C365-4C6E-B39A-7CD238D011BB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A7E4F-16D6-42FA-95B3-4676E2B175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6CDEB7-E83A-45BE-A81A-78ECA24E6FE5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9722D-EE6A-489E-BA62-150D5F4511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AEEF72-03B1-419B-9D3A-4DBE3A468004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4C50E-5979-4D1E-908F-999BA386D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11F74F-1CBA-49F3-97E5-F7D19D9732EF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E0295-9725-439F-B1FD-CB096EC76A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74E73A-E0A9-4E0F-9854-B8FE9304F871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95405-F0ED-4382-86A7-4B9881B45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9AC20-44F9-406D-8960-CBD8BA2F3344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B30C7-B0FF-471E-89A5-987BCA36E6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0A8AAB-2CCC-49D6-BE78-48187F7736BB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E971F-3987-4FFF-A32B-6F6AEE436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9A251-0D36-4CD6-83B1-6FA72FEAD49F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0EA7A-2FB6-4A87-AE13-B983C9156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945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129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946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6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6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946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131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946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6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6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6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7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4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5163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947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47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47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7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5132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9476" name="Freeform 20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77" name="Freeform 21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7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133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94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134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948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8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48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948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8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9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50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950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50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91411E6-37FC-4600-B109-EF6921527451}" type="datetime1">
              <a:rPr lang="ru-RU"/>
              <a:pPr/>
              <a:t>03.05.2014</a:t>
            </a:fld>
            <a:endParaRPr lang="ru-RU"/>
          </a:p>
        </p:txBody>
      </p:sp>
      <p:sp>
        <p:nvSpPr>
          <p:cNvPr id="1950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950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1AF2F64-FBDB-41B4-A747-A5EE2E6398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F4688BF-100E-4746-833C-28C004B19C89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ru-RU" sz="5400" smtClean="0"/>
          </a:p>
          <a:p>
            <a:pPr algn="ctr" eaLnBrk="1" hangingPunct="1">
              <a:buFontTx/>
              <a:buNone/>
            </a:pPr>
            <a:r>
              <a:rPr lang="ru-RU" sz="3600" smtClean="0"/>
              <a:t>8 класс.</a:t>
            </a:r>
          </a:p>
          <a:p>
            <a:pPr algn="ctr" eaLnBrk="1" hangingPunct="1">
              <a:buFontTx/>
              <a:buNone/>
            </a:pPr>
            <a:endParaRPr lang="ru-RU" sz="3600" smtClean="0"/>
          </a:p>
          <a:p>
            <a:pPr algn="ctr" eaLnBrk="1" hangingPunct="1">
              <a:buFontTx/>
              <a:buNone/>
            </a:pPr>
            <a:r>
              <a:rPr lang="ru-RU" sz="3600" smtClean="0">
                <a:solidFill>
                  <a:srgbClr val="FF0000"/>
                </a:solidFill>
              </a:rPr>
              <a:t>Бузецкая Татьяна Валерьевна</a:t>
            </a:r>
          </a:p>
          <a:p>
            <a:pPr algn="ctr" eaLnBrk="1" hangingPunct="1">
              <a:buFontTx/>
              <a:buNone/>
            </a:pPr>
            <a:r>
              <a:rPr lang="ru-RU" sz="2400" smtClean="0">
                <a:solidFill>
                  <a:srgbClr val="000000"/>
                </a:solidFill>
              </a:rPr>
              <a:t>Государственное бюджетное общеобразовательное учреждение средняя школа 523 Санкт-Петербурга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684213" y="476250"/>
            <a:ext cx="7488237" cy="21605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Первый признак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подобия треугольников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23DAF3F2-1F79-4E7A-8B4F-0CBF631CFFCB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Задача 2.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456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latin typeface="Times New Roman" pitchFamily="18" charset="0"/>
              </a:rPr>
              <a:t>Найдите х и у, если известно, что 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║в</a:t>
            </a:r>
          </a:p>
          <a:p>
            <a:pPr eaLnBrk="1" hangingPunct="1">
              <a:buFontTx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email">
            <a:lum contrast="12000"/>
          </a:blip>
          <a:srcRect/>
          <a:stretch>
            <a:fillRect/>
          </a:stretch>
        </p:blipFill>
        <p:spPr bwMode="auto">
          <a:xfrm>
            <a:off x="755650" y="2492375"/>
            <a:ext cx="3816350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A6161C2-88FF-4FCF-B6C1-23FDF30F037B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Задача 3.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По данным рисунка определите подобные треугольники</a:t>
            </a:r>
          </a:p>
          <a:p>
            <a:pPr eaLnBrk="1" hangingPunct="1">
              <a:buFontTx/>
              <a:buNone/>
            </a:pPr>
            <a:r>
              <a:rPr lang="en-US" smtClean="0"/>
              <a:t>                             </a:t>
            </a:r>
            <a:r>
              <a:rPr lang="en-US" smtClean="0">
                <a:latin typeface="Times New Roman" pitchFamily="18" charset="0"/>
              </a:rPr>
              <a:t>MN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║AC</a:t>
            </a:r>
          </a:p>
        </p:txBody>
      </p:sp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1116013" y="2852738"/>
            <a:ext cx="2514600" cy="3276600"/>
          </a:xfrm>
          <a:prstGeom prst="triangle">
            <a:avLst>
              <a:gd name="adj" fmla="val 50000"/>
            </a:avLst>
          </a:prstGeom>
          <a:solidFill>
            <a:srgbClr val="FF0000">
              <a:alpha val="30196"/>
            </a:srgbClr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1476375" y="5157788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4213" y="5805488"/>
            <a:ext cx="40481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Mangal" pitchFamily="2"/>
              </a:rPr>
              <a:t>А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124075" y="2420938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Mangal" pitchFamily="2"/>
              </a:rPr>
              <a:t>В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708400" y="5876925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Mangal" pitchFamily="2"/>
              </a:rPr>
              <a:t>С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42988" y="4797425"/>
            <a:ext cx="43973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Monotype Corsiva" pitchFamily="66" charset="0"/>
              </a:rPr>
              <a:t>М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76600" y="4724400"/>
            <a:ext cx="3984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Monotype Corsiva" pitchFamily="66" charset="0"/>
              </a:rPr>
              <a:t>N</a:t>
            </a:r>
            <a:endParaRPr lang="ru-RU" sz="2400" b="1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 autoUpdateAnimBg="0"/>
      <p:bldP spid="10243" grpId="0" animBg="1"/>
      <p:bldP spid="10244" grpId="0" autoUpdateAnimBg="0"/>
      <p:bldP spid="2" grpId="0" autoUpdateAnimBg="0"/>
      <p:bldP spid="3" grpId="0" autoUpdateAnimBg="0"/>
      <p:bldP spid="4" grpId="0" autoUpdateAnimBg="0"/>
      <p:bldP spid="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9931910-E765-4249-A449-F1B0745903FF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Задача 4.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Найдите х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email">
            <a:lum contrast="12000"/>
          </a:blip>
          <a:srcRect/>
          <a:stretch>
            <a:fillRect/>
          </a:stretch>
        </p:blipFill>
        <p:spPr bwMode="auto">
          <a:xfrm>
            <a:off x="827088" y="2492375"/>
            <a:ext cx="3529012" cy="267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6F593FC-3441-470B-A314-4E8F1DC55B04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533400" y="381000"/>
            <a:ext cx="3048000" cy="469900"/>
          </a:xfrm>
          <a:prstGeom prst="rect">
            <a:avLst/>
          </a:prstGeom>
          <a:solidFill>
            <a:srgbClr val="CCFFCC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Times New Roman" pitchFamily="18" charset="0"/>
              </a:rPr>
              <a:t> № 551 (а)</a:t>
            </a: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1143000" y="1752600"/>
            <a:ext cx="2667000" cy="2590800"/>
          </a:xfrm>
          <a:prstGeom prst="parallelogram">
            <a:avLst>
              <a:gd name="adj" fmla="val 25735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V="1">
            <a:off x="1143000" y="1752600"/>
            <a:ext cx="3962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3810000" y="17526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12788" y="4232275"/>
            <a:ext cx="40481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А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676400" y="1295400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В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581400" y="1295400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С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124200" y="4191000"/>
            <a:ext cx="4048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</a:rPr>
              <a:t>D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4109" name="Text Box 10"/>
          <p:cNvSpPr txBox="1">
            <a:spLocks noChangeArrowheads="1"/>
          </p:cNvSpPr>
          <p:nvPr/>
        </p:nvSpPr>
        <p:spPr bwMode="auto">
          <a:xfrm>
            <a:off x="3657600" y="26670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505200" y="2667000"/>
            <a:ext cx="387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Е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073650" y="1336675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</a:rPr>
              <a:t>F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336925" y="3317875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8</a:t>
            </a:r>
            <a:endParaRPr lang="ru-RU" sz="24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4113" name="Text Box 15"/>
          <p:cNvSpPr txBox="1">
            <a:spLocks noChangeArrowheads="1"/>
          </p:cNvSpPr>
          <p:nvPr/>
        </p:nvSpPr>
        <p:spPr bwMode="auto">
          <a:xfrm>
            <a:off x="3276600" y="2057400"/>
            <a:ext cx="641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>
              <a:latin typeface="Times New Roman" pitchFamily="18" charset="0"/>
            </a:endParaRP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336925" y="1946275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4</a:t>
            </a:r>
            <a:endParaRPr lang="ru-RU" sz="24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651125" y="1336675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7</a:t>
            </a:r>
            <a:endParaRPr lang="ru-RU" sz="24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2041525" y="30892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10</a:t>
            </a:r>
            <a:endParaRPr lang="ru-RU" sz="24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4343400" y="2209800"/>
            <a:ext cx="3206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00CC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251325" y="1260475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solidFill>
                  <a:srgbClr val="0000CC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5580063" y="692150"/>
            <a:ext cx="3335337" cy="5562600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57200" indent="-457200" algn="ctr">
              <a:lnSpc>
                <a:spcPct val="60000"/>
              </a:lnSpc>
              <a:spcBef>
                <a:spcPct val="50000"/>
              </a:spcBef>
              <a:buFont typeface="Symbol" pitchFamily="18" charset="2"/>
              <a:buAutoNum type="arabicPeriod"/>
            </a:pP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СЕ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= 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AED (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вертикальные),</a:t>
            </a:r>
          </a:p>
          <a:p>
            <a:pPr marL="457200" indent="-457200" algn="ctr">
              <a:spcBef>
                <a:spcPct val="50000"/>
              </a:spcBef>
            </a:pP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С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FE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= 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EAD (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накрестлежащие при параллельных прямых), </a:t>
            </a:r>
          </a:p>
          <a:p>
            <a:pPr marL="457200" indent="-457200" algn="ctr">
              <a:lnSpc>
                <a:spcPct val="60000"/>
              </a:lnSpc>
              <a:spcBef>
                <a:spcPct val="50000"/>
              </a:spcBef>
              <a:buFont typeface="Symbol" pitchFamily="18" charset="2"/>
              <a:buNone/>
            </a:pP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</a:t>
            </a:r>
          </a:p>
          <a:p>
            <a:pPr marL="457200" indent="-457200" algn="ctr">
              <a:lnSpc>
                <a:spcPct val="60000"/>
              </a:lnSpc>
              <a:spcBef>
                <a:spcPct val="50000"/>
              </a:spcBef>
              <a:buFont typeface="Symbol" pitchFamily="18" charset="2"/>
              <a:buNone/>
            </a:pP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         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I  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пр.</a:t>
            </a:r>
          </a:p>
          <a:p>
            <a:pPr marL="457200" indent="-457200" algn="ctr">
              <a:lnSpc>
                <a:spcPct val="60000"/>
              </a:lnSpc>
              <a:spcBef>
                <a:spcPct val="50000"/>
              </a:spcBef>
              <a:buFont typeface="Symbol" pitchFamily="18" charset="2"/>
              <a:buNone/>
            </a:pP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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АЕ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D 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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F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ЕС</a:t>
            </a:r>
          </a:p>
          <a:p>
            <a:pPr marL="457200" indent="-457200" algn="ctr">
              <a:lnSpc>
                <a:spcPct val="60000"/>
              </a:lnSpc>
              <a:spcBef>
                <a:spcPct val="50000"/>
              </a:spcBef>
              <a:buFont typeface="Symbol" pitchFamily="18" charset="2"/>
              <a:buNone/>
            </a:pPr>
            <a:r>
              <a:rPr lang="ru-RU" sz="2000" b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         опр.</a:t>
            </a:r>
          </a:p>
          <a:p>
            <a:pPr marL="457200" indent="-457200">
              <a:lnSpc>
                <a:spcPct val="80000"/>
              </a:lnSpc>
              <a:spcBef>
                <a:spcPct val="50000"/>
              </a:spcBef>
              <a:buFont typeface="Symbol" pitchFamily="18" charset="2"/>
              <a:buNone/>
            </a:pPr>
            <a:endParaRPr lang="ru-RU" sz="2000" b="1">
              <a:latin typeface="Times New Roman" pitchFamily="18" charset="0"/>
              <a:sym typeface="Symbol" pitchFamily="18" charset="2"/>
            </a:endParaRPr>
          </a:p>
          <a:p>
            <a:pPr marL="457200" indent="-457200">
              <a:lnSpc>
                <a:spcPct val="80000"/>
              </a:lnSpc>
              <a:spcBef>
                <a:spcPct val="50000"/>
              </a:spcBef>
              <a:buFont typeface="Symbol" pitchFamily="18" charset="2"/>
              <a:buNone/>
            </a:pPr>
            <a:endParaRPr lang="ru-RU" sz="2000" b="1">
              <a:latin typeface="Times New Roman" pitchFamily="18" charset="0"/>
              <a:sym typeface="Symbol" pitchFamily="18" charset="2"/>
            </a:endParaRPr>
          </a:p>
          <a:p>
            <a:pPr marL="457200" indent="-457200">
              <a:lnSpc>
                <a:spcPct val="80000"/>
              </a:lnSpc>
              <a:spcBef>
                <a:spcPct val="50000"/>
              </a:spcBef>
              <a:buFont typeface="Symbol" pitchFamily="18" charset="2"/>
              <a:buNone/>
            </a:pPr>
            <a:endParaRPr lang="ru-RU" sz="2000" b="1">
              <a:latin typeface="Times New Roman" pitchFamily="18" charset="0"/>
              <a:sym typeface="Symbol" pitchFamily="18" charset="2"/>
            </a:endParaRPr>
          </a:p>
          <a:p>
            <a:pPr marL="457200" indent="-457200">
              <a:lnSpc>
                <a:spcPct val="80000"/>
              </a:lnSpc>
              <a:spcBef>
                <a:spcPct val="50000"/>
              </a:spcBef>
              <a:buFont typeface="Symbol" pitchFamily="18" charset="2"/>
              <a:buNone/>
            </a:pPr>
            <a:endParaRPr lang="ru-RU" sz="2000" b="1">
              <a:latin typeface="Times New Roman" pitchFamily="18" charset="0"/>
              <a:sym typeface="Symbol" pitchFamily="18" charset="2"/>
            </a:endParaRPr>
          </a:p>
          <a:p>
            <a:pPr marL="457200" indent="-457200">
              <a:lnSpc>
                <a:spcPct val="80000"/>
              </a:lnSpc>
              <a:spcBef>
                <a:spcPct val="50000"/>
              </a:spcBef>
              <a:buFont typeface="Symbol" pitchFamily="18" charset="2"/>
              <a:buNone/>
            </a:pPr>
            <a:endParaRPr lang="ru-RU" sz="2000" b="1">
              <a:latin typeface="Times New Roman" pitchFamily="18" charset="0"/>
              <a:sym typeface="Symbol" pitchFamily="18" charset="2"/>
            </a:endParaRPr>
          </a:p>
          <a:p>
            <a:pPr marL="457200" indent="-457200">
              <a:lnSpc>
                <a:spcPct val="80000"/>
              </a:lnSpc>
              <a:spcBef>
                <a:spcPct val="50000"/>
              </a:spcBef>
              <a:buFont typeface="Symbol" pitchFamily="18" charset="2"/>
              <a:buNone/>
            </a:pPr>
            <a:endParaRPr lang="ru-RU" sz="2000" b="1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1908175" y="5589588"/>
            <a:ext cx="3455988" cy="1017587"/>
          </a:xfrm>
          <a:prstGeom prst="rect">
            <a:avLst/>
          </a:prstGeom>
          <a:solidFill>
            <a:srgbClr val="CCFFCC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Times New Roman" pitchFamily="18" charset="0"/>
              </a:rPr>
              <a:t>Ответ: </a:t>
            </a:r>
            <a:r>
              <a:rPr lang="en-US" sz="2400" b="1">
                <a:latin typeface="Times New Roman" pitchFamily="18" charset="0"/>
              </a:rPr>
              <a:t>FC = 3</a:t>
            </a:r>
            <a:r>
              <a:rPr lang="ru-RU" sz="2400" b="1">
                <a:latin typeface="Times New Roman" pitchFamily="18" charset="0"/>
              </a:rPr>
              <a:t>,5 см, 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F</a:t>
            </a:r>
            <a:r>
              <a:rPr lang="ru-RU" sz="2400" b="1">
                <a:latin typeface="Times New Roman" pitchFamily="18" charset="0"/>
              </a:rPr>
              <a:t>Е = 5 см.</a:t>
            </a:r>
          </a:p>
        </p:txBody>
      </p:sp>
      <p:graphicFrame>
        <p:nvGraphicFramePr>
          <p:cNvPr id="4098" name="Object 2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098" name="Формула" r:id="rId3" imgW="114120" imgH="215640" progId="Equation.3">
              <p:embed/>
            </p:oleObj>
          </a:graphicData>
        </a:graphic>
      </p:graphicFrame>
      <p:sp>
        <p:nvSpPr>
          <p:cNvPr id="40983" name="AutoShape 23"/>
          <p:cNvSpPr>
            <a:spLocks noChangeArrowheads="1"/>
          </p:cNvSpPr>
          <p:nvPr/>
        </p:nvSpPr>
        <p:spPr bwMode="auto">
          <a:xfrm>
            <a:off x="7019925" y="2492375"/>
            <a:ext cx="144463" cy="792163"/>
          </a:xfrm>
          <a:prstGeom prst="downArrow">
            <a:avLst>
              <a:gd name="adj1" fmla="val 50000"/>
              <a:gd name="adj2" fmla="val 1370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84" name="AutoShape 24"/>
          <p:cNvSpPr>
            <a:spLocks noChangeArrowheads="1"/>
          </p:cNvSpPr>
          <p:nvPr/>
        </p:nvSpPr>
        <p:spPr bwMode="auto">
          <a:xfrm>
            <a:off x="7092950" y="3573463"/>
            <a:ext cx="142875" cy="576262"/>
          </a:xfrm>
          <a:prstGeom prst="downArrow">
            <a:avLst>
              <a:gd name="adj1" fmla="val 50000"/>
              <a:gd name="adj2" fmla="val 100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88" name="Object 28"/>
          <p:cNvGraphicFramePr>
            <a:graphicFrameLocks noChangeAspect="1"/>
          </p:cNvGraphicFramePr>
          <p:nvPr/>
        </p:nvGraphicFramePr>
        <p:xfrm>
          <a:off x="6099175" y="4221163"/>
          <a:ext cx="2490788" cy="863600"/>
        </p:xfrm>
        <a:graphic>
          <a:graphicData uri="http://schemas.openxmlformats.org/presentationml/2006/ole">
            <p:oleObj spid="_x0000_s4099" name="Формула" r:id="rId4" imgW="1066680" imgH="393480" progId="Equation.3">
              <p:embed/>
            </p:oleObj>
          </a:graphicData>
        </a:graphic>
      </p:graphicFrame>
      <p:sp>
        <p:nvSpPr>
          <p:cNvPr id="4124" name="Rectangle 3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90" name="Object 30"/>
          <p:cNvGraphicFramePr>
            <a:graphicFrameLocks noChangeAspect="1"/>
          </p:cNvGraphicFramePr>
          <p:nvPr/>
        </p:nvGraphicFramePr>
        <p:xfrm>
          <a:off x="5940425" y="5157788"/>
          <a:ext cx="2808288" cy="863600"/>
        </p:xfrm>
        <a:graphic>
          <a:graphicData uri="http://schemas.openxmlformats.org/presentationml/2006/ole">
            <p:oleObj spid="_x0000_s4100" name="Формула" r:id="rId5" imgW="939392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2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2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2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2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2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 autoUpdateAnimBg="0"/>
      <p:bldP spid="12291" grpId="0" animBg="1" autoUpdateAnimBg="0"/>
      <p:bldP spid="12292" grpId="0" animBg="1"/>
      <p:bldP spid="12293" grpId="0" animBg="1"/>
      <p:bldP spid="12294" grpId="0" autoUpdateAnimBg="0"/>
      <p:bldP spid="12295" grpId="0" autoUpdateAnimBg="0"/>
      <p:bldP spid="12296" grpId="0" autoUpdateAnimBg="0"/>
      <p:bldP spid="12297" grpId="0" autoUpdateAnimBg="0"/>
      <p:bldP spid="12299" grpId="0" autoUpdateAnimBg="0"/>
      <p:bldP spid="12300" grpId="0" autoUpdateAnimBg="0"/>
      <p:bldP spid="12301" grpId="0" autoUpdateAnimBg="0"/>
      <p:bldP spid="12304" grpId="0" autoUpdateAnimBg="0"/>
      <p:bldP spid="12305" grpId="0" autoUpdateAnimBg="0"/>
      <p:bldP spid="12306" grpId="0" autoUpdateAnimBg="0"/>
      <p:bldP spid="12307" grpId="0" autoUpdateAnimBg="0"/>
      <p:bldP spid="12308" grpId="0" autoUpdateAnimBg="0"/>
      <p:bldP spid="12310" grpId="0" animBg="1"/>
      <p:bldP spid="40983" grpId="0" animBg="1"/>
      <p:bldP spid="4098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BBC0559-089D-4E37-8970-E3557EA398BC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Домашняя работа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b="1" i="1" smtClean="0"/>
              <a:t>п. 59,теорему, </a:t>
            </a:r>
          </a:p>
          <a:p>
            <a:pPr algn="ctr" eaLnBrk="1" hangingPunct="1">
              <a:buFontTx/>
              <a:buNone/>
            </a:pPr>
            <a:r>
              <a:rPr lang="ru-RU" b="1" i="1" smtClean="0"/>
              <a:t>Задания каждому </a:t>
            </a:r>
          </a:p>
          <a:p>
            <a:pPr algn="ctr" eaLnBrk="1" hangingPunct="1">
              <a:buFontTx/>
              <a:buNone/>
            </a:pPr>
            <a:r>
              <a:rPr lang="ru-RU" b="1" i="1" smtClean="0"/>
              <a:t>на листе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2F03B02-7057-4197-9424-91CF9F69A487}" type="slidenum">
              <a:rPr lang="ru-RU"/>
              <a:pPr>
                <a:defRPr/>
              </a:pPr>
              <a:t>15</a:t>
            </a:fld>
            <a:endParaRPr lang="ru-RU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endParaRPr lang="ru-RU" smtClean="0">
              <a:effectLst/>
            </a:endParaRPr>
          </a:p>
        </p:txBody>
      </p:sp>
      <p:pic>
        <p:nvPicPr>
          <p:cNvPr id="34820" name="Picture 4" descr="002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95288" y="188913"/>
            <a:ext cx="3314700" cy="2171700"/>
          </a:xfrm>
          <a:ln/>
        </p:spPr>
      </p:pic>
      <p:pic>
        <p:nvPicPr>
          <p:cNvPr id="34821" name="Picture 5" descr="clip_image00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32363" y="188913"/>
            <a:ext cx="34163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4" cstate="email"/>
          <a:srcRect t="5798"/>
          <a:stretch>
            <a:fillRect/>
          </a:stretch>
        </p:blipFill>
        <p:spPr bwMode="auto">
          <a:xfrm>
            <a:off x="179388" y="2708275"/>
            <a:ext cx="30861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19700" y="2420938"/>
            <a:ext cx="2730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700338" y="4797425"/>
            <a:ext cx="29718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E5CC81A7-5751-4C31-8807-53AD93352FFB}" type="slidenum">
              <a:rPr lang="ru-RU"/>
              <a:pPr>
                <a:defRPr/>
              </a:pPr>
              <a:t>16</a:t>
            </a:fld>
            <a:endParaRPr lang="ru-RU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endParaRPr lang="ru-RU" smtClean="0">
              <a:effectLst/>
            </a:endParaRPr>
          </a:p>
        </p:txBody>
      </p:sp>
      <p:pic>
        <p:nvPicPr>
          <p:cNvPr id="32772" name="Picture 4" descr="clip_image002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70025" y="476250"/>
            <a:ext cx="5730875" cy="6192838"/>
          </a:xfrm>
          <a:ln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E5CA4D8-324D-4E9A-B668-4B4D284EAE5C}" type="slidenum">
              <a:rPr lang="ru-RU"/>
              <a:pPr>
                <a:defRPr/>
              </a:pPr>
              <a:t>17</a:t>
            </a:fld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smtClean="0">
                <a:effectLst/>
              </a:rPr>
              <a:t>«Вот я какой»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mtClean="0"/>
              <a:t>Подумайте и ответьте про себя на следующие вопросы:</a:t>
            </a:r>
          </a:p>
          <a:p>
            <a:pPr>
              <a:buFontTx/>
              <a:buNone/>
            </a:pPr>
            <a:r>
              <a:rPr lang="ru-RU" smtClean="0"/>
              <a:t>1). Мне легко было на уроке?</a:t>
            </a:r>
          </a:p>
          <a:p>
            <a:pPr>
              <a:buFontTx/>
              <a:buNone/>
            </a:pPr>
            <a:r>
              <a:rPr lang="ru-RU" smtClean="0"/>
              <a:t>2). Все ли я понял(а)?</a:t>
            </a:r>
          </a:p>
          <a:p>
            <a:pPr>
              <a:buFontTx/>
              <a:buNone/>
            </a:pPr>
            <a:r>
              <a:rPr lang="ru-RU" smtClean="0"/>
              <a:t>      Оцените себя.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63E1874-093C-4FCE-A4F3-B2EBE1748801}" type="slidenum">
              <a:rPr lang="ru-RU"/>
              <a:pPr>
                <a:defRPr/>
              </a:pPr>
              <a:t>18</a:t>
            </a:fld>
            <a:endParaRPr lang="ru-RU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sz="2800" smtClean="0">
                <a:effectLst/>
                <a:latin typeface="Times New Roman" pitchFamily="18" charset="0"/>
              </a:rPr>
              <a:t>Для этого нарисуйте а полях своей тетради солнышко такое, что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800" smtClean="0"/>
              <a:t>                 Все понял, мне понравилось</a:t>
            </a:r>
          </a:p>
          <a:p>
            <a:pPr>
              <a:buFontTx/>
              <a:buNone/>
            </a:pPr>
            <a:endParaRPr lang="ru-RU" sz="2800" smtClean="0"/>
          </a:p>
          <a:p>
            <a:pPr>
              <a:buFontTx/>
              <a:buNone/>
            </a:pPr>
            <a:endParaRPr lang="ru-RU" sz="2800" smtClean="0"/>
          </a:p>
          <a:p>
            <a:pPr>
              <a:buFontTx/>
              <a:buNone/>
            </a:pPr>
            <a:r>
              <a:rPr lang="ru-RU" sz="2800" smtClean="0"/>
              <a:t>                 Понял не все, но буду </a:t>
            </a:r>
          </a:p>
          <a:p>
            <a:pPr>
              <a:buFontTx/>
              <a:buNone/>
            </a:pPr>
            <a:r>
              <a:rPr lang="ru-RU" sz="2800" smtClean="0"/>
              <a:t>                 стараться</a:t>
            </a:r>
          </a:p>
          <a:p>
            <a:pPr>
              <a:buFontTx/>
              <a:buNone/>
            </a:pPr>
            <a:endParaRPr lang="ru-RU" sz="2800" smtClean="0"/>
          </a:p>
          <a:p>
            <a:pPr>
              <a:buFontTx/>
              <a:buNone/>
            </a:pPr>
            <a:r>
              <a:rPr lang="ru-RU" sz="2800" smtClean="0"/>
              <a:t>                 Я ничего не понял, мне </a:t>
            </a:r>
          </a:p>
          <a:p>
            <a:pPr>
              <a:buFontTx/>
              <a:buNone/>
            </a:pPr>
            <a:r>
              <a:rPr lang="ru-RU" sz="2800" smtClean="0"/>
              <a:t>                 не интересно</a:t>
            </a:r>
          </a:p>
          <a:p>
            <a:pPr>
              <a:buFontTx/>
              <a:buNone/>
            </a:pPr>
            <a:endParaRPr lang="ru-RU" sz="2800" smtClean="0"/>
          </a:p>
          <a:p>
            <a:pPr>
              <a:buFontTx/>
              <a:buNone/>
            </a:pPr>
            <a:endParaRPr lang="ru-RU" sz="2800" smtClean="0"/>
          </a:p>
        </p:txBody>
      </p:sp>
      <p:pic>
        <p:nvPicPr>
          <p:cNvPr id="30724" name="Picture 4" descr="11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1700213"/>
            <a:ext cx="1428750" cy="1428750"/>
          </a:xfrm>
          <a:prstGeom prst="rect">
            <a:avLst/>
          </a:prstGeom>
          <a:noFill/>
        </p:spPr>
      </p:pic>
      <p:pic>
        <p:nvPicPr>
          <p:cNvPr id="30725" name="Picture 5" descr="22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3357563"/>
            <a:ext cx="2143125" cy="1428750"/>
          </a:xfrm>
          <a:prstGeom prst="rect">
            <a:avLst/>
          </a:prstGeom>
          <a:noFill/>
        </p:spPr>
      </p:pic>
      <p:pic>
        <p:nvPicPr>
          <p:cNvPr id="30726" name="Picture 6" descr="3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8313" y="4941888"/>
            <a:ext cx="1562100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E1973C8F-AD7E-4DF5-B470-1960CD657877}" type="slidenum">
              <a:rPr lang="ru-RU"/>
              <a:pPr>
                <a:defRPr/>
              </a:pPr>
              <a:t>19</a:t>
            </a:fld>
            <a:endParaRPr lang="ru-RU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endParaRPr lang="ru-RU" smtClean="0">
              <a:effectLst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</p:txBody>
      </p:sp>
      <p:sp>
        <p:nvSpPr>
          <p:cNvPr id="31748" name="WordArt 4"/>
          <p:cNvSpPr>
            <a:spLocks noChangeArrowheads="1" noChangeShapeType="1" noTextEdit="1"/>
          </p:cNvSpPr>
          <p:nvPr/>
        </p:nvSpPr>
        <p:spPr bwMode="auto">
          <a:xfrm>
            <a:off x="971550" y="1844675"/>
            <a:ext cx="7272338" cy="14779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hlink">
                    <a:alpha val="47000"/>
                  </a:schemeClr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Спасибо за урок!</a:t>
            </a:r>
          </a:p>
        </p:txBody>
      </p:sp>
      <p:pic>
        <p:nvPicPr>
          <p:cNvPr id="31749" name="Picture 5" descr="dTgU34xtp0w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16238" y="3357563"/>
            <a:ext cx="3810000" cy="331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C61A4E2A-0734-43FF-8F95-AA64B83FA583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Цель: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    </a:t>
            </a:r>
            <a:r>
              <a:rPr lang="ru-RU" sz="2800" smtClean="0"/>
              <a:t>закрепление знаний, умений и навыков учащихся по теме «Определение подобных треугольников, отношение их площадей» в процессе решения задач;</a:t>
            </a:r>
            <a:br>
              <a:rPr lang="ru-RU" sz="2800" smtClean="0"/>
            </a:br>
            <a:r>
              <a:rPr lang="ru-RU" sz="2800" smtClean="0"/>
              <a:t>- ознакомление учащихся с первым признаком подобия  треугольников;</a:t>
            </a:r>
            <a:br>
              <a:rPr lang="ru-RU" sz="2800" smtClean="0"/>
            </a:br>
            <a:r>
              <a:rPr lang="ru-RU" sz="2800" smtClean="0"/>
              <a:t>- формирование у учащихся навыков применения этого признака  при решении задач.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4B87DCBE-AD3F-4B01-9154-176AE736BD17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Это фигуры, которые имеют одинаковую форму.</a:t>
            </a:r>
          </a:p>
        </p:txBody>
      </p:sp>
      <p:sp>
        <p:nvSpPr>
          <p:cNvPr id="9219" name="WordArt 40"/>
          <p:cNvSpPr>
            <a:spLocks noChangeArrowheads="1" noChangeShapeType="1" noTextEdit="1"/>
          </p:cNvSpPr>
          <p:nvPr/>
        </p:nvSpPr>
        <p:spPr bwMode="auto">
          <a:xfrm>
            <a:off x="442913" y="103188"/>
            <a:ext cx="8243887" cy="131445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FF00"/>
                  </a:solidFill>
                  <a:prstDash val="sysDot"/>
                  <a:round/>
                  <a:headEnd/>
                  <a:tailEnd/>
                </a:ln>
                <a:solidFill>
                  <a:srgbClr val="99CC00"/>
                </a:solidFill>
                <a:effectLst>
                  <a:outerShdw dist="38100" dir="2700000" algn="tl" rotWithShape="0">
                    <a:srgbClr val="C0C0C0"/>
                  </a:outerShdw>
                </a:effectLst>
                <a:latin typeface="Arial"/>
                <a:cs typeface="Arial"/>
              </a:rPr>
              <a:t>Подобные фигуры</a:t>
            </a:r>
          </a:p>
        </p:txBody>
      </p:sp>
      <p:pic>
        <p:nvPicPr>
          <p:cNvPr id="22533" name="Рисунок 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03575" y="2781300"/>
            <a:ext cx="3357563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2138" y="2708275"/>
            <a:ext cx="379571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80A904B-9ED9-471E-A6B8-1640CAD41E3A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3716338"/>
            <a:ext cx="4038600" cy="2339975"/>
          </a:xfrm>
        </p:spPr>
        <p:txBody>
          <a:bodyPr/>
          <a:lstStyle/>
          <a:p>
            <a:pPr eaLnBrk="1" hangingPunct="1"/>
            <a:endParaRPr lang="ru-RU" sz="2800" smtClean="0"/>
          </a:p>
          <a:p>
            <a:pPr eaLnBrk="1" hangingPunct="1"/>
            <a:endParaRPr lang="ru-RU" sz="2800" smtClean="0"/>
          </a:p>
        </p:txBody>
      </p:sp>
      <p:graphicFrame>
        <p:nvGraphicFramePr>
          <p:cNvPr id="16404" name="Object 20"/>
          <p:cNvGraphicFramePr>
            <a:graphicFrameLocks noChangeAspect="1"/>
          </p:cNvGraphicFramePr>
          <p:nvPr>
            <p:ph type="clipArt" sz="half" idx="4294967295"/>
          </p:nvPr>
        </p:nvGraphicFramePr>
        <p:xfrm>
          <a:off x="755650" y="4292600"/>
          <a:ext cx="6911975" cy="1911350"/>
        </p:xfrm>
        <a:graphic>
          <a:graphicData uri="http://schemas.openxmlformats.org/presentationml/2006/ole">
            <p:oleObj spid="_x0000_s1026" name="Формула" r:id="rId3" imgW="2590560" imgH="1346040" progId="Equation.3">
              <p:embed/>
            </p:oleObj>
          </a:graphicData>
        </a:graphic>
      </p:graphicFrame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4859338" y="692150"/>
            <a:ext cx="1057275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400">
              <a:latin typeface="Comic Sans MS" pitchFamily="66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572000" y="12684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292725" y="260350"/>
            <a:ext cx="35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В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867400" y="1196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Arial" charset="0"/>
              </a:rPr>
              <a:t>С</a:t>
            </a:r>
          </a:p>
        </p:txBody>
      </p:sp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4716463" y="17732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651500" y="2708275"/>
            <a:ext cx="420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Arial" charset="0"/>
              </a:rPr>
              <a:t>А</a:t>
            </a:r>
            <a:r>
              <a:rPr lang="ru-RU" baseline="-25000">
                <a:latin typeface="Arial" charset="0"/>
              </a:rPr>
              <a:t>1</a:t>
            </a:r>
            <a:endParaRPr lang="ru-RU">
              <a:latin typeface="Arial" charset="0"/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659563" y="90805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В</a:t>
            </a:r>
            <a:r>
              <a:rPr lang="ru-RU" baseline="-25000">
                <a:latin typeface="Arial" charset="0"/>
              </a:rPr>
              <a:t>1</a:t>
            </a:r>
            <a:endParaRPr lang="ru-RU">
              <a:latin typeface="Arial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7956550" y="2708275"/>
            <a:ext cx="523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С</a:t>
            </a:r>
            <a:r>
              <a:rPr lang="ru-RU" baseline="-25000">
                <a:latin typeface="Arial" charset="0"/>
              </a:rPr>
              <a:t>1</a:t>
            </a:r>
            <a:endParaRPr lang="ru-RU">
              <a:latin typeface="Arial" charset="0"/>
            </a:endParaRPr>
          </a:p>
        </p:txBody>
      </p:sp>
      <p:sp>
        <p:nvSpPr>
          <p:cNvPr id="1036" name="Rectangle 21"/>
          <p:cNvSpPr>
            <a:spLocks noChangeArrowheads="1"/>
          </p:cNvSpPr>
          <p:nvPr/>
        </p:nvSpPr>
        <p:spPr bwMode="auto">
          <a:xfrm>
            <a:off x="-32385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400">
              <a:latin typeface="Comic Sans MS" pitchFamily="66" charset="0"/>
            </a:endParaRP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 rot="-902585">
            <a:off x="647700" y="449263"/>
            <a:ext cx="3600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1">
                <a:solidFill>
                  <a:schemeClr val="tx2"/>
                </a:solidFill>
                <a:latin typeface="Agency FB" pitchFamily="34" charset="0"/>
              </a:rPr>
              <a:t>Треугольники подобны если…</a:t>
            </a:r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auto">
          <a:xfrm>
            <a:off x="6011863" y="1268413"/>
            <a:ext cx="1928812" cy="16430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40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90" grpId="0"/>
      <p:bldP spid="16392" grpId="0"/>
      <p:bldP spid="16395" grpId="0"/>
      <p:bldP spid="16396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B3FED02-B95D-43C4-81EF-808088BB3085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Устная работа.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1). Что такое сходственные стороны треугольников?</a:t>
            </a:r>
          </a:p>
          <a:p>
            <a:pPr eaLnBrk="1" hangingPunct="1">
              <a:buFontTx/>
              <a:buNone/>
            </a:pPr>
            <a:r>
              <a:rPr lang="ru-RU" smtClean="0"/>
              <a:t>2). Что такое коэффициент подобия?</a:t>
            </a:r>
          </a:p>
          <a:p>
            <a:pPr eaLnBrk="1" hangingPunct="1">
              <a:buFontTx/>
              <a:buNone/>
            </a:pPr>
            <a:r>
              <a:rPr lang="ru-RU" smtClean="0"/>
              <a:t>3). Сформулировать теорему об отношении площадей подобных треугольников.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FB9CA95-85FB-49F8-B6CA-5AA138FFC059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304800" y="152400"/>
            <a:ext cx="8686800" cy="1385888"/>
          </a:xfrm>
          <a:prstGeom prst="rect">
            <a:avLst/>
          </a:prstGeom>
          <a:solidFill>
            <a:schemeClr val="bg1"/>
          </a:solidFill>
          <a:ln w="12700">
            <a:solidFill>
              <a:srgbClr val="0066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>
                <a:solidFill>
                  <a:srgbClr val="000000"/>
                </a:solidFill>
                <a:latin typeface="Times New Roman" pitchFamily="18" charset="0"/>
              </a:rPr>
              <a:t>Если </a:t>
            </a:r>
            <a:r>
              <a:rPr lang="ru-RU" sz="2800" b="1" i="1" u="sng">
                <a:solidFill>
                  <a:srgbClr val="000000"/>
                </a:solidFill>
                <a:latin typeface="Times New Roman" pitchFamily="18" charset="0"/>
              </a:rPr>
              <a:t>два угла</a:t>
            </a:r>
            <a:r>
              <a:rPr lang="ru-RU" sz="2800" b="1" i="1">
                <a:solidFill>
                  <a:srgbClr val="000000"/>
                </a:solidFill>
                <a:latin typeface="Times New Roman" pitchFamily="18" charset="0"/>
              </a:rPr>
              <a:t> одного треугольника соответственно равны </a:t>
            </a:r>
            <a:r>
              <a:rPr lang="ru-RU" sz="2800" b="1" i="1" u="sng">
                <a:solidFill>
                  <a:srgbClr val="000000"/>
                </a:solidFill>
                <a:latin typeface="Times New Roman" pitchFamily="18" charset="0"/>
              </a:rPr>
              <a:t>двум углам</a:t>
            </a:r>
            <a:r>
              <a:rPr lang="ru-RU" sz="2800" b="1" i="1">
                <a:solidFill>
                  <a:srgbClr val="000000"/>
                </a:solidFill>
                <a:latin typeface="Times New Roman" pitchFamily="18" charset="0"/>
              </a:rPr>
              <a:t> другого треугольника, то такие треугольники подобны.</a:t>
            </a: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381000" y="2209800"/>
            <a:ext cx="1981200" cy="2590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3200400" y="3124200"/>
            <a:ext cx="1371600" cy="16764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152400" y="4724400"/>
            <a:ext cx="304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А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09800" y="4724400"/>
            <a:ext cx="3714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В</a:t>
            </a: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1219200" y="1752600"/>
            <a:ext cx="6000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</a:rPr>
              <a:t>С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2955925" y="4765675"/>
            <a:ext cx="5064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А</a:t>
            </a:r>
            <a:r>
              <a:rPr lang="ru-RU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4479925" y="47656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В</a:t>
            </a:r>
            <a:r>
              <a:rPr lang="ru-RU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717925" y="26320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С</a:t>
            </a:r>
            <a:r>
              <a:rPr lang="ru-RU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039" name="Arc 15"/>
          <p:cNvSpPr>
            <a:spLocks/>
          </p:cNvSpPr>
          <p:nvPr/>
        </p:nvSpPr>
        <p:spPr bwMode="auto">
          <a:xfrm>
            <a:off x="457200" y="4648200"/>
            <a:ext cx="152400" cy="1524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1075267 h 21600"/>
              <a:gd name="T4" fmla="*/ 0 w 21600"/>
              <a:gd name="T5" fmla="*/ 10752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 b="1">
              <a:latin typeface="Times New Roman" pitchFamily="18" charset="0"/>
            </a:endParaRPr>
          </a:p>
        </p:txBody>
      </p:sp>
      <p:sp>
        <p:nvSpPr>
          <p:cNvPr id="1040" name="Arc 16"/>
          <p:cNvSpPr>
            <a:spLocks/>
          </p:cNvSpPr>
          <p:nvPr/>
        </p:nvSpPr>
        <p:spPr bwMode="auto">
          <a:xfrm>
            <a:off x="3276600" y="4648200"/>
            <a:ext cx="152400" cy="1524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1075267 h 21600"/>
              <a:gd name="T4" fmla="*/ 0 w 21600"/>
              <a:gd name="T5" fmla="*/ 10752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1041" name="Arc 17"/>
          <p:cNvSpPr>
            <a:spLocks/>
          </p:cNvSpPr>
          <p:nvPr/>
        </p:nvSpPr>
        <p:spPr bwMode="auto">
          <a:xfrm flipH="1">
            <a:off x="2133600" y="4648200"/>
            <a:ext cx="152400" cy="1524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1075267 h 21600"/>
              <a:gd name="T4" fmla="*/ 0 w 21600"/>
              <a:gd name="T5" fmla="*/ 10752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1043" name="Arc 19"/>
          <p:cNvSpPr>
            <a:spLocks/>
          </p:cNvSpPr>
          <p:nvPr/>
        </p:nvSpPr>
        <p:spPr bwMode="auto">
          <a:xfrm flipH="1">
            <a:off x="4343400" y="4648200"/>
            <a:ext cx="152400" cy="1524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1075267 h 21600"/>
              <a:gd name="T4" fmla="*/ 0 w 21600"/>
              <a:gd name="T5" fmla="*/ 10752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1044" name="Arc 20"/>
          <p:cNvSpPr>
            <a:spLocks/>
          </p:cNvSpPr>
          <p:nvPr/>
        </p:nvSpPr>
        <p:spPr bwMode="auto">
          <a:xfrm flipH="1">
            <a:off x="2057400" y="4572000"/>
            <a:ext cx="228600" cy="228600"/>
          </a:xfrm>
          <a:custGeom>
            <a:avLst/>
            <a:gdLst>
              <a:gd name="T0" fmla="*/ 0 w 21600"/>
              <a:gd name="T1" fmla="*/ 0 h 21600"/>
              <a:gd name="T2" fmla="*/ 2419350 w 21600"/>
              <a:gd name="T3" fmla="*/ 2419350 h 21600"/>
              <a:gd name="T4" fmla="*/ 0 w 21600"/>
              <a:gd name="T5" fmla="*/ 241935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1045" name="Arc 21"/>
          <p:cNvSpPr>
            <a:spLocks/>
          </p:cNvSpPr>
          <p:nvPr/>
        </p:nvSpPr>
        <p:spPr bwMode="auto">
          <a:xfrm flipH="1">
            <a:off x="4267200" y="4572000"/>
            <a:ext cx="228600" cy="228600"/>
          </a:xfrm>
          <a:custGeom>
            <a:avLst/>
            <a:gdLst>
              <a:gd name="T0" fmla="*/ 0 w 21600"/>
              <a:gd name="T1" fmla="*/ 0 h 21600"/>
              <a:gd name="T2" fmla="*/ 2419350 w 21600"/>
              <a:gd name="T3" fmla="*/ 2419350 h 21600"/>
              <a:gd name="T4" fmla="*/ 0 w 21600"/>
              <a:gd name="T5" fmla="*/ 241935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4724400" y="1905000"/>
          <a:ext cx="3581400" cy="1049338"/>
        </p:xfrm>
        <a:graphic>
          <a:graphicData uri="http://schemas.openxmlformats.org/presentationml/2006/ole">
            <p:oleObj spid="_x0000_s2050" name="Формула" r:id="rId3" imgW="1485720" imgH="457200" progId="Equation.3">
              <p:embed/>
            </p:oleObj>
          </a:graphicData>
        </a:graphic>
      </p:graphicFrame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648200" y="2971800"/>
            <a:ext cx="4114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>
                <a:latin typeface="Times New Roman" pitchFamily="18" charset="0"/>
              </a:rPr>
              <a:t>Доказать: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400">
                <a:latin typeface="Times New Roman" pitchFamily="18" charset="0"/>
              </a:rPr>
              <a:t> АВС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~</a:t>
            </a:r>
            <a:r>
              <a:rPr lang="ru-RU" sz="2400"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400">
                <a:latin typeface="Times New Roman" pitchFamily="18" charset="0"/>
              </a:rPr>
              <a:t> А</a:t>
            </a:r>
            <a:r>
              <a:rPr lang="ru-RU" sz="2400" baseline="-25000">
                <a:latin typeface="Times New Roman" pitchFamily="18" charset="0"/>
              </a:rPr>
              <a:t>1</a:t>
            </a:r>
            <a:r>
              <a:rPr lang="ru-RU" sz="2400">
                <a:latin typeface="Times New Roman" pitchFamily="18" charset="0"/>
              </a:rPr>
              <a:t>В</a:t>
            </a:r>
            <a:r>
              <a:rPr lang="ru-RU" sz="2400" baseline="-25000">
                <a:latin typeface="Times New Roman" pitchFamily="18" charset="0"/>
              </a:rPr>
              <a:t>1</a:t>
            </a:r>
            <a:r>
              <a:rPr lang="ru-RU" sz="2400">
                <a:latin typeface="Times New Roman" pitchFamily="18" charset="0"/>
              </a:rPr>
              <a:t>С</a:t>
            </a:r>
            <a:r>
              <a:rPr lang="ru-RU" sz="2400" baseline="-25000">
                <a:latin typeface="Times New Roman" pitchFamily="18" charset="0"/>
              </a:rPr>
              <a:t>1</a:t>
            </a:r>
            <a:endParaRPr lang="ru-RU" sz="2400" i="1">
              <a:latin typeface="Times New Roman" pitchFamily="18" charset="0"/>
            </a:endParaRPr>
          </a:p>
        </p:txBody>
      </p:sp>
      <p:sp>
        <p:nvSpPr>
          <p:cNvPr id="1053" name="Text Box 29"/>
          <p:cNvSpPr txBox="1">
            <a:spLocks noChangeArrowheads="1"/>
          </p:cNvSpPr>
          <p:nvPr/>
        </p:nvSpPr>
        <p:spPr bwMode="auto">
          <a:xfrm>
            <a:off x="5181600" y="3317875"/>
            <a:ext cx="38211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2400" i="1">
                <a:latin typeface="Times New Roman" pitchFamily="18" charset="0"/>
              </a:rPr>
              <a:t>Доказательство:</a:t>
            </a:r>
          </a:p>
        </p:txBody>
      </p:sp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4953000" y="3886200"/>
          <a:ext cx="3962400" cy="838200"/>
        </p:xfrm>
        <a:graphic>
          <a:graphicData uri="http://schemas.openxmlformats.org/presentationml/2006/ole">
            <p:oleObj spid="_x0000_s2051" name="Формула" r:id="rId4" imgW="2514600" imgH="507960" progId="Equation.3">
              <p:embed/>
            </p:oleObj>
          </a:graphicData>
        </a:graphic>
      </p:graphicFrame>
      <p:sp>
        <p:nvSpPr>
          <p:cNvPr id="2071" name="Text Box 33"/>
          <p:cNvSpPr txBox="1">
            <a:spLocks noChangeArrowheads="1"/>
          </p:cNvSpPr>
          <p:nvPr/>
        </p:nvSpPr>
        <p:spPr bwMode="auto">
          <a:xfrm>
            <a:off x="5029200" y="4876800"/>
            <a:ext cx="3886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1058" name="Text Box 34"/>
          <p:cNvSpPr txBox="1">
            <a:spLocks noChangeArrowheads="1"/>
          </p:cNvSpPr>
          <p:nvPr/>
        </p:nvSpPr>
        <p:spPr bwMode="auto">
          <a:xfrm>
            <a:off x="533400" y="5334000"/>
            <a:ext cx="4114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Т.к. 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А = А</a:t>
            </a:r>
            <a:r>
              <a:rPr lang="ru-RU" sz="24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, С = С</a:t>
            </a:r>
            <a:r>
              <a:rPr lang="ru-RU" sz="24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, то:</a:t>
            </a:r>
            <a:endParaRPr lang="ru-RU" sz="2400" baseline="-25000">
              <a:latin typeface="Times New Roman" pitchFamily="18" charset="0"/>
            </a:endParaRPr>
          </a:p>
        </p:txBody>
      </p:sp>
      <p:graphicFrame>
        <p:nvGraphicFramePr>
          <p:cNvPr id="1061" name="Object 37"/>
          <p:cNvGraphicFramePr>
            <a:graphicFrameLocks noChangeAspect="1"/>
          </p:cNvGraphicFramePr>
          <p:nvPr/>
        </p:nvGraphicFramePr>
        <p:xfrm>
          <a:off x="304800" y="5867400"/>
          <a:ext cx="4572000" cy="1295400"/>
        </p:xfrm>
        <a:graphic>
          <a:graphicData uri="http://schemas.openxmlformats.org/presentationml/2006/ole">
            <p:oleObj spid="_x0000_s2052" name="Формула" r:id="rId5" imgW="2679480" imgH="711000" progId="Equation.3">
              <p:embed/>
            </p:oleObj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/>
        </p:nvGraphicFramePr>
        <p:xfrm>
          <a:off x="5105400" y="5943600"/>
          <a:ext cx="2590800" cy="762000"/>
        </p:xfrm>
        <a:graphic>
          <a:graphicData uri="http://schemas.openxmlformats.org/presentationml/2006/ole">
            <p:oleObj spid="_x0000_s2053" name="Формула" r:id="rId6" imgW="1041120" imgH="431640" progId="Equation.3">
              <p:embed/>
            </p:oleObj>
          </a:graphicData>
        </a:graphic>
      </p:graphicFrame>
      <p:sp>
        <p:nvSpPr>
          <p:cNvPr id="2073" name="Text Box 40"/>
          <p:cNvSpPr txBox="1">
            <a:spLocks noChangeArrowheads="1"/>
          </p:cNvSpPr>
          <p:nvPr/>
        </p:nvSpPr>
        <p:spPr bwMode="auto">
          <a:xfrm>
            <a:off x="4876800" y="4800600"/>
            <a:ext cx="40386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1065" name="Text Box 41"/>
          <p:cNvSpPr txBox="1">
            <a:spLocks noChangeArrowheads="1"/>
          </p:cNvSpPr>
          <p:nvPr/>
        </p:nvSpPr>
        <p:spPr bwMode="auto">
          <a:xfrm>
            <a:off x="5105400" y="4792663"/>
            <a:ext cx="3810000" cy="835025"/>
          </a:xfrm>
          <a:prstGeom prst="rect">
            <a:avLst/>
          </a:prstGeom>
          <a:solidFill>
            <a:srgbClr val="FFFFCC"/>
          </a:solidFill>
          <a:ln w="12700">
            <a:solidFill>
              <a:srgbClr val="0066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Итак,  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А=А</a:t>
            </a:r>
            <a:r>
              <a:rPr lang="ru-RU" sz="24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, В=В</a:t>
            </a:r>
            <a:r>
              <a:rPr lang="ru-RU" sz="24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,     С=С</a:t>
            </a:r>
            <a:r>
              <a:rPr lang="ru-RU" sz="24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.</a:t>
            </a:r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 autoUpdateAnimBg="0"/>
      <p:bldP spid="1027" grpId="0" animBg="1"/>
      <p:bldP spid="1028" grpId="0" animBg="1"/>
      <p:bldP spid="1033" grpId="0" autoUpdateAnimBg="0"/>
      <p:bldP spid="1034" grpId="0" autoUpdateAnimBg="0"/>
      <p:bldP spid="1035" grpId="0" autoUpdateAnimBg="0"/>
      <p:bldP spid="1036" grpId="0" autoUpdateAnimBg="0"/>
      <p:bldP spid="1037" grpId="0" autoUpdateAnimBg="0"/>
      <p:bldP spid="1038" grpId="0" autoUpdateAnimBg="0"/>
      <p:bldP spid="1039" grpId="0" animBg="1" autoUpdateAnimBg="0"/>
      <p:bldP spid="1040" grpId="0" animBg="1"/>
      <p:bldP spid="1041" grpId="0" animBg="1"/>
      <p:bldP spid="1043" grpId="0" animBg="1"/>
      <p:bldP spid="1044" grpId="0" animBg="1"/>
      <p:bldP spid="1045" grpId="0" animBg="1"/>
      <p:bldP spid="1052" grpId="0" autoUpdateAnimBg="0"/>
      <p:bldP spid="1053" grpId="0" autoUpdateAnimBg="0"/>
      <p:bldP spid="1058" grpId="0" autoUpdateAnimBg="0"/>
      <p:bldP spid="106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502C7B91-B611-4F20-A695-D5E7E634126D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3077" name="Text Box 23"/>
          <p:cNvSpPr txBox="1">
            <a:spLocks noChangeArrowheads="1"/>
          </p:cNvSpPr>
          <p:nvPr/>
        </p:nvSpPr>
        <p:spPr bwMode="auto">
          <a:xfrm>
            <a:off x="5029200" y="4870450"/>
            <a:ext cx="3886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2484438" y="476250"/>
            <a:ext cx="4267200" cy="469900"/>
          </a:xfrm>
          <a:prstGeom prst="rect">
            <a:avLst/>
          </a:prstGeom>
          <a:solidFill>
            <a:schemeClr val="bg1"/>
          </a:solidFill>
          <a:ln w="12700">
            <a:solidFill>
              <a:srgbClr val="0066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Т.к. 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А = А</a:t>
            </a:r>
            <a:r>
              <a:rPr lang="ru-RU" sz="24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, В = В</a:t>
            </a:r>
            <a:r>
              <a:rPr lang="ru-RU" sz="2400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ru-RU" sz="2400">
                <a:latin typeface="Times New Roman" pitchFamily="18" charset="0"/>
                <a:sym typeface="Symbol" pitchFamily="18" charset="2"/>
              </a:rPr>
              <a:t>, то</a:t>
            </a:r>
            <a:endParaRPr lang="ru-RU" sz="2400" baseline="-25000">
              <a:latin typeface="Times New Roman" pitchFamily="18" charset="0"/>
            </a:endParaRPr>
          </a:p>
        </p:txBody>
      </p:sp>
      <p:graphicFrame>
        <p:nvGraphicFramePr>
          <p:cNvPr id="8219" name="Object 27"/>
          <p:cNvGraphicFramePr>
            <a:graphicFrameLocks noChangeAspect="1"/>
          </p:cNvGraphicFramePr>
          <p:nvPr/>
        </p:nvGraphicFramePr>
        <p:xfrm>
          <a:off x="2268538" y="1125538"/>
          <a:ext cx="4572000" cy="1344612"/>
        </p:xfrm>
        <a:graphic>
          <a:graphicData uri="http://schemas.openxmlformats.org/presentationml/2006/ole">
            <p:oleObj spid="_x0000_s3074" name="Формула" r:id="rId3" imgW="2679480" imgH="711000" progId="Equation.3">
              <p:embed/>
            </p:oleObj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5795963" y="2205038"/>
          <a:ext cx="2971800" cy="874712"/>
        </p:xfrm>
        <a:graphic>
          <a:graphicData uri="http://schemas.openxmlformats.org/presentationml/2006/ole">
            <p:oleObj spid="_x0000_s3075" name="Формула" r:id="rId4" imgW="1054080" imgH="431640" progId="Equation.3">
              <p:embed/>
            </p:oleObj>
          </a:graphicData>
        </a:graphic>
      </p:graphicFrame>
      <p:graphicFrame>
        <p:nvGraphicFramePr>
          <p:cNvPr id="8222" name="Object 30"/>
          <p:cNvGraphicFramePr>
            <a:graphicFrameLocks noChangeAspect="1"/>
          </p:cNvGraphicFramePr>
          <p:nvPr/>
        </p:nvGraphicFramePr>
        <p:xfrm>
          <a:off x="1463675" y="3684588"/>
          <a:ext cx="4083050" cy="963612"/>
        </p:xfrm>
        <a:graphic>
          <a:graphicData uri="http://schemas.openxmlformats.org/presentationml/2006/ole">
            <p:oleObj spid="_x0000_s3076" name="Формула" r:id="rId5" imgW="1244520" imgH="431640" progId="Equation.3">
              <p:embed/>
            </p:oleObj>
          </a:graphicData>
        </a:graphic>
      </p:graphicFrame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1295400" y="5105400"/>
            <a:ext cx="5029200" cy="654050"/>
          </a:xfrm>
          <a:prstGeom prst="rect">
            <a:avLst/>
          </a:prstGeom>
          <a:solidFill>
            <a:srgbClr val="FF0000">
              <a:alpha val="23921"/>
            </a:srgbClr>
          </a:solidFill>
          <a:ln w="12700">
            <a:solidFill>
              <a:srgbClr val="0066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3600" b="1">
                <a:latin typeface="Times New Roman" pitchFamily="18" charset="0"/>
              </a:rPr>
              <a:t> АВС 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~</a:t>
            </a:r>
            <a:r>
              <a:rPr lang="ru-RU" sz="3600" b="1">
                <a:latin typeface="Times New Roman" pitchFamily="18" charset="0"/>
              </a:rPr>
              <a:t> 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3600" b="1">
                <a:latin typeface="Times New Roman" pitchFamily="18" charset="0"/>
              </a:rPr>
              <a:t> А</a:t>
            </a:r>
            <a:r>
              <a:rPr lang="ru-RU" sz="3600" b="1" baseline="-25000">
                <a:latin typeface="Times New Roman" pitchFamily="18" charset="0"/>
              </a:rPr>
              <a:t>1</a:t>
            </a:r>
            <a:r>
              <a:rPr lang="ru-RU" sz="3600" b="1">
                <a:latin typeface="Times New Roman" pitchFamily="18" charset="0"/>
              </a:rPr>
              <a:t>В</a:t>
            </a:r>
            <a:r>
              <a:rPr lang="ru-RU" sz="3600" b="1" baseline="-25000">
                <a:latin typeface="Times New Roman" pitchFamily="18" charset="0"/>
              </a:rPr>
              <a:t>1</a:t>
            </a:r>
            <a:r>
              <a:rPr lang="ru-RU" sz="3600" b="1">
                <a:latin typeface="Times New Roman" pitchFamily="18" charset="0"/>
              </a:rPr>
              <a:t>С</a:t>
            </a:r>
            <a:r>
              <a:rPr lang="ru-RU" sz="36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auto">
          <a:xfrm flipV="1">
            <a:off x="1600200" y="5334000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6" grpId="0" animBg="1" autoUpdateAnimBg="0"/>
      <p:bldP spid="8224" grpId="0" animBg="1" autoUpdateAnimBg="0"/>
      <p:bldP spid="82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AE958BAC-5B7E-4AD2-8495-99B214E9A633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3. Решение задач на применение признака подобия треугольников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E1B6F30-9809-4BD0-B073-C0AC3EE9F63A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Задача 1.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Найдите  ВС и М</a:t>
            </a:r>
            <a:r>
              <a:rPr lang="en-US" smtClean="0"/>
              <a:t>N </a:t>
            </a:r>
            <a:r>
              <a:rPr lang="ru-RU" sz="2000" smtClean="0"/>
              <a:t>(по </a:t>
            </a:r>
            <a:r>
              <a:rPr lang="en-US" sz="2000" smtClean="0"/>
              <a:t> </a:t>
            </a:r>
            <a:r>
              <a:rPr lang="ru-RU" sz="2000" smtClean="0"/>
              <a:t>данным рисункам)</a:t>
            </a:r>
          </a:p>
          <a:p>
            <a:pPr eaLnBrk="1" hangingPunct="1">
              <a:buFontTx/>
              <a:buNone/>
            </a:pPr>
            <a:endParaRPr lang="ru-RU" sz="2000" smtClean="0"/>
          </a:p>
        </p:txBody>
      </p:sp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2" cstate="email">
            <a:lum contrast="12000"/>
          </a:blip>
          <a:srcRect/>
          <a:stretch>
            <a:fillRect/>
          </a:stretch>
        </p:blipFill>
        <p:spPr bwMode="auto">
          <a:xfrm>
            <a:off x="684213" y="2852738"/>
            <a:ext cx="381635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114</TotalTime>
  <Words>411</Words>
  <Application>Microsoft Office PowerPoint</Application>
  <PresentationFormat>Экран (4:3)</PresentationFormat>
  <Paragraphs>118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0" baseType="lpstr">
      <vt:lpstr>Verdana</vt:lpstr>
      <vt:lpstr>Arial</vt:lpstr>
      <vt:lpstr>Calibri</vt:lpstr>
      <vt:lpstr>Comic Sans MS</vt:lpstr>
      <vt:lpstr>Agency FB</vt:lpstr>
      <vt:lpstr>Times New Roman</vt:lpstr>
      <vt:lpstr>Symbol</vt:lpstr>
      <vt:lpstr>Mangal</vt:lpstr>
      <vt:lpstr>Monotype Corsiva</vt:lpstr>
      <vt:lpstr>Шары</vt:lpstr>
      <vt:lpstr>Microsoft Equation 3.0</vt:lpstr>
      <vt:lpstr>Слайд 1</vt:lpstr>
      <vt:lpstr>Цель:</vt:lpstr>
      <vt:lpstr>Слайд 3</vt:lpstr>
      <vt:lpstr>Слайд 4</vt:lpstr>
      <vt:lpstr>Устная работа.</vt:lpstr>
      <vt:lpstr>Слайд 6</vt:lpstr>
      <vt:lpstr>Слайд 7</vt:lpstr>
      <vt:lpstr>Слайд 8</vt:lpstr>
      <vt:lpstr>Задача 1.</vt:lpstr>
      <vt:lpstr>Задача 2.</vt:lpstr>
      <vt:lpstr>Задача 3.</vt:lpstr>
      <vt:lpstr>Задача 4.</vt:lpstr>
      <vt:lpstr>Слайд 13</vt:lpstr>
      <vt:lpstr>Домашняя работа</vt:lpstr>
      <vt:lpstr>Слайд 15</vt:lpstr>
      <vt:lpstr>Слайд 16</vt:lpstr>
      <vt:lpstr>«Вот я какой»</vt:lpstr>
      <vt:lpstr>Для этого нарисуйте а полях своей тетради солнышко такое, что</vt:lpstr>
      <vt:lpstr>Слайд 19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</cp:lastModifiedBy>
  <cp:revision>10</cp:revision>
  <dcterms:created xsi:type="dcterms:W3CDTF">2012-01-20T17:58:53Z</dcterms:created>
  <dcterms:modified xsi:type="dcterms:W3CDTF">2014-05-02T21:15:26Z</dcterms:modified>
</cp:coreProperties>
</file>