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3" r:id="rId15"/>
    <p:sldId id="272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27.02.2014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27.02.2014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27.02.2014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27.02.2014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27.02.2014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27.02.2014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27.02.2014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6000"/>
                <a:shade val="100000"/>
                <a:alpha val="100000"/>
                <a:satMod val="140000"/>
              </a:schemeClr>
            </a:gs>
            <a:gs pos="0">
              <a:schemeClr val="bg1">
                <a:tint val="100000"/>
                <a:shade val="90000"/>
                <a:alpha val="100000"/>
              </a:schemeClr>
            </a:gs>
            <a:gs pos="100000">
              <a:schemeClr val="bg1">
                <a:tint val="100000"/>
                <a:shade val="80000"/>
                <a:alpha val="1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95936" y="4365104"/>
            <a:ext cx="4168552" cy="2232248"/>
          </a:xfrm>
        </p:spPr>
        <p:txBody>
          <a:bodyPr>
            <a:noAutofit/>
          </a:bodyPr>
          <a:lstStyle/>
          <a:p>
            <a:pPr algn="l"/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Урок алгебры в 7 классе</a:t>
            </a:r>
          </a:p>
          <a:p>
            <a:pPr algn="l"/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математики УКП ГКВСОУ ВО</a:t>
            </a:r>
          </a:p>
          <a:p>
            <a:pPr algn="l"/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Головинская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вечерняя (сменная) общеобразовательная школа»</a:t>
            </a:r>
          </a:p>
          <a:p>
            <a:pPr algn="l"/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Белякова Л.В.</a:t>
            </a:r>
          </a:p>
          <a:p>
            <a:pPr algn="l"/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908720"/>
            <a:ext cx="8352928" cy="2376264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Урок по теме: </a:t>
            </a:r>
            <a:b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«одночлен и его </a:t>
            </a:r>
            <a:b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стандартный вид» 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8772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30529" y="404664"/>
            <a:ext cx="7924800" cy="93610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Проверьте себя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Объект 2"/>
              <p:cNvSpPr txBox="1">
                <a:spLocks/>
              </p:cNvSpPr>
              <p:nvPr/>
            </p:nvSpPr>
            <p:spPr>
              <a:xfrm>
                <a:off x="827584" y="1556792"/>
                <a:ext cx="7560840" cy="3888432"/>
              </a:xfrm>
              <a:prstGeom prst="rect">
                <a:avLst/>
              </a:prstGeom>
            </p:spPr>
            <p:txBody>
              <a:bodyPr vert="horz" lIns="91440" tIns="45720" rIns="91440" bIns="45720" numCol="1" rtlCol="0">
                <a:noAutofit/>
              </a:bodyPr>
              <a:lstStyle>
                <a:lvl1pPr marL="342900" indent="-3429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 spc="3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 spc="3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 spc="3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 spc="3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 spc="3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 sz="3600" dirty="0" smtClean="0">
                    <a:solidFill>
                      <a:srgbClr val="FFFF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i="1" smtClean="0">
                            <a:solidFill>
                              <a:srgbClr val="FFFFFF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ru-RU" sz="3600" i="1">
                            <a:solidFill>
                              <a:srgbClr val="FFFFFF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6</m:t>
                        </m:r>
                        <m:r>
                          <a:rPr lang="en-US" sz="3600" b="0" i="1" smtClean="0">
                            <a:solidFill>
                              <a:srgbClr val="FFFFFF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  <m:sup>
                        <m:r>
                          <a:rPr lang="en-US" sz="3600" i="1">
                            <a:solidFill>
                              <a:srgbClr val="FFFFFF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600" dirty="0" smtClean="0">
                    <a:solidFill>
                      <a:srgbClr val="FFFF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bc</a:t>
                </a:r>
                <a:r>
                  <a:rPr lang="ru-RU" sz="3600" dirty="0" smtClean="0">
                    <a:solidFill>
                      <a:srgbClr val="FFFF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3600" b="0" i="0" smtClean="0">
                        <a:latin typeface="Cambria Math"/>
                        <a:cs typeface="Times New Roman" panose="02020603050405020304" pitchFamily="18" charset="0"/>
                      </a:rPr>
                      <m:t>        </m:t>
                    </m:r>
                    <m:r>
                      <a:rPr lang="en-US" sz="3600" b="0" i="0" smtClean="0">
                        <a:latin typeface="Cambria Math"/>
                        <a:cs typeface="Times New Roman" panose="02020603050405020304" pitchFamily="18" charset="0"/>
                      </a:rPr>
                      <m:t>2)</m:t>
                    </m:r>
                    <m:r>
                      <a:rPr lang="en-US" sz="3600" b="0" i="1" smtClean="0">
                        <a:latin typeface="Cambria Math"/>
                        <a:cs typeface="Times New Roman" panose="02020603050405020304" pitchFamily="18" charset="0"/>
                      </a:rPr>
                      <m:t>−</m:t>
                    </m:r>
                    <m:r>
                      <a:rPr lang="en-US" sz="3600" i="1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sz="3600" i="1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∙</m:t>
                    </m:r>
                    <m:r>
                      <a:rPr lang="en-US" sz="3600" b="0" i="1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𝑦</m:t>
                    </m:r>
                    <m:r>
                      <a:rPr lang="en-US" sz="3600" i="1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∙</m:t>
                    </m:r>
                    <m:r>
                      <a:rPr lang="en-US" sz="3600" i="1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sz="3600" b="0" i="1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          3) </m:t>
                    </m:r>
                    <m:r>
                      <a:rPr lang="en-US" sz="3600" b="0" i="1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𝑚</m:t>
                    </m:r>
                  </m:oMath>
                </a14:m>
                <a:endParaRPr lang="ru-RU" sz="3600" i="1" dirty="0" smtClean="0">
                  <a:latin typeface="Times New Roman" panose="02020603050405020304" pitchFamily="18" charset="0"/>
                  <a:ea typeface="Cambria Math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 xmlns:m="http://schemas.openxmlformats.org/officeDocument/2006/math">
                    <m:r>
                      <a:rPr lang="en-US" sz="3600" i="1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4</m:t>
                    </m:r>
                    <m:r>
                      <a:rPr lang="en-US" sz="3600" b="0" i="1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) </m:t>
                    </m:r>
                    <m:r>
                      <a:rPr lang="en-US" sz="3600" i="1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𝑐</m:t>
                    </m:r>
                    <m:r>
                      <a:rPr lang="en-US" sz="3600" i="1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∙</m:t>
                    </m:r>
                    <m:r>
                      <a:rPr lang="en-US" sz="3600" i="1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𝑏</m:t>
                    </m:r>
                    <m:r>
                      <a:rPr lang="en-US" sz="3600" i="1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∙</m:t>
                    </m:r>
                    <m:r>
                      <a:rPr lang="en-US" sz="3600" b="0" i="1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3</m:t>
                    </m:r>
                  </m:oMath>
                </a14:m>
                <a:r>
                  <a:rPr lang="ru-RU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</a:t>
                </a:r>
                <a:r>
                  <a:rPr lang="en-US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ru-RU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3600" b="0" i="0" smtClean="0">
                        <a:latin typeface="Cambria Math"/>
                        <a:cs typeface="Times New Roman" panose="02020603050405020304" pitchFamily="18" charset="0"/>
                      </a:rPr>
                      <m:t>5) 9         6)</m:t>
                    </m:r>
                    <m:r>
                      <a:rPr lang="en-US" sz="3600" b="0" i="1" smtClean="0">
                        <a:latin typeface="Cambria Math"/>
                        <a:cs typeface="Times New Roman" panose="02020603050405020304" pitchFamily="18" charset="0"/>
                      </a:rPr>
                      <m:t>−0,2</m:t>
                    </m:r>
                    <m:r>
                      <a:rPr lang="en-US" sz="3600" b="0" i="1" smtClean="0">
                        <a:latin typeface="Cambria Math"/>
                        <a:cs typeface="Times New Roman" panose="02020603050405020304" pitchFamily="18" charset="0"/>
                      </a:rPr>
                      <m:t>𝑎</m:t>
                    </m:r>
                    <m:sSup>
                      <m:sSupPr>
                        <m:ctrlPr>
                          <a:rPr lang="en-US" sz="3600" i="1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/>
                            <a:cs typeface="Times New Roman" panose="02020603050405020304" pitchFamily="18" charset="0"/>
                          </a:rPr>
                          <m:t>𝑐</m:t>
                        </m:r>
                      </m:e>
                      <m:sup>
                        <m:r>
                          <a:rPr lang="en-US" sz="3600" b="0" i="1" smtClean="0">
                            <a:latin typeface="Cambria Math"/>
                            <a:cs typeface="Times New Roman" panose="020206030504050203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ru-RU" sz="36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7)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600" i="1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600" i="1">
                            <a:latin typeface="Cambria Math"/>
                            <a:cs typeface="Times New Roman" panose="02020603050405020304" pitchFamily="18" charset="0"/>
                          </a:rPr>
                          <m:t>7</m:t>
                        </m:r>
                      </m:den>
                    </m:f>
                    <m:sSup>
                      <m:sSupPr>
                        <m:ctrlPr>
                          <a:rPr lang="en-US" sz="3600" i="1" smtClean="0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  <m:sup>
                        <m:r>
                          <a:rPr lang="en-US" sz="3600" b="0" i="1" smtClean="0">
                            <a:latin typeface="Cambria Math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en-US" sz="3600" i="1" smtClean="0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/>
                            <a:cs typeface="Times New Roman" panose="02020603050405020304" pitchFamily="18" charset="0"/>
                          </a:rPr>
                          <m:t>𝑏</m:t>
                        </m:r>
                      </m:e>
                      <m:sup>
                        <m:r>
                          <a:rPr lang="en-US" sz="3600" b="0" i="1" smtClean="0">
                            <a:latin typeface="Cambria Math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US" sz="3600" b="0" i="1" smtClean="0">
                        <a:latin typeface="Cambria Math"/>
                        <a:cs typeface="Times New Roman" panose="02020603050405020304" pitchFamily="18" charset="0"/>
                      </a:rPr>
                      <m:t>𝑐</m:t>
                    </m:r>
                  </m:oMath>
                </a14:m>
                <a:r>
                  <a:rPr lang="ru-RU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en-US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</a:t>
                </a:r>
                <a:r>
                  <a:rPr lang="ru-RU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8)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/>
                        <a:cs typeface="Times New Roman" panose="02020603050405020304" pitchFamily="18" charset="0"/>
                      </a:rPr>
                      <m:t>4</m:t>
                    </m:r>
                    <m:sSup>
                      <m:sSupPr>
                        <m:ctrlPr>
                          <a:rPr lang="en-US" sz="3600" b="0" i="1" smtClean="0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  <m:sup>
                        <m:r>
                          <a:rPr lang="en-US" sz="3600" b="0" i="1" smtClean="0">
                            <a:latin typeface="Cambria Math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US" sz="3600" b="0" i="1" smtClean="0">
                        <a:latin typeface="Cambria Math"/>
                        <a:cs typeface="Times New Roman" panose="02020603050405020304" pitchFamily="18" charset="0"/>
                      </a:rPr>
                      <m:t>𝑏</m:t>
                    </m:r>
                    <m:r>
                      <a:rPr lang="en-US" sz="3600" b="0" i="1" smtClean="0">
                        <a:latin typeface="Cambria Math"/>
                        <a:cs typeface="Times New Roman" panose="02020603050405020304" pitchFamily="18" charset="0"/>
                      </a:rPr>
                      <m:t>+1</m:t>
                    </m:r>
                  </m:oMath>
                </a14:m>
                <a:endParaRPr lang="ru-RU" sz="3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/>
                <a:endParaRPr lang="ru-RU" sz="3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/>
                <a:endParaRPr lang="ru-RU" sz="3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 algn="ctr"/>
                <a:endParaRPr lang="ru-RU" sz="3600" dirty="0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Объект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584" y="1556792"/>
                <a:ext cx="7560840" cy="3888432"/>
              </a:xfrm>
              <a:prstGeom prst="rect">
                <a:avLst/>
              </a:prstGeom>
              <a:blipFill rotWithShape="1">
                <a:blip r:embed="rId2"/>
                <a:stretch>
                  <a:fillRect l="-25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04865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30529" y="404664"/>
            <a:ext cx="7924800" cy="100811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789290" y="1988840"/>
            <a:ext cx="8064896" cy="2088232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800"/>
              </a:spcAft>
              <a:buNone/>
            </a:pPr>
            <a:r>
              <a:rPr lang="ru-RU" sz="3600" dirty="0" smtClean="0"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Составьте три одночлена </a:t>
            </a:r>
          </a:p>
          <a:p>
            <a:pPr marL="0" indent="0" algn="ctr">
              <a:spcAft>
                <a:spcPts val="1800"/>
              </a:spcAft>
              <a:buNone/>
            </a:pPr>
            <a:r>
              <a:rPr lang="ru-RU" sz="3600" dirty="0" smtClean="0"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в стандартном виде</a:t>
            </a:r>
          </a:p>
          <a:p>
            <a:pPr marL="0" indent="0" algn="just">
              <a:lnSpc>
                <a:spcPct val="200000"/>
              </a:lnSpc>
              <a:buFont typeface="Arial" pitchFamily="34" charset="0"/>
              <a:buNone/>
            </a:pPr>
            <a:r>
              <a:rPr lang="ru-RU" sz="3600" dirty="0" smtClean="0"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 </a:t>
            </a:r>
            <a:endParaRPr lang="en-US" sz="3600" dirty="0" smtClean="0">
              <a:latin typeface="Times New Roman" panose="02020603050405020304" pitchFamily="18" charset="0"/>
              <a:ea typeface="Cambria Math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5910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30529" y="404664"/>
            <a:ext cx="7924800" cy="79208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 ошибки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Объект 2"/>
              <p:cNvSpPr txBox="1">
                <a:spLocks/>
              </p:cNvSpPr>
              <p:nvPr/>
            </p:nvSpPr>
            <p:spPr>
              <a:xfrm>
                <a:off x="755576" y="1772816"/>
                <a:ext cx="8064896" cy="2880320"/>
              </a:xfrm>
              <a:prstGeom prst="rect">
                <a:avLst/>
              </a:prstGeom>
            </p:spPr>
            <p:txBody>
              <a:bodyPr vert="horz" lIns="91440" tIns="45720" rIns="91440" bIns="45720" numCol="1" rtlCol="0">
                <a:noAutofit/>
              </a:bodyPr>
              <a:lstStyle>
                <a:lvl1pPr marL="342900" indent="-3429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 spc="3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 spc="3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 spc="3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 spc="3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 spc="3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just">
                  <a:lnSpc>
                    <a:spcPct val="200000"/>
                  </a:lnSpc>
                  <a:buFont typeface="Arial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/>
                          <a:cs typeface="Times New Roman" panose="02020603050405020304" pitchFamily="18" charset="0"/>
                        </a:rPr>
                        <m:t>   </m:t>
                      </m:r>
                    </m:oMath>
                  </m:oMathPara>
                </a14:m>
                <a:endParaRPr lang="en-US" sz="3200" dirty="0" smtClean="0">
                  <a:latin typeface="Times New Roman" panose="02020603050405020304" pitchFamily="18" charset="0"/>
                  <a:ea typeface="Cambria Math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Объект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576" y="1772816"/>
                <a:ext cx="8064896" cy="288032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Таблица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287104229"/>
                  </p:ext>
                </p:extLst>
              </p:nvPr>
            </p:nvGraphicFramePr>
            <p:xfrm>
              <a:off x="755576" y="1124743"/>
              <a:ext cx="7632848" cy="4920789"/>
            </p:xfrm>
            <a:graphic>
              <a:graphicData uri="http://schemas.openxmlformats.org/drawingml/2006/table">
                <a:tbl>
                  <a:tblPr firstRow="1" bandRow="1">
                    <a:tableStyleId>{D7AC3CCA-C797-4891-BE02-D94E43425B78}</a:tableStyleId>
                  </a:tblPr>
                  <a:tblGrid>
                    <a:gridCol w="2952328"/>
                    <a:gridCol w="2520280"/>
                    <a:gridCol w="2160240"/>
                  </a:tblGrid>
                  <a:tr h="82970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2400" b="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Одночлен</a:t>
                          </a:r>
                          <a:endParaRPr lang="ru-RU" sz="2400" b="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2400" b="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Стандартный вид одночлена</a:t>
                          </a:r>
                          <a:endParaRPr lang="ru-RU" sz="2400" b="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2400" b="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Коэффициент</a:t>
                          </a:r>
                          <a:endParaRPr lang="ru-RU" sz="2400" b="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</a:tr>
                  <a:tr h="824174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latin typeface="Cambria Math"/>
                                    <a:cs typeface="Times New Roman" panose="02020603050405020304" pitchFamily="18" charset="0"/>
                                  </a:rPr>
                                  <m:t>𝑎</m:t>
                                </m:r>
                                <m:r>
                                  <a:rPr lang="en-US" sz="2400" b="0" i="1" smtClean="0">
                                    <a:latin typeface="Cambria Math"/>
                                    <a:ea typeface="Cambria Math"/>
                                    <a:cs typeface="Times New Roman" panose="02020603050405020304" pitchFamily="18" charset="0"/>
                                  </a:rPr>
                                  <m:t>∙</m:t>
                                </m:r>
                                <m:r>
                                  <a:rPr lang="en-US" sz="2400" b="0" i="1" smtClean="0">
                                    <a:latin typeface="Cambria Math"/>
                                    <a:ea typeface="Cambria Math"/>
                                    <a:cs typeface="Times New Roman" panose="02020603050405020304" pitchFamily="18" charset="0"/>
                                  </a:rPr>
                                  <m:t>𝑏</m:t>
                                </m:r>
                                <m:r>
                                  <a:rPr lang="en-US" sz="2400" b="0" i="1" smtClean="0">
                                    <a:latin typeface="Cambria Math"/>
                                    <a:ea typeface="Cambria Math"/>
                                    <a:cs typeface="Times New Roman" panose="02020603050405020304" pitchFamily="18" charset="0"/>
                                  </a:rPr>
                                  <m:t>∙3</m:t>
                                </m:r>
                              </m:oMath>
                            </m:oMathPara>
                          </a14:m>
                          <a:endParaRPr lang="ru-RU" sz="24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latin typeface="Cambria Math"/>
                                    <a:cs typeface="Times New Roman" panose="02020603050405020304" pitchFamily="18" charset="0"/>
                                  </a:rPr>
                                  <m:t>3</m:t>
                                </m:r>
                                <m:r>
                                  <a:rPr lang="en-US" sz="2400" b="0" i="1" smtClean="0">
                                    <a:latin typeface="Cambria Math"/>
                                    <a:cs typeface="Times New Roman" panose="02020603050405020304" pitchFamily="18" charset="0"/>
                                  </a:rPr>
                                  <m:t>𝑎</m:t>
                                </m:r>
                                <m:sSup>
                                  <m:sSupPr>
                                    <m:ctrlPr>
                                      <a:rPr lang="en-US" sz="2400" b="0" i="1" smtClean="0">
                                        <a:latin typeface="Cambria Math"/>
                                        <a:cs typeface="Times New Roman" panose="020206030504050203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400" b="0" i="1" smtClean="0">
                                        <a:latin typeface="Cambria Math"/>
                                        <a:cs typeface="Times New Roman" panose="02020603050405020304" pitchFamily="18" charset="0"/>
                                      </a:rPr>
                                      <m:t>𝑏</m:t>
                                    </m:r>
                                  </m:e>
                                  <m:sup>
                                    <m:r>
                                      <a:rPr lang="en-US" sz="2400" b="0" i="1" smtClean="0">
                                        <a:latin typeface="Cambria Math"/>
                                        <a:cs typeface="Times New Roman" panose="020206030504050203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ru-RU" sz="24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3</a:t>
                          </a:r>
                          <a:endParaRPr lang="ru-RU" sz="24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</a:tr>
                  <a:tr h="871176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latin typeface="Cambria Math"/>
                                    <a:cs typeface="Times New Roman" panose="02020603050405020304" pitchFamily="18" charset="0"/>
                                  </a:rPr>
                                  <m:t>−2</m:t>
                                </m:r>
                                <m:r>
                                  <a:rPr lang="en-US" sz="2400" b="0" i="1" smtClean="0">
                                    <a:latin typeface="Cambria Math"/>
                                    <a:ea typeface="Cambria Math"/>
                                    <a:cs typeface="Times New Roman" panose="02020603050405020304" pitchFamily="18" charset="0"/>
                                  </a:rPr>
                                  <m:t>∙</m:t>
                                </m:r>
                                <m:r>
                                  <a:rPr lang="en-US" sz="2400" b="0" i="1" smtClean="0">
                                    <a:latin typeface="Cambria Math"/>
                                    <a:ea typeface="Cambria Math"/>
                                    <a:cs typeface="Times New Roman" panose="02020603050405020304" pitchFamily="18" charset="0"/>
                                  </a:rPr>
                                  <m:t>𝑏</m:t>
                                </m:r>
                                <m:r>
                                  <a:rPr lang="en-US" sz="2400" b="0" i="1" smtClean="0">
                                    <a:latin typeface="Cambria Math"/>
                                    <a:ea typeface="Cambria Math"/>
                                    <a:cs typeface="Times New Roman" panose="02020603050405020304" pitchFamily="18" charset="0"/>
                                  </a:rPr>
                                  <m:t>∙</m:t>
                                </m:r>
                                <m:r>
                                  <a:rPr lang="en-US" sz="2400" b="0" i="1" smtClean="0">
                                    <a:latin typeface="Cambria Math"/>
                                    <a:ea typeface="Cambria Math"/>
                                    <a:cs typeface="Times New Roman" panose="02020603050405020304" pitchFamily="18" charset="0"/>
                                  </a:rPr>
                                  <m:t>𝑎</m:t>
                                </m:r>
                                <m:r>
                                  <a:rPr lang="en-US" sz="2400" b="0" i="1" smtClean="0">
                                    <a:latin typeface="Cambria Math"/>
                                    <a:ea typeface="Cambria Math"/>
                                    <a:cs typeface="Times New Roman" panose="02020603050405020304" pitchFamily="18" charset="0"/>
                                  </a:rPr>
                                  <m:t>∙</m:t>
                                </m:r>
                                <m:sSup>
                                  <m:sSupPr>
                                    <m:ctrlPr>
                                      <a:rPr lang="en-US" sz="2400" b="0" i="1" smtClean="0">
                                        <a:latin typeface="Cambria Math"/>
                                        <a:ea typeface="Cambria Math"/>
                                        <a:cs typeface="Times New Roman" panose="020206030504050203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400" b="0" i="1" smtClean="0">
                                        <a:latin typeface="Cambria Math"/>
                                        <a:ea typeface="Cambria Math"/>
                                        <a:cs typeface="Times New Roman" panose="02020603050405020304" pitchFamily="18" charset="0"/>
                                      </a:rPr>
                                      <m:t>𝑏</m:t>
                                    </m:r>
                                  </m:e>
                                  <m:sup>
                                    <m:r>
                                      <a:rPr lang="en-US" sz="2400" b="0" i="1" smtClean="0">
                                        <a:latin typeface="Cambria Math"/>
                                        <a:ea typeface="Cambria Math"/>
                                        <a:cs typeface="Times New Roman" panose="020206030504050203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US" sz="2400" b="0" i="1" smtClean="0">
                                    <a:latin typeface="Cambria Math"/>
                                    <a:ea typeface="Cambria Math"/>
                                    <a:cs typeface="Times New Roman" panose="02020603050405020304" pitchFamily="18" charset="0"/>
                                  </a:rPr>
                                  <m:t>∙</m:t>
                                </m:r>
                                <m:r>
                                  <a:rPr lang="en-US" sz="2400" b="0" i="1" smtClean="0">
                                    <a:latin typeface="Cambria Math"/>
                                    <a:ea typeface="Cambria Math"/>
                                    <a:cs typeface="Times New Roman" panose="02020603050405020304" pitchFamily="18" charset="0"/>
                                  </a:rPr>
                                  <m:t>𝑎</m:t>
                                </m:r>
                              </m:oMath>
                            </m:oMathPara>
                          </a14:m>
                          <a:endParaRPr lang="ru-RU" sz="24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latin typeface="Cambria Math"/>
                                    <a:cs typeface="Times New Roman" panose="02020603050405020304" pitchFamily="18" charset="0"/>
                                  </a:rPr>
                                  <m:t>−2</m:t>
                                </m:r>
                                <m:sSup>
                                  <m:sSupPr>
                                    <m:ctrlPr>
                                      <a:rPr lang="en-US" sz="2400" b="0" i="1" smtClean="0">
                                        <a:latin typeface="Cambria Math"/>
                                        <a:cs typeface="Times New Roman" panose="020206030504050203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400" b="0" i="1" smtClean="0">
                                        <a:latin typeface="Cambria Math"/>
                                        <a:cs typeface="Times New Roman" panose="02020603050405020304" pitchFamily="18" charset="0"/>
                                      </a:rPr>
                                      <m:t>𝑎</m:t>
                                    </m:r>
                                  </m:e>
                                  <m:sup>
                                    <m:r>
                                      <a:rPr lang="en-US" sz="2400" b="0" i="1" smtClean="0">
                                        <a:latin typeface="Cambria Math"/>
                                        <a:cs typeface="Times New Roman" panose="02020603050405020304" pitchFamily="18" charset="0"/>
                                      </a:rPr>
                                      <m:t>3</m:t>
                                    </m:r>
                                  </m:sup>
                                </m:sSup>
                                <m:sSup>
                                  <m:sSupPr>
                                    <m:ctrlPr>
                                      <a:rPr lang="en-US" sz="2400" b="0" i="1" smtClean="0">
                                        <a:latin typeface="Cambria Math"/>
                                        <a:cs typeface="Times New Roman" panose="020206030504050203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400" b="0" i="1" smtClean="0">
                                        <a:latin typeface="Cambria Math"/>
                                        <a:cs typeface="Times New Roman" panose="02020603050405020304" pitchFamily="18" charset="0"/>
                                      </a:rPr>
                                      <m:t>𝑏</m:t>
                                    </m:r>
                                  </m:e>
                                  <m:sup>
                                    <m:r>
                                      <a:rPr lang="en-US" sz="2400" b="0" i="1" smtClean="0">
                                        <a:latin typeface="Cambria Math"/>
                                        <a:cs typeface="Times New Roman" panose="020206030504050203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ru-RU" sz="24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2</a:t>
                          </a:r>
                          <a:endParaRPr lang="ru-RU" sz="24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</a:tr>
                  <a:tr h="798578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ru-RU" sz="2400" i="1" smtClean="0">
                                        <a:latin typeface="Cambria Math"/>
                                        <a:cs typeface="Times New Roman" panose="020206030504050203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400" b="0" i="1" smtClean="0">
                                        <a:latin typeface="Cambria Math"/>
                                        <a:cs typeface="Times New Roman" panose="02020603050405020304" pitchFamily="18" charset="0"/>
                                      </a:rPr>
                                      <m:t>𝑥</m:t>
                                    </m:r>
                                    <m:r>
                                      <a:rPr lang="en-US" sz="2400" b="0" i="1" smtClean="0">
                                        <a:latin typeface="Cambria Math"/>
                                        <a:ea typeface="Cambria Math"/>
                                        <a:cs typeface="Times New Roman" panose="02020603050405020304" pitchFamily="18" charset="0"/>
                                      </a:rPr>
                                      <m:t>∙</m:t>
                                    </m:r>
                                    <m:r>
                                      <a:rPr lang="en-US" sz="2400" b="0" i="1" smtClean="0">
                                        <a:latin typeface="Cambria Math"/>
                                        <a:cs typeface="Times New Roman" panose="02020603050405020304" pitchFamily="18" charset="0"/>
                                      </a:rPr>
                                      <m:t>𝑎</m:t>
                                    </m:r>
                                  </m:e>
                                  <m:sup>
                                    <m:r>
                                      <a:rPr lang="en-US" sz="2400" b="0" i="1" smtClean="0">
                                        <a:latin typeface="Cambria Math"/>
                                        <a:cs typeface="Times New Roman" panose="02020603050405020304" pitchFamily="18" charset="0"/>
                                      </a:rPr>
                                      <m:t>3</m:t>
                                    </m:r>
                                  </m:sup>
                                </m:sSup>
                                <m:r>
                                  <a:rPr lang="ru-RU" sz="2400" i="1" smtClean="0">
                                    <a:latin typeface="Cambria Math"/>
                                    <a:ea typeface="Cambria Math"/>
                                    <a:cs typeface="Times New Roman" panose="02020603050405020304" pitchFamily="18" charset="0"/>
                                  </a:rPr>
                                  <m:t>∙</m:t>
                                </m:r>
                                <m:sSup>
                                  <m:sSupPr>
                                    <m:ctrlPr>
                                      <a:rPr lang="ru-RU" sz="2400" i="1" smtClean="0">
                                        <a:latin typeface="Cambria Math"/>
                                        <a:ea typeface="Cambria Math"/>
                                        <a:cs typeface="Times New Roman" panose="020206030504050203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400" b="0" i="1" smtClean="0">
                                        <a:latin typeface="Cambria Math"/>
                                        <a:ea typeface="Cambria Math"/>
                                        <a:cs typeface="Times New Roman" panose="020206030504050203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US" sz="2400" b="0" i="1" smtClean="0">
                                        <a:latin typeface="Cambria Math"/>
                                        <a:ea typeface="Cambria Math"/>
                                        <a:cs typeface="Times New Roman" panose="02020603050405020304" pitchFamily="18" charset="0"/>
                                      </a:rPr>
                                      <m:t>3</m:t>
                                    </m:r>
                                  </m:sup>
                                </m:sSup>
                                <m:r>
                                  <a:rPr lang="ru-RU" sz="2400" i="1" smtClean="0">
                                    <a:latin typeface="Cambria Math"/>
                                    <a:ea typeface="Cambria Math"/>
                                    <a:cs typeface="Times New Roman" panose="02020603050405020304" pitchFamily="18" charset="0"/>
                                  </a:rPr>
                                  <m:t>∙</m:t>
                                </m:r>
                                <m:d>
                                  <m:dPr>
                                    <m:ctrlPr>
                                      <a:rPr lang="ru-RU" sz="2400" i="1" smtClean="0">
                                        <a:latin typeface="Cambria Math"/>
                                        <a:ea typeface="Cambria Math"/>
                                        <a:cs typeface="Times New Roman" panose="020206030504050203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400" b="0" i="1" smtClean="0">
                                        <a:latin typeface="Cambria Math"/>
                                        <a:ea typeface="Cambria Math"/>
                                        <a:cs typeface="Times New Roman" panose="02020603050405020304" pitchFamily="18" charset="0"/>
                                      </a:rPr>
                                      <m:t>−1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ru-RU" sz="24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latin typeface="Cambria Math"/>
                                    <a:cs typeface="Times New Roman" panose="02020603050405020304" pitchFamily="18" charset="0"/>
                                  </a:rPr>
                                  <m:t>1</m:t>
                                </m:r>
                                <m:sSup>
                                  <m:sSupPr>
                                    <m:ctrlPr>
                                      <a:rPr lang="en-US" sz="2400" b="0" i="1" smtClean="0">
                                        <a:latin typeface="Cambria Math"/>
                                        <a:cs typeface="Times New Roman" panose="020206030504050203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400" b="0" i="1" smtClean="0">
                                        <a:latin typeface="Cambria Math"/>
                                        <a:cs typeface="Times New Roman" panose="02020603050405020304" pitchFamily="18" charset="0"/>
                                      </a:rPr>
                                      <m:t>𝑎</m:t>
                                    </m:r>
                                  </m:e>
                                  <m:sup>
                                    <m:r>
                                      <a:rPr lang="en-US" sz="2400" b="0" i="1" smtClean="0">
                                        <a:latin typeface="Cambria Math"/>
                                        <a:cs typeface="Times New Roman" panose="02020603050405020304" pitchFamily="18" charset="0"/>
                                      </a:rPr>
                                      <m:t>3</m:t>
                                    </m:r>
                                  </m:sup>
                                </m:sSup>
                                <m:sSup>
                                  <m:sSupPr>
                                    <m:ctrlPr>
                                      <a:rPr lang="en-US" sz="2400" b="0" i="1" smtClean="0">
                                        <a:latin typeface="Cambria Math"/>
                                        <a:cs typeface="Times New Roman" panose="020206030504050203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400" b="0" i="1" smtClean="0">
                                        <a:latin typeface="Cambria Math"/>
                                        <a:cs typeface="Times New Roman" panose="020206030504050203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US" sz="2400" b="0" i="1" smtClean="0">
                                        <a:latin typeface="Cambria Math"/>
                                        <a:cs typeface="Times New Roman" panose="02020603050405020304" pitchFamily="18" charset="0"/>
                                      </a:rPr>
                                      <m:t>3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ru-RU" sz="24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i="1" dirty="0" smtClean="0">
                                    <a:latin typeface="Cambria Math"/>
                                    <a:cs typeface="Times New Roman" panose="02020603050405020304" pitchFamily="18" charset="0"/>
                                  </a:rPr>
                                  <m:t>−1</m:t>
                                </m:r>
                              </m:oMath>
                            </m:oMathPara>
                          </a14:m>
                          <a:endParaRPr lang="ru-RU" sz="24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</a:tr>
                  <a:tr h="798578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latin typeface="Cambria Math"/>
                                    <a:cs typeface="Times New Roman" panose="02020603050405020304" pitchFamily="18" charset="0"/>
                                  </a:rPr>
                                  <m:t>0,5</m:t>
                                </m:r>
                                <m:sSup>
                                  <m:sSupPr>
                                    <m:ctrlPr>
                                      <a:rPr lang="en-US" sz="2400" b="0" i="1" smtClean="0">
                                        <a:latin typeface="Cambria Math"/>
                                        <a:cs typeface="Times New Roman" panose="020206030504050203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400" b="0" i="1" smtClean="0">
                                        <a:latin typeface="Cambria Math"/>
                                        <a:cs typeface="Times New Roman" panose="020206030504050203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US" sz="2400" b="0" i="1" smtClean="0">
                                        <a:latin typeface="Cambria Math"/>
                                        <a:cs typeface="Times New Roman" panose="02020603050405020304" pitchFamily="18" charset="0"/>
                                      </a:rPr>
                                      <m:t>7</m:t>
                                    </m:r>
                                  </m:sup>
                                </m:sSup>
                                <m:r>
                                  <a:rPr lang="en-US" sz="2400" b="0" i="1" smtClean="0">
                                    <a:latin typeface="Cambria Math"/>
                                    <a:ea typeface="Cambria Math"/>
                                    <a:cs typeface="Times New Roman" panose="02020603050405020304" pitchFamily="18" charset="0"/>
                                  </a:rPr>
                                  <m:t>∙2∙</m:t>
                                </m:r>
                                <m:r>
                                  <a:rPr lang="en-US" sz="2400" b="0" i="1" smtClean="0">
                                    <a:latin typeface="Cambria Math"/>
                                    <a:cs typeface="Times New Roman" panose="02020603050405020304" pitchFamily="18" charset="0"/>
                                  </a:rPr>
                                  <m:t>𝑎</m:t>
                                </m:r>
                                <m:r>
                                  <a:rPr lang="en-US" sz="2400" b="0" i="1" smtClean="0">
                                    <a:latin typeface="Cambria Math"/>
                                    <a:ea typeface="Cambria Math"/>
                                    <a:cs typeface="Times New Roman" panose="02020603050405020304" pitchFamily="18" charset="0"/>
                                  </a:rPr>
                                  <m:t>∙</m:t>
                                </m:r>
                                <m:r>
                                  <a:rPr lang="en-US" sz="2400" b="0" i="1" smtClean="0">
                                    <a:latin typeface="Cambria Math"/>
                                    <a:ea typeface="Cambria Math"/>
                                    <a:cs typeface="Times New Roman" panose="02020603050405020304" pitchFamily="18" charset="0"/>
                                  </a:rPr>
                                  <m:t>𝑥</m:t>
                                </m:r>
                                <m:r>
                                  <a:rPr lang="en-US" sz="2400" b="0" i="1" smtClean="0">
                                    <a:latin typeface="Cambria Math"/>
                                    <a:ea typeface="Cambria Math"/>
                                    <a:cs typeface="Times New Roman" panose="02020603050405020304" pitchFamily="18" charset="0"/>
                                  </a:rPr>
                                  <m:t>∙</m:t>
                                </m:r>
                                <m:r>
                                  <a:rPr lang="en-US" sz="2400" b="0" i="1" smtClean="0">
                                    <a:latin typeface="Cambria Math"/>
                                    <a:ea typeface="Cambria Math"/>
                                    <a:cs typeface="Times New Roman" panose="02020603050405020304" pitchFamily="18" charset="0"/>
                                  </a:rPr>
                                  <m:t>𝑥</m:t>
                                </m:r>
                              </m:oMath>
                            </m:oMathPara>
                          </a14:m>
                          <a:endParaRPr lang="ru-RU" sz="24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latin typeface="Cambria Math"/>
                                    <a:cs typeface="Times New Roman" panose="02020603050405020304" pitchFamily="18" charset="0"/>
                                  </a:rPr>
                                  <m:t>10</m:t>
                                </m:r>
                                <m:sSup>
                                  <m:sSupPr>
                                    <m:ctrlPr>
                                      <a:rPr lang="en-US" sz="2400" b="0" i="1" smtClean="0">
                                        <a:latin typeface="Cambria Math"/>
                                        <a:cs typeface="Times New Roman" panose="020206030504050203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400" b="0" i="1" smtClean="0">
                                        <a:latin typeface="Cambria Math"/>
                                        <a:cs typeface="Times New Roman" panose="02020603050405020304" pitchFamily="18" charset="0"/>
                                      </a:rPr>
                                      <m:t>𝑎</m:t>
                                    </m:r>
                                  </m:e>
                                  <m:sup>
                                    <m:r>
                                      <a:rPr lang="en-US" sz="2400" b="0" i="1" smtClean="0">
                                        <a:latin typeface="Cambria Math"/>
                                        <a:cs typeface="Times New Roman" panose="02020603050405020304" pitchFamily="18" charset="0"/>
                                      </a:rPr>
                                      <m:t>9</m:t>
                                    </m:r>
                                  </m:sup>
                                </m:sSup>
                                <m:r>
                                  <a:rPr lang="en-US" sz="2400" b="0" i="1" smtClean="0">
                                    <a:latin typeface="Cambria Math"/>
                                    <a:cs typeface="Times New Roman" panose="02020603050405020304" pitchFamily="18" charset="0"/>
                                  </a:rPr>
                                  <m:t>𝑥</m:t>
                                </m:r>
                              </m:oMath>
                            </m:oMathPara>
                          </a14:m>
                          <a:endParaRPr lang="ru-RU" sz="24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i="1" smtClean="0">
                                    <a:latin typeface="Cambria Math"/>
                                    <a:cs typeface="Times New Roman" panose="02020603050405020304" pitchFamily="18" charset="0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ru-RU" sz="24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</a:tr>
                  <a:tr h="798578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i="1" smtClean="0">
                                    <a:latin typeface="Cambria Math"/>
                                    <a:cs typeface="Times New Roman" panose="02020603050405020304" pitchFamily="18" charset="0"/>
                                  </a:rPr>
                                  <m:t>8</m:t>
                                </m:r>
                              </m:oMath>
                            </m:oMathPara>
                          </a14:m>
                          <a:endParaRPr lang="ru-RU" sz="24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i="1" smtClean="0">
                                    <a:latin typeface="Cambria Math"/>
                                    <a:cs typeface="Times New Roman" panose="02020603050405020304" pitchFamily="18" charset="0"/>
                                  </a:rPr>
                                  <m:t>8</m:t>
                                </m:r>
                              </m:oMath>
                            </m:oMathPara>
                          </a14:m>
                          <a:endParaRPr lang="ru-RU" sz="24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latin typeface="Cambria Math"/>
                                    <a:cs typeface="Times New Roman" panose="02020603050405020304" pitchFamily="18" charset="0"/>
                                  </a:rPr>
                                  <m:t>8</m:t>
                                </m:r>
                              </m:oMath>
                            </m:oMathPara>
                          </a14:m>
                          <a:endParaRPr lang="ru-RU" sz="24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Таблица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287104229"/>
                  </p:ext>
                </p:extLst>
              </p:nvPr>
            </p:nvGraphicFramePr>
            <p:xfrm>
              <a:off x="755576" y="1124743"/>
              <a:ext cx="7632848" cy="4920789"/>
            </p:xfrm>
            <a:graphic>
              <a:graphicData uri="http://schemas.openxmlformats.org/drawingml/2006/table">
                <a:tbl>
                  <a:tblPr firstRow="1" bandRow="1">
                    <a:tableStyleId>{D7AC3CCA-C797-4891-BE02-D94E43425B78}</a:tableStyleId>
                  </a:tblPr>
                  <a:tblGrid>
                    <a:gridCol w="2952328"/>
                    <a:gridCol w="2520280"/>
                    <a:gridCol w="2160240"/>
                  </a:tblGrid>
                  <a:tr h="82970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2400" b="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Одночлен</a:t>
                          </a:r>
                          <a:endParaRPr lang="ru-RU" sz="2400" b="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2400" b="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Стандартный вид одночлена</a:t>
                          </a:r>
                          <a:endParaRPr lang="ru-RU" sz="2400" b="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2400" b="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Коэффициент</a:t>
                          </a:r>
                          <a:endParaRPr lang="ru-RU" sz="2400" b="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</a:tr>
                  <a:tr h="824174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207" t="-106667" r="-158884" b="-39703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117150" t="-106667" r="-85749" b="-39703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3</a:t>
                          </a:r>
                          <a:endParaRPr lang="ru-RU" sz="24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</a:tr>
                  <a:tr h="871176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207" t="-195105" r="-158884" b="-2748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117150" t="-195105" r="-85749" b="-2748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2</a:t>
                          </a:r>
                          <a:endParaRPr lang="ru-RU" sz="24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</a:tr>
                  <a:tr h="798578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207" t="-322137" r="-158884" b="-2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117150" t="-322137" r="-85749" b="-2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253955" t="-322137" r="-282" b="-200000"/>
                          </a:stretch>
                        </a:blipFill>
                      </a:tcPr>
                    </a:tc>
                  </a:tr>
                  <a:tr h="798578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207" t="-422137" r="-158884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117150" t="-422137" r="-85749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253955" t="-422137" r="-282" b="-100000"/>
                          </a:stretch>
                        </a:blipFill>
                      </a:tcPr>
                    </a:tc>
                  </a:tr>
                  <a:tr h="798578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207" t="-522137" r="-15888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117150" t="-522137" r="-8574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253955" t="-522137" r="-282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515444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30529" y="404664"/>
            <a:ext cx="7924800" cy="79208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Проверьте себя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Объект 2"/>
              <p:cNvSpPr txBox="1">
                <a:spLocks/>
              </p:cNvSpPr>
              <p:nvPr/>
            </p:nvSpPr>
            <p:spPr>
              <a:xfrm>
                <a:off x="755576" y="1772816"/>
                <a:ext cx="8064896" cy="2880320"/>
              </a:xfrm>
              <a:prstGeom prst="rect">
                <a:avLst/>
              </a:prstGeom>
            </p:spPr>
            <p:txBody>
              <a:bodyPr vert="horz" lIns="91440" tIns="45720" rIns="91440" bIns="45720" numCol="1" rtlCol="0">
                <a:noAutofit/>
              </a:bodyPr>
              <a:lstStyle>
                <a:lvl1pPr marL="342900" indent="-3429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 spc="3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 spc="3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 spc="3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 spc="3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 spc="3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just">
                  <a:lnSpc>
                    <a:spcPct val="200000"/>
                  </a:lnSpc>
                  <a:buFont typeface="Arial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/>
                          <a:cs typeface="Times New Roman" panose="02020603050405020304" pitchFamily="18" charset="0"/>
                        </a:rPr>
                        <m:t>   </m:t>
                      </m:r>
                    </m:oMath>
                  </m:oMathPara>
                </a14:m>
                <a:endParaRPr lang="en-US" sz="3200" dirty="0" smtClean="0">
                  <a:latin typeface="Times New Roman" panose="02020603050405020304" pitchFamily="18" charset="0"/>
                  <a:ea typeface="Cambria Math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Объект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576" y="1772816"/>
                <a:ext cx="8064896" cy="288032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Таблица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249174145"/>
                  </p:ext>
                </p:extLst>
              </p:nvPr>
            </p:nvGraphicFramePr>
            <p:xfrm>
              <a:off x="755576" y="1164737"/>
              <a:ext cx="7632848" cy="4880796"/>
            </p:xfrm>
            <a:graphic>
              <a:graphicData uri="http://schemas.openxmlformats.org/drawingml/2006/table">
                <a:tbl>
                  <a:tblPr firstRow="1" bandRow="1">
                    <a:tableStyleId>{D7AC3CCA-C797-4891-BE02-D94E43425B78}</a:tableStyleId>
                  </a:tblPr>
                  <a:tblGrid>
                    <a:gridCol w="2952328"/>
                    <a:gridCol w="2520280"/>
                    <a:gridCol w="2160240"/>
                  </a:tblGrid>
                  <a:tr h="7200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2400" b="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Одночлен</a:t>
                          </a:r>
                          <a:endParaRPr lang="ru-RU" sz="2400" b="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2400" b="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Стандартный вид одночлена</a:t>
                          </a:r>
                          <a:endParaRPr lang="ru-RU" sz="2400" b="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2400" b="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Коэффициент</a:t>
                          </a:r>
                          <a:endParaRPr lang="ru-RU" sz="2400" b="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</a:tr>
                  <a:tr h="817476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latin typeface="Cambria Math"/>
                                    <a:cs typeface="Times New Roman" panose="02020603050405020304" pitchFamily="18" charset="0"/>
                                  </a:rPr>
                                  <m:t>𝑎</m:t>
                                </m:r>
                                <m:r>
                                  <a:rPr lang="en-US" sz="2400" b="0" i="1" smtClean="0">
                                    <a:latin typeface="Cambria Math"/>
                                    <a:ea typeface="Cambria Math"/>
                                    <a:cs typeface="Times New Roman" panose="02020603050405020304" pitchFamily="18" charset="0"/>
                                  </a:rPr>
                                  <m:t>∙</m:t>
                                </m:r>
                                <m:r>
                                  <a:rPr lang="en-US" sz="2400" b="0" i="1" smtClean="0">
                                    <a:latin typeface="Cambria Math"/>
                                    <a:ea typeface="Cambria Math"/>
                                    <a:cs typeface="Times New Roman" panose="02020603050405020304" pitchFamily="18" charset="0"/>
                                  </a:rPr>
                                  <m:t>𝑏</m:t>
                                </m:r>
                                <m:r>
                                  <a:rPr lang="en-US" sz="2400" b="0" i="1" smtClean="0">
                                    <a:latin typeface="Cambria Math"/>
                                    <a:ea typeface="Cambria Math"/>
                                    <a:cs typeface="Times New Roman" panose="02020603050405020304" pitchFamily="18" charset="0"/>
                                  </a:rPr>
                                  <m:t>∙3</m:t>
                                </m:r>
                              </m:oMath>
                            </m:oMathPara>
                          </a14:m>
                          <a:endParaRPr lang="ru-RU" sz="24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latin typeface="Cambria Math"/>
                                    <a:cs typeface="Times New Roman" panose="02020603050405020304" pitchFamily="18" charset="0"/>
                                  </a:rPr>
                                  <m:t>3</m:t>
                                </m:r>
                                <m:r>
                                  <a:rPr lang="en-US" sz="2400" b="0" i="1" smtClean="0">
                                    <a:latin typeface="Cambria Math"/>
                                    <a:cs typeface="Times New Roman" panose="02020603050405020304" pitchFamily="18" charset="0"/>
                                  </a:rPr>
                                  <m:t>𝑎𝑏</m:t>
                                </m:r>
                              </m:oMath>
                            </m:oMathPara>
                          </a14:m>
                          <a:endParaRPr lang="ru-RU" sz="24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3</a:t>
                          </a:r>
                          <a:endParaRPr lang="ru-RU" sz="24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</a:tr>
                  <a:tr h="864096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latin typeface="Cambria Math"/>
                                    <a:cs typeface="Times New Roman" panose="02020603050405020304" pitchFamily="18" charset="0"/>
                                  </a:rPr>
                                  <m:t>−2</m:t>
                                </m:r>
                                <m:r>
                                  <a:rPr lang="en-US" sz="2400" b="0" i="1" smtClean="0">
                                    <a:latin typeface="Cambria Math"/>
                                    <a:ea typeface="Cambria Math"/>
                                    <a:cs typeface="Times New Roman" panose="02020603050405020304" pitchFamily="18" charset="0"/>
                                  </a:rPr>
                                  <m:t>∙</m:t>
                                </m:r>
                                <m:r>
                                  <a:rPr lang="en-US" sz="2400" b="0" i="1" smtClean="0">
                                    <a:latin typeface="Cambria Math"/>
                                    <a:ea typeface="Cambria Math"/>
                                    <a:cs typeface="Times New Roman" panose="02020603050405020304" pitchFamily="18" charset="0"/>
                                  </a:rPr>
                                  <m:t>𝑏</m:t>
                                </m:r>
                                <m:r>
                                  <a:rPr lang="en-US" sz="2400" b="0" i="1" smtClean="0">
                                    <a:latin typeface="Cambria Math"/>
                                    <a:ea typeface="Cambria Math"/>
                                    <a:cs typeface="Times New Roman" panose="02020603050405020304" pitchFamily="18" charset="0"/>
                                  </a:rPr>
                                  <m:t>∙</m:t>
                                </m:r>
                                <m:r>
                                  <a:rPr lang="en-US" sz="2400" b="0" i="1" smtClean="0">
                                    <a:latin typeface="Cambria Math"/>
                                    <a:ea typeface="Cambria Math"/>
                                    <a:cs typeface="Times New Roman" panose="02020603050405020304" pitchFamily="18" charset="0"/>
                                  </a:rPr>
                                  <m:t>𝑎</m:t>
                                </m:r>
                                <m:r>
                                  <a:rPr lang="en-US" sz="2400" b="0" i="1" smtClean="0">
                                    <a:latin typeface="Cambria Math"/>
                                    <a:ea typeface="Cambria Math"/>
                                    <a:cs typeface="Times New Roman" panose="02020603050405020304" pitchFamily="18" charset="0"/>
                                  </a:rPr>
                                  <m:t>∙</m:t>
                                </m:r>
                                <m:sSup>
                                  <m:sSupPr>
                                    <m:ctrlPr>
                                      <a:rPr lang="en-US" sz="2400" b="0" i="1" smtClean="0">
                                        <a:latin typeface="Cambria Math"/>
                                        <a:ea typeface="Cambria Math"/>
                                        <a:cs typeface="Times New Roman" panose="020206030504050203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400" b="0" i="1" smtClean="0">
                                        <a:latin typeface="Cambria Math"/>
                                        <a:ea typeface="Cambria Math"/>
                                        <a:cs typeface="Times New Roman" panose="02020603050405020304" pitchFamily="18" charset="0"/>
                                      </a:rPr>
                                      <m:t>𝑏</m:t>
                                    </m:r>
                                  </m:e>
                                  <m:sup>
                                    <m:r>
                                      <a:rPr lang="en-US" sz="2400" b="0" i="1" smtClean="0">
                                        <a:latin typeface="Cambria Math"/>
                                        <a:ea typeface="Cambria Math"/>
                                        <a:cs typeface="Times New Roman" panose="020206030504050203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US" sz="2400" b="0" i="1" smtClean="0">
                                    <a:latin typeface="Cambria Math"/>
                                    <a:ea typeface="Cambria Math"/>
                                    <a:cs typeface="Times New Roman" panose="02020603050405020304" pitchFamily="18" charset="0"/>
                                  </a:rPr>
                                  <m:t>∙</m:t>
                                </m:r>
                                <m:r>
                                  <a:rPr lang="en-US" sz="2400" b="0" i="1" smtClean="0">
                                    <a:latin typeface="Cambria Math"/>
                                    <a:ea typeface="Cambria Math"/>
                                    <a:cs typeface="Times New Roman" panose="02020603050405020304" pitchFamily="18" charset="0"/>
                                  </a:rPr>
                                  <m:t>𝑎</m:t>
                                </m:r>
                              </m:oMath>
                            </m:oMathPara>
                          </a14:m>
                          <a:endParaRPr lang="ru-RU" sz="24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latin typeface="Cambria Math"/>
                                    <a:cs typeface="Times New Roman" panose="02020603050405020304" pitchFamily="18" charset="0"/>
                                  </a:rPr>
                                  <m:t>−2</m:t>
                                </m:r>
                                <m:sSup>
                                  <m:sSupPr>
                                    <m:ctrlPr>
                                      <a:rPr lang="en-US" sz="2400" b="0" i="1" smtClean="0">
                                        <a:latin typeface="Cambria Math"/>
                                        <a:cs typeface="Times New Roman" panose="020206030504050203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400" b="0" i="1" smtClean="0">
                                        <a:latin typeface="Cambria Math"/>
                                        <a:cs typeface="Times New Roman" panose="02020603050405020304" pitchFamily="18" charset="0"/>
                                      </a:rPr>
                                      <m:t>𝑎</m:t>
                                    </m:r>
                                  </m:e>
                                  <m:sup>
                                    <m:r>
                                      <a:rPr lang="en-US" sz="2400" b="0" i="1" smtClean="0">
                                        <a:latin typeface="Cambria Math"/>
                                        <a:cs typeface="Times New Roman" panose="020206030504050203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sSup>
                                  <m:sSupPr>
                                    <m:ctrlPr>
                                      <a:rPr lang="en-US" sz="2400" b="0" i="1" smtClean="0">
                                        <a:latin typeface="Cambria Math"/>
                                        <a:cs typeface="Times New Roman" panose="020206030504050203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400" b="0" i="1" smtClean="0">
                                        <a:latin typeface="Cambria Math"/>
                                        <a:cs typeface="Times New Roman" panose="02020603050405020304" pitchFamily="18" charset="0"/>
                                      </a:rPr>
                                      <m:t>𝑏</m:t>
                                    </m:r>
                                  </m:e>
                                  <m:sup>
                                    <m:r>
                                      <a:rPr lang="en-US" sz="2400" b="0" i="1" smtClean="0">
                                        <a:latin typeface="Cambria Math"/>
                                        <a:cs typeface="Times New Roman" panose="02020603050405020304" pitchFamily="18" charset="0"/>
                                      </a:rPr>
                                      <m:t>3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ru-RU" sz="24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dirty="0" smtClean="0">
                                    <a:latin typeface="Cambria Math"/>
                                    <a:cs typeface="Times New Roman" panose="02020603050405020304" pitchFamily="18" charset="0"/>
                                  </a:rPr>
                                  <m:t>−</m:t>
                                </m:r>
                                <m:r>
                                  <a:rPr lang="en-US" sz="2400" i="1" dirty="0" smtClean="0">
                                    <a:latin typeface="Cambria Math"/>
                                    <a:cs typeface="Times New Roman" panose="02020603050405020304" pitchFamily="18" charset="0"/>
                                  </a:rPr>
                                  <m:t>2</m:t>
                                </m:r>
                              </m:oMath>
                            </m:oMathPara>
                          </a14:m>
                          <a:endParaRPr lang="ru-RU" sz="24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</a:tr>
                  <a:tr h="792088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ru-RU" sz="2400" i="1" smtClean="0">
                                        <a:latin typeface="Cambria Math"/>
                                        <a:cs typeface="Times New Roman" panose="020206030504050203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400" b="0" i="1" smtClean="0">
                                        <a:latin typeface="Cambria Math"/>
                                        <a:cs typeface="Times New Roman" panose="02020603050405020304" pitchFamily="18" charset="0"/>
                                      </a:rPr>
                                      <m:t>𝑥</m:t>
                                    </m:r>
                                    <m:r>
                                      <a:rPr lang="en-US" sz="2400" b="0" i="1" smtClean="0">
                                        <a:latin typeface="Cambria Math"/>
                                        <a:ea typeface="Cambria Math"/>
                                        <a:cs typeface="Times New Roman" panose="02020603050405020304" pitchFamily="18" charset="0"/>
                                      </a:rPr>
                                      <m:t>∙</m:t>
                                    </m:r>
                                    <m:r>
                                      <a:rPr lang="en-US" sz="2400" b="0" i="1" smtClean="0">
                                        <a:latin typeface="Cambria Math"/>
                                        <a:cs typeface="Times New Roman" panose="02020603050405020304" pitchFamily="18" charset="0"/>
                                      </a:rPr>
                                      <m:t>𝑎</m:t>
                                    </m:r>
                                  </m:e>
                                  <m:sup>
                                    <m:r>
                                      <a:rPr lang="en-US" sz="2400" b="0" i="1" smtClean="0">
                                        <a:latin typeface="Cambria Math"/>
                                        <a:cs typeface="Times New Roman" panose="02020603050405020304" pitchFamily="18" charset="0"/>
                                      </a:rPr>
                                      <m:t>3</m:t>
                                    </m:r>
                                  </m:sup>
                                </m:sSup>
                                <m:r>
                                  <a:rPr lang="ru-RU" sz="2400" i="1" smtClean="0">
                                    <a:latin typeface="Cambria Math"/>
                                    <a:ea typeface="Cambria Math"/>
                                    <a:cs typeface="Times New Roman" panose="02020603050405020304" pitchFamily="18" charset="0"/>
                                  </a:rPr>
                                  <m:t>∙</m:t>
                                </m:r>
                                <m:sSup>
                                  <m:sSupPr>
                                    <m:ctrlPr>
                                      <a:rPr lang="ru-RU" sz="2400" i="1" smtClean="0">
                                        <a:latin typeface="Cambria Math"/>
                                        <a:ea typeface="Cambria Math"/>
                                        <a:cs typeface="Times New Roman" panose="020206030504050203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400" b="0" i="1" smtClean="0">
                                        <a:latin typeface="Cambria Math"/>
                                        <a:ea typeface="Cambria Math"/>
                                        <a:cs typeface="Times New Roman" panose="020206030504050203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US" sz="2400" b="0" i="1" smtClean="0">
                                        <a:latin typeface="Cambria Math"/>
                                        <a:ea typeface="Cambria Math"/>
                                        <a:cs typeface="Times New Roman" panose="02020603050405020304" pitchFamily="18" charset="0"/>
                                      </a:rPr>
                                      <m:t>3</m:t>
                                    </m:r>
                                  </m:sup>
                                </m:sSup>
                                <m:r>
                                  <a:rPr lang="ru-RU" sz="2400" i="1" smtClean="0">
                                    <a:latin typeface="Cambria Math"/>
                                    <a:ea typeface="Cambria Math"/>
                                    <a:cs typeface="Times New Roman" panose="02020603050405020304" pitchFamily="18" charset="0"/>
                                  </a:rPr>
                                  <m:t>∙</m:t>
                                </m:r>
                                <m:d>
                                  <m:dPr>
                                    <m:ctrlPr>
                                      <a:rPr lang="ru-RU" sz="2400" i="1" smtClean="0">
                                        <a:latin typeface="Cambria Math"/>
                                        <a:ea typeface="Cambria Math"/>
                                        <a:cs typeface="Times New Roman" panose="020206030504050203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400" b="0" i="1" smtClean="0">
                                        <a:latin typeface="Cambria Math"/>
                                        <a:ea typeface="Cambria Math"/>
                                        <a:cs typeface="Times New Roman" panose="02020603050405020304" pitchFamily="18" charset="0"/>
                                      </a:rPr>
                                      <m:t>−1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ru-RU" sz="24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latin typeface="Cambria Math"/>
                                    <a:cs typeface="Times New Roman" panose="02020603050405020304" pitchFamily="18" charset="0"/>
                                  </a:rPr>
                                  <m:t>−1</m:t>
                                </m:r>
                                <m:sSup>
                                  <m:sSupPr>
                                    <m:ctrlPr>
                                      <a:rPr lang="en-US" sz="2400" b="0" i="1" smtClean="0">
                                        <a:latin typeface="Cambria Math"/>
                                        <a:cs typeface="Times New Roman" panose="020206030504050203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400" b="0" i="1" smtClean="0">
                                        <a:latin typeface="Cambria Math"/>
                                        <a:cs typeface="Times New Roman" panose="02020603050405020304" pitchFamily="18" charset="0"/>
                                      </a:rPr>
                                      <m:t>𝑎</m:t>
                                    </m:r>
                                  </m:e>
                                  <m:sup>
                                    <m:r>
                                      <a:rPr lang="en-US" sz="2400" b="0" i="1" smtClean="0">
                                        <a:latin typeface="Cambria Math"/>
                                        <a:cs typeface="Times New Roman" panose="02020603050405020304" pitchFamily="18" charset="0"/>
                                      </a:rPr>
                                      <m:t>3</m:t>
                                    </m:r>
                                  </m:sup>
                                </m:sSup>
                                <m:sSup>
                                  <m:sSupPr>
                                    <m:ctrlPr>
                                      <a:rPr lang="en-US" sz="2400" b="0" i="1" smtClean="0">
                                        <a:latin typeface="Cambria Math"/>
                                        <a:cs typeface="Times New Roman" panose="020206030504050203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400" b="0" i="1" smtClean="0">
                                        <a:latin typeface="Cambria Math"/>
                                        <a:cs typeface="Times New Roman" panose="020206030504050203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US" sz="2400" b="0" i="1" smtClean="0">
                                        <a:latin typeface="Cambria Math"/>
                                        <a:cs typeface="Times New Roman" panose="02020603050405020304" pitchFamily="18" charset="0"/>
                                      </a:rPr>
                                      <m:t>4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ru-RU" sz="24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i="1" dirty="0" smtClean="0">
                                    <a:latin typeface="Cambria Math"/>
                                    <a:cs typeface="Times New Roman" panose="02020603050405020304" pitchFamily="18" charset="0"/>
                                  </a:rPr>
                                  <m:t>−1</m:t>
                                </m:r>
                              </m:oMath>
                            </m:oMathPara>
                          </a14:m>
                          <a:endParaRPr lang="ru-RU" sz="24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</a:tr>
                  <a:tr h="792088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latin typeface="Cambria Math"/>
                                    <a:cs typeface="Times New Roman" panose="02020603050405020304" pitchFamily="18" charset="0"/>
                                  </a:rPr>
                                  <m:t>0,5</m:t>
                                </m:r>
                                <m:sSup>
                                  <m:sSupPr>
                                    <m:ctrlPr>
                                      <a:rPr lang="en-US" sz="2400" b="0" i="1" smtClean="0">
                                        <a:latin typeface="Cambria Math"/>
                                        <a:cs typeface="Times New Roman" panose="020206030504050203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400" b="0" i="1" smtClean="0">
                                        <a:latin typeface="Cambria Math"/>
                                        <a:cs typeface="Times New Roman" panose="020206030504050203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US" sz="2400" b="0" i="1" smtClean="0">
                                        <a:latin typeface="Cambria Math"/>
                                        <a:cs typeface="Times New Roman" panose="02020603050405020304" pitchFamily="18" charset="0"/>
                                      </a:rPr>
                                      <m:t>7</m:t>
                                    </m:r>
                                  </m:sup>
                                </m:sSup>
                                <m:r>
                                  <a:rPr lang="en-US" sz="2400" b="0" i="1" smtClean="0">
                                    <a:latin typeface="Cambria Math"/>
                                    <a:ea typeface="Cambria Math"/>
                                    <a:cs typeface="Times New Roman" panose="02020603050405020304" pitchFamily="18" charset="0"/>
                                  </a:rPr>
                                  <m:t>∙2∙</m:t>
                                </m:r>
                                <m:r>
                                  <a:rPr lang="en-US" sz="2400" b="0" i="1" smtClean="0">
                                    <a:latin typeface="Cambria Math"/>
                                    <a:cs typeface="Times New Roman" panose="02020603050405020304" pitchFamily="18" charset="0"/>
                                  </a:rPr>
                                  <m:t>𝑎</m:t>
                                </m:r>
                                <m:r>
                                  <a:rPr lang="en-US" sz="2400" b="0" i="1" smtClean="0">
                                    <a:latin typeface="Cambria Math"/>
                                    <a:ea typeface="Cambria Math"/>
                                    <a:cs typeface="Times New Roman" panose="02020603050405020304" pitchFamily="18" charset="0"/>
                                  </a:rPr>
                                  <m:t>∙</m:t>
                                </m:r>
                                <m:r>
                                  <a:rPr lang="en-US" sz="2400" b="0" i="1" smtClean="0">
                                    <a:latin typeface="Cambria Math"/>
                                    <a:ea typeface="Cambria Math"/>
                                    <a:cs typeface="Times New Roman" panose="02020603050405020304" pitchFamily="18" charset="0"/>
                                  </a:rPr>
                                  <m:t>𝑥</m:t>
                                </m:r>
                                <m:r>
                                  <a:rPr lang="en-US" sz="2400" b="0" i="1" smtClean="0">
                                    <a:latin typeface="Cambria Math"/>
                                    <a:ea typeface="Cambria Math"/>
                                    <a:cs typeface="Times New Roman" panose="02020603050405020304" pitchFamily="18" charset="0"/>
                                  </a:rPr>
                                  <m:t>∙</m:t>
                                </m:r>
                                <m:r>
                                  <a:rPr lang="en-US" sz="2400" b="0" i="1" smtClean="0">
                                    <a:latin typeface="Cambria Math"/>
                                    <a:ea typeface="Cambria Math"/>
                                    <a:cs typeface="Times New Roman" panose="02020603050405020304" pitchFamily="18" charset="0"/>
                                  </a:rPr>
                                  <m:t>𝑥</m:t>
                                </m:r>
                              </m:oMath>
                            </m:oMathPara>
                          </a14:m>
                          <a:endParaRPr lang="ru-RU" sz="24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latin typeface="Cambria Math"/>
                                    <a:cs typeface="Times New Roman" panose="02020603050405020304" pitchFamily="18" charset="0"/>
                                  </a:rPr>
                                  <m:t>1</m:t>
                                </m:r>
                                <m:r>
                                  <a:rPr lang="en-US" sz="2400" b="0" i="1" smtClean="0">
                                    <a:latin typeface="Cambria Math"/>
                                    <a:cs typeface="Times New Roman" panose="02020603050405020304" pitchFamily="18" charset="0"/>
                                  </a:rPr>
                                  <m:t>𝑎</m:t>
                                </m:r>
                                <m:sSup>
                                  <m:sSupPr>
                                    <m:ctrlPr>
                                      <a:rPr lang="en-US" sz="2400" b="0" i="1" smtClean="0">
                                        <a:latin typeface="Cambria Math"/>
                                        <a:cs typeface="Times New Roman" panose="020206030504050203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400" b="0" i="1" smtClean="0">
                                        <a:latin typeface="Cambria Math"/>
                                        <a:cs typeface="Times New Roman" panose="020206030504050203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US" sz="2400" b="0" i="1" smtClean="0">
                                        <a:latin typeface="Cambria Math"/>
                                        <a:cs typeface="Times New Roman" panose="02020603050405020304" pitchFamily="18" charset="0"/>
                                      </a:rPr>
                                      <m:t>9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ru-RU" sz="24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i="1" smtClean="0">
                                    <a:latin typeface="Cambria Math"/>
                                    <a:cs typeface="Times New Roman" panose="02020603050405020304" pitchFamily="18" charset="0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ru-RU" sz="24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</a:tr>
                  <a:tr h="792088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i="1" smtClean="0">
                                    <a:latin typeface="Cambria Math"/>
                                    <a:cs typeface="Times New Roman" panose="02020603050405020304" pitchFamily="18" charset="0"/>
                                  </a:rPr>
                                  <m:t>8</m:t>
                                </m:r>
                              </m:oMath>
                            </m:oMathPara>
                          </a14:m>
                          <a:endParaRPr lang="ru-RU" sz="24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i="1" smtClean="0">
                                    <a:latin typeface="Cambria Math"/>
                                    <a:cs typeface="Times New Roman" panose="02020603050405020304" pitchFamily="18" charset="0"/>
                                  </a:rPr>
                                  <m:t>8</m:t>
                                </m:r>
                              </m:oMath>
                            </m:oMathPara>
                          </a14:m>
                          <a:endParaRPr lang="ru-RU" sz="24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latin typeface="Cambria Math"/>
                                    <a:cs typeface="Times New Roman" panose="02020603050405020304" pitchFamily="18" charset="0"/>
                                  </a:rPr>
                                  <m:t>8</m:t>
                                </m:r>
                              </m:oMath>
                            </m:oMathPara>
                          </a14:m>
                          <a:endParaRPr lang="ru-RU" sz="24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Таблица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249174145"/>
                  </p:ext>
                </p:extLst>
              </p:nvPr>
            </p:nvGraphicFramePr>
            <p:xfrm>
              <a:off x="755576" y="1164737"/>
              <a:ext cx="7632848" cy="4880796"/>
            </p:xfrm>
            <a:graphic>
              <a:graphicData uri="http://schemas.openxmlformats.org/drawingml/2006/table">
                <a:tbl>
                  <a:tblPr firstRow="1" bandRow="1">
                    <a:tableStyleId>{D7AC3CCA-C797-4891-BE02-D94E43425B78}</a:tableStyleId>
                  </a:tblPr>
                  <a:tblGrid>
                    <a:gridCol w="2952328"/>
                    <a:gridCol w="2520280"/>
                    <a:gridCol w="2160240"/>
                  </a:tblGrid>
                  <a:tr h="8229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2400" b="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Одночлен</a:t>
                          </a:r>
                          <a:endParaRPr lang="ru-RU" sz="2400" b="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2400" b="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Стандартный вид одночлена</a:t>
                          </a:r>
                          <a:endParaRPr lang="ru-RU" sz="2400" b="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2400" b="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Коэффициент</a:t>
                          </a:r>
                          <a:endParaRPr lang="ru-RU" sz="2400" b="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</a:tr>
                  <a:tr h="817476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207" t="-106716" r="-158884" b="-39701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117150" t="-106716" r="-85749" b="-39701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3</a:t>
                          </a:r>
                          <a:endParaRPr lang="ru-RU" sz="24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</a:tr>
                  <a:tr h="864096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207" t="-195070" r="-158884" b="-27464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117150" t="-195070" r="-85749" b="-27464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253955" t="-195070" r="-282" b="-274648"/>
                          </a:stretch>
                        </a:blipFill>
                      </a:tcPr>
                    </a:tc>
                  </a:tr>
                  <a:tr h="792088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207" t="-322308" r="-158884" b="-2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117150" t="-322308" r="-85749" b="-2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253955" t="-322308" r="-282" b="-200000"/>
                          </a:stretch>
                        </a:blipFill>
                      </a:tcPr>
                    </a:tc>
                  </a:tr>
                  <a:tr h="792088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207" t="-422308" r="-158884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117150" t="-422308" r="-85749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253955" t="-422308" r="-282" b="-100000"/>
                          </a:stretch>
                        </a:blipFill>
                      </a:tcPr>
                    </a:tc>
                  </a:tr>
                  <a:tr h="792088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207" t="-522308" r="-15888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117150" t="-522308" r="-8574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253955" t="-522308" r="-282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513114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30529" y="404664"/>
            <a:ext cx="7924800" cy="100811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Закрепление материала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683568" y="1700808"/>
            <a:ext cx="8064896" cy="3168352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50000"/>
              </a:lnSpc>
              <a:buNone/>
            </a:pPr>
            <a:r>
              <a:rPr lang="ru-RU" sz="3200" dirty="0" smtClean="0"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 </a:t>
            </a:r>
            <a:endParaRPr lang="ru-RU" sz="3200" dirty="0" smtClean="0">
              <a:latin typeface="Times New Roman" panose="02020603050405020304" pitchFamily="18" charset="0"/>
              <a:ea typeface="Cambria Math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ru-RU" sz="3200" dirty="0" smtClean="0"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              п</a:t>
            </a:r>
            <a:r>
              <a:rPr lang="ru-RU" sz="3200" dirty="0" smtClean="0"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. 20, № </a:t>
            </a:r>
            <a:r>
              <a:rPr lang="ru-RU" sz="3200" dirty="0" smtClean="0"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20.13(а), 20.15(</a:t>
            </a:r>
            <a:r>
              <a:rPr lang="ru-RU" sz="3200" dirty="0" err="1" smtClean="0"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а,б</a:t>
            </a:r>
            <a:r>
              <a:rPr lang="ru-RU" sz="3200" dirty="0" smtClean="0"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).</a:t>
            </a:r>
            <a:endParaRPr lang="ru-RU" sz="3200" dirty="0" smtClean="0">
              <a:latin typeface="Times New Roman" panose="02020603050405020304" pitchFamily="18" charset="0"/>
              <a:ea typeface="Cambria Math"/>
              <a:cs typeface="Times New Roman" panose="02020603050405020304" pitchFamily="18" charset="0"/>
            </a:endParaRPr>
          </a:p>
          <a:p>
            <a:pPr algn="just"/>
            <a:endParaRPr lang="en-US" sz="3200" dirty="0" smtClean="0">
              <a:latin typeface="Times New Roman" panose="02020603050405020304" pitchFamily="18" charset="0"/>
              <a:ea typeface="Cambria Math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2708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30529" y="404664"/>
            <a:ext cx="7924800" cy="100811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Итоги урока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683568" y="1124744"/>
            <a:ext cx="8064896" cy="4680520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sz="3200" dirty="0" smtClean="0"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Что нового узнали на уроке?</a:t>
            </a:r>
          </a:p>
          <a:p>
            <a:pPr algn="just"/>
            <a:r>
              <a:rPr lang="ru-RU" sz="3200" dirty="0" smtClean="0"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Какие определения запомнили?</a:t>
            </a:r>
          </a:p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какой момент урока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 чувствовали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себя особенно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успешными?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 бы вы изменили на уроке в последующем?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вам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понравилось на уроке больше всего?</a:t>
            </a:r>
          </a:p>
          <a:p>
            <a:pPr marL="0" indent="0" algn="just">
              <a:buNone/>
            </a:pPr>
            <a:endParaRPr lang="ru-RU" sz="3200" dirty="0" smtClean="0">
              <a:latin typeface="Times New Roman" panose="02020603050405020304" pitchFamily="18" charset="0"/>
              <a:ea typeface="Cambria Math"/>
              <a:cs typeface="Times New Roman" panose="02020603050405020304" pitchFamily="18" charset="0"/>
            </a:endParaRPr>
          </a:p>
          <a:p>
            <a:pPr algn="just"/>
            <a:endParaRPr lang="en-US" sz="3200" dirty="0" smtClean="0">
              <a:latin typeface="Times New Roman" panose="02020603050405020304" pitchFamily="18" charset="0"/>
              <a:ea typeface="Cambria Math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3639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29386" y="1340768"/>
            <a:ext cx="7924800" cy="36004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</a:t>
            </a:r>
          </a:p>
          <a:p>
            <a:pPr marL="0" indent="0" algn="ctr">
              <a:buNone/>
            </a:pP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 работу на уроке!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789290" y="2348880"/>
            <a:ext cx="8064896" cy="1728192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200000"/>
              </a:lnSpc>
              <a:buFont typeface="Arial" pitchFamily="34" charset="0"/>
              <a:buNone/>
            </a:pPr>
            <a:r>
              <a:rPr lang="ru-RU" sz="3600" dirty="0" smtClean="0"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 </a:t>
            </a:r>
            <a:endParaRPr lang="en-US" sz="3600" dirty="0" smtClean="0">
              <a:latin typeface="Times New Roman" panose="02020603050405020304" pitchFamily="18" charset="0"/>
              <a:ea typeface="Cambria Math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6905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30529" y="404664"/>
            <a:ext cx="7924800" cy="86409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Распределите эти выражения на группы в столбцы по арифметическим действиям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762000" y="1700808"/>
            <a:ext cx="7924800" cy="10801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Объект 2"/>
              <p:cNvSpPr txBox="1">
                <a:spLocks/>
              </p:cNvSpPr>
              <p:nvPr/>
            </p:nvSpPr>
            <p:spPr>
              <a:xfrm>
                <a:off x="599666" y="1700808"/>
                <a:ext cx="7924800" cy="396044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/>
              </a:bodyPr>
              <a:lstStyle>
                <a:lvl1pPr marL="342900" indent="-3429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 spc="3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 spc="3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 spc="3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 spc="3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 spc="3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just">
                  <a:buFont typeface="Arial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/>
                          <a:cs typeface="Times New Roman" panose="02020603050405020304" pitchFamily="18" charset="0"/>
                        </a:rPr>
                        <m:t>2</m:t>
                      </m:r>
                      <m:r>
                        <a:rPr lang="en-US" sz="3600" b="0" i="1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∙</m:t>
                      </m:r>
                      <m:r>
                        <a:rPr lang="en-US" sz="3600" b="0" i="1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𝑎</m:t>
                      </m:r>
                      <m:r>
                        <a:rPr lang="en-US" sz="3600" b="0" i="1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∙</m:t>
                      </m:r>
                      <m:r>
                        <a:rPr lang="en-US" sz="3600" b="0" i="1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𝑏</m:t>
                      </m:r>
                      <m:r>
                        <a:rPr lang="en-US" sz="3600" b="0" i="0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;   </m:t>
                      </m:r>
                      <m:sSup>
                        <m:sSupPr>
                          <m:ctrlPr>
                            <a:rPr lang="en-US" sz="3600" b="0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US" sz="3600" b="0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US" sz="3600" b="0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3600" b="0" i="1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+ </m:t>
                      </m:r>
                      <m:sSup>
                        <m:sSupPr>
                          <m:ctrlPr>
                            <a:rPr lang="en-US" sz="3600" b="0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US" sz="3600" b="0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𝑏</m:t>
                          </m:r>
                        </m:e>
                        <m:sup>
                          <m:r>
                            <a:rPr lang="en-US" sz="3600" b="0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3600" b="0" i="1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𝑐</m:t>
                      </m:r>
                      <m:r>
                        <a:rPr lang="en-US" sz="3600" b="0" i="1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;      </m:t>
                      </m:r>
                      <m:r>
                        <a:rPr lang="en-US" sz="3600" b="0" i="1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en-US" sz="3600" b="0" i="1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−</m:t>
                      </m:r>
                      <m:r>
                        <a:rPr lang="en-US" sz="3600" b="0" i="1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𝑦</m:t>
                      </m:r>
                      <m:r>
                        <a:rPr lang="en-US" sz="3600" b="0" i="1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;       </m:t>
                      </m:r>
                      <m:f>
                        <m:fPr>
                          <m:ctrlPr>
                            <a:rPr lang="en-US" sz="3600" b="0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3</m:t>
                          </m:r>
                          <m:r>
                            <a:rPr lang="en-US" sz="3600" b="0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𝑎𝑏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𝑎</m:t>
                          </m:r>
                          <m:r>
                            <a:rPr lang="en-US" sz="3600" b="0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+</m:t>
                          </m:r>
                          <m:r>
                            <a:rPr lang="en-US" sz="3600" b="0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𝑏</m:t>
                          </m:r>
                        </m:den>
                      </m:f>
                      <m:r>
                        <a:rPr lang="en-US" sz="3600" b="0" i="1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;</m:t>
                      </m:r>
                    </m:oMath>
                  </m:oMathPara>
                </a14:m>
                <a:endParaRPr lang="en-US" sz="3600" b="0" i="1" dirty="0" smtClean="0">
                  <a:latin typeface="Cambria Math"/>
                  <a:ea typeface="Cambria Math"/>
                  <a:cs typeface="Times New Roman" panose="02020603050405020304" pitchFamily="18" charset="0"/>
                </a:endParaRPr>
              </a:p>
              <a:p>
                <a:pPr marL="0" indent="0" algn="just">
                  <a:buFont typeface="Arial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3600" b="0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3600" b="0" i="1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sz="3600" b="0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US" sz="3600" b="0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US" sz="3600" b="0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3600" b="0" i="1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sz="3600" b="0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US" sz="3600" b="0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𝑏</m:t>
                          </m:r>
                        </m:e>
                        <m:sup>
                          <m:r>
                            <a:rPr lang="en-US" sz="3600" b="0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3600" b="0" i="1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;   </m:t>
                      </m:r>
                      <m:r>
                        <a:rPr lang="en-US" sz="3600" b="0" i="1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𝑎</m:t>
                      </m:r>
                      <m:r>
                        <a:rPr lang="en-US" sz="3600" b="0" i="1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+2</m:t>
                      </m:r>
                      <m:r>
                        <a:rPr lang="en-US" sz="3600" b="0" i="1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𝑏</m:t>
                      </m:r>
                      <m:r>
                        <a:rPr lang="en-US" sz="3600" b="0" i="1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;</m:t>
                      </m:r>
                      <m:r>
                        <a:rPr lang="en-US" sz="3600" b="0" i="0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      </m:t>
                      </m:r>
                      <m:f>
                        <m:fPr>
                          <m:ctrlPr>
                            <a:rPr lang="en-US" sz="3600" b="0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3</m:t>
                          </m:r>
                          <m:r>
                            <a:rPr lang="en-US" sz="3600" b="0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𝑥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5</m:t>
                          </m:r>
                          <m:r>
                            <a:rPr lang="en-US" sz="3600" b="0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𝑦</m:t>
                          </m:r>
                        </m:den>
                      </m:f>
                      <m:r>
                        <a:rPr lang="en-US" sz="3600" b="0" i="1" dirty="0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;    </m:t>
                      </m:r>
                      <m:f>
                        <m:fPr>
                          <m:ctrlPr>
                            <a:rPr lang="en-US" sz="3600" i="1" dirty="0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3600" b="0" i="1" dirty="0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3600" b="0" i="1" dirty="0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3600" b="0" i="1" dirty="0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𝑎</m:t>
                      </m:r>
                      <m:r>
                        <a:rPr lang="en-US" sz="3600" b="0" i="1" dirty="0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+5</m:t>
                      </m:r>
                      <m:r>
                        <a:rPr lang="en-US" sz="3600" b="0" i="1" dirty="0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𝑏</m:t>
                      </m:r>
                      <m:r>
                        <a:rPr lang="en-US" sz="3600" b="0" i="1" dirty="0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;</m:t>
                      </m:r>
                    </m:oMath>
                  </m:oMathPara>
                </a14:m>
                <a:endParaRPr lang="en-US" sz="3600" b="0" i="1" dirty="0" smtClean="0">
                  <a:latin typeface="Cambria Math"/>
                  <a:ea typeface="Cambria Math"/>
                  <a:cs typeface="Times New Roman" panose="02020603050405020304" pitchFamily="18" charset="0"/>
                </a:endParaRPr>
              </a:p>
              <a:p>
                <a:pPr marL="0" indent="0" algn="just">
                  <a:buFont typeface="Arial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3</m:t>
                      </m:r>
                      <m:r>
                        <a:rPr lang="en-US" sz="3600" b="0" i="1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𝑎</m:t>
                      </m:r>
                      <m:r>
                        <a:rPr lang="en-US" sz="3600" b="0" i="1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 :4</m:t>
                      </m:r>
                      <m:r>
                        <a:rPr lang="en-US" sz="3600" b="0" i="1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𝑏</m:t>
                      </m:r>
                      <m:r>
                        <a:rPr lang="en-US" sz="3600" b="0" i="1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;     </m:t>
                      </m:r>
                      <m:f>
                        <m:fPr>
                          <m:ctrlPr>
                            <a:rPr lang="en-US" sz="3600" b="0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3</m:t>
                          </m:r>
                          <m:r>
                            <a:rPr lang="en-US" sz="3600" b="0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𝑥𝑦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5</m:t>
                          </m:r>
                        </m:den>
                      </m:f>
                      <m:r>
                        <a:rPr lang="en-US" sz="3600" b="0" i="1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;    </m:t>
                      </m:r>
                      <m:sSup>
                        <m:sSupPr>
                          <m:ctrlPr>
                            <a:rPr lang="en-US" sz="3600" b="0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US" sz="3600" b="0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US" sz="3600" b="0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3600" b="0" i="1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3600" b="0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US" sz="3600" b="0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𝑏</m:t>
                          </m:r>
                        </m:e>
                        <m:sup>
                          <m:r>
                            <a:rPr lang="en-US" sz="3600" b="0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3600" b="0" i="1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;      4(</m:t>
                      </m:r>
                      <m:r>
                        <a:rPr lang="en-US" sz="3600" b="0" i="1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𝑎</m:t>
                      </m:r>
                      <m:r>
                        <a:rPr lang="en-US" sz="3600" b="0" i="1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−</m:t>
                      </m:r>
                      <m:r>
                        <a:rPr lang="en-US" sz="3600" b="0" i="1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𝑏</m:t>
                      </m:r>
                      <m:r>
                        <a:rPr lang="en-US" sz="3600" b="0" i="1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)</m:t>
                      </m:r>
                    </m:oMath>
                  </m:oMathPara>
                </a14:m>
                <a:endParaRPr lang="en-US" sz="3600" b="0" dirty="0" smtClean="0">
                  <a:latin typeface="Times New Roman" panose="02020603050405020304" pitchFamily="18" charset="0"/>
                  <a:ea typeface="Cambria Math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Объект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9666" y="1700808"/>
                <a:ext cx="7924800" cy="396044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19930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30529" y="404664"/>
            <a:ext cx="7924800" cy="79208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Полученный результат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Объект 2"/>
              <p:cNvSpPr txBox="1">
                <a:spLocks/>
              </p:cNvSpPr>
              <p:nvPr/>
            </p:nvSpPr>
            <p:spPr>
              <a:xfrm>
                <a:off x="467544" y="1268760"/>
                <a:ext cx="2232248" cy="2952328"/>
              </a:xfrm>
              <a:prstGeom prst="rect">
                <a:avLst/>
              </a:prstGeom>
            </p:spPr>
            <p:txBody>
              <a:bodyPr vert="horz" lIns="91440" tIns="45720" rIns="91440" bIns="45720" numCol="4" rtlCol="0">
                <a:noAutofit/>
              </a:bodyPr>
              <a:lstStyle>
                <a:lvl1pPr marL="342900" indent="-3429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 spc="3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 spc="3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 spc="3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 spc="3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 spc="3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just">
                  <a:buFont typeface="Arial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  <a:cs typeface="Times New Roman" panose="02020603050405020304" pitchFamily="18" charset="0"/>
                        </a:rPr>
                        <m:t>   2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∙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𝑎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∙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𝑏</m:t>
                      </m:r>
                      <m:r>
                        <a:rPr lang="en-US" sz="2400" b="0" i="0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; </m:t>
                      </m:r>
                    </m:oMath>
                  </m:oMathPara>
                </a14:m>
                <a:endParaRPr lang="en-US" sz="2400" b="0" i="0" dirty="0" smtClean="0">
                  <a:latin typeface="Cambria Math"/>
                  <a:ea typeface="Cambria Math"/>
                  <a:cs typeface="Times New Roman" panose="02020603050405020304" pitchFamily="18" charset="0"/>
                </a:endParaRPr>
              </a:p>
              <a:p>
                <a:pPr marL="0" indent="0" algn="just">
                  <a:buFont typeface="Arial" pitchFamily="34" charset="0"/>
                  <a:buNone/>
                </a:pPr>
                <a:endParaRPr lang="ru-RU" sz="2400" b="0" i="0" dirty="0" smtClean="0">
                  <a:latin typeface="Cambria Math"/>
                  <a:ea typeface="Cambria Math"/>
                  <a:cs typeface="Times New Roman" panose="02020603050405020304" pitchFamily="18" charset="0"/>
                </a:endParaRPr>
              </a:p>
              <a:p>
                <a:pPr marL="0" indent="0" algn="just">
                  <a:buFont typeface="Arial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400" b="0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400" b="0" i="1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𝑏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2400" b="0" i="1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;</m:t>
                      </m:r>
                    </m:oMath>
                  </m:oMathPara>
                </a14:m>
                <a:endParaRPr lang="en-US" sz="2400" b="0" i="1" dirty="0" smtClean="0">
                  <a:latin typeface="Cambria Math"/>
                  <a:ea typeface="Cambria Math"/>
                  <a:cs typeface="Times New Roman" panose="02020603050405020304" pitchFamily="18" charset="0"/>
                </a:endParaRPr>
              </a:p>
              <a:p>
                <a:pPr marL="0" indent="0" algn="just">
                  <a:buFont typeface="Arial" pitchFamily="34" charset="0"/>
                  <a:buNone/>
                </a:pPr>
                <a:endParaRPr lang="en-US" sz="2400" b="0" i="1" dirty="0" smtClean="0">
                  <a:latin typeface="Cambria Math"/>
                  <a:ea typeface="Cambria Math"/>
                  <a:cs typeface="Times New Roman" panose="02020603050405020304" pitchFamily="18" charset="0"/>
                </a:endParaRPr>
              </a:p>
              <a:p>
                <a:pPr marL="0" indent="0" algn="just">
                  <a:buFont typeface="Arial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   </m:t>
                      </m:r>
                      <m:f>
                        <m:fPr>
                          <m:ctrlPr>
                            <a:rPr lang="en-US" sz="2400" b="0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3</m:t>
                          </m:r>
                          <m:r>
                            <a:rPr lang="en-US" sz="2400" b="0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𝑥𝑦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5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;</m:t>
                      </m:r>
                    </m:oMath>
                  </m:oMathPara>
                </a14:m>
                <a:endParaRPr lang="en-US" sz="2400" b="0" dirty="0" smtClean="0">
                  <a:latin typeface="Times New Roman" panose="02020603050405020304" pitchFamily="18" charset="0"/>
                  <a:ea typeface="Cambria Math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Объект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1268760"/>
                <a:ext cx="2232248" cy="2952328"/>
              </a:xfrm>
              <a:prstGeom prst="rect">
                <a:avLst/>
              </a:prstGeom>
              <a:blipFill rotWithShape="1">
                <a:blip r:embed="rId2"/>
                <a:stretch>
                  <a:fillRect b="-62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Объект 2"/>
              <p:cNvSpPr txBox="1">
                <a:spLocks/>
              </p:cNvSpPr>
              <p:nvPr/>
            </p:nvSpPr>
            <p:spPr>
              <a:xfrm>
                <a:off x="2987824" y="1267788"/>
                <a:ext cx="1640663" cy="3241332"/>
              </a:xfrm>
              <a:prstGeom prst="rect">
                <a:avLst/>
              </a:prstGeom>
            </p:spPr>
            <p:txBody>
              <a:bodyPr vert="horz" lIns="91440" tIns="45720" rIns="91440" bIns="45720" numCol="4" rtlCol="0">
                <a:normAutofit/>
              </a:bodyPr>
              <a:lstStyle>
                <a:lvl1pPr marL="342900" indent="-3429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 spc="3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 spc="3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 spc="3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 spc="3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 spc="3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Font typeface="Arial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0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400" b="0" i="1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+ 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𝑏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400" b="0" i="1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𝑐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;</m:t>
                      </m:r>
                    </m:oMath>
                  </m:oMathPara>
                </a14:m>
                <a:endParaRPr lang="en-US" sz="2400" b="0" i="1" dirty="0" smtClean="0">
                  <a:latin typeface="Cambria Math"/>
                  <a:ea typeface="Cambria Math"/>
                  <a:cs typeface="Times New Roman" panose="02020603050405020304" pitchFamily="18" charset="0"/>
                </a:endParaRPr>
              </a:p>
              <a:p>
                <a:pPr marL="0" indent="0" algn="ctr">
                  <a:buFont typeface="Arial" pitchFamily="34" charset="0"/>
                  <a:buNone/>
                </a:pPr>
                <a:endParaRPr lang="en-US" sz="2400" b="0" i="1" dirty="0" smtClean="0">
                  <a:latin typeface="Cambria Math"/>
                  <a:ea typeface="Cambria Math"/>
                  <a:cs typeface="Times New Roman" panose="02020603050405020304" pitchFamily="18" charset="0"/>
                </a:endParaRP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𝑎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+2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𝑏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;</m:t>
                      </m:r>
                    </m:oMath>
                  </m:oMathPara>
                </a14:m>
                <a:endParaRPr lang="en-US" sz="2400" b="0" i="1" dirty="0" smtClean="0">
                  <a:latin typeface="Cambria Math"/>
                  <a:ea typeface="Cambria Math"/>
                  <a:cs typeface="Times New Roman" panose="02020603050405020304" pitchFamily="18" charset="0"/>
                </a:endParaRP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 </m:t>
                      </m:r>
                    </m:oMath>
                  </m:oMathPara>
                </a14:m>
                <a:endParaRPr lang="en-US" sz="2400" b="0" i="1" dirty="0" smtClean="0">
                  <a:latin typeface="Cambria Math"/>
                  <a:ea typeface="Cambria Math"/>
                  <a:cs typeface="Times New Roman" panose="02020603050405020304" pitchFamily="18" charset="0"/>
                </a:endParaRP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 spc="0" dirty="0">
                              <a:solidFill>
                                <a:srgbClr val="FFFFFF"/>
                              </a:solidFill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400" i="1" spc="0" dirty="0">
                              <a:solidFill>
                                <a:srgbClr val="FFFFFF"/>
                              </a:solidFill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i="1" spc="0" dirty="0">
                              <a:solidFill>
                                <a:srgbClr val="FFFFFF"/>
                              </a:solidFill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2400" i="1" spc="0" dirty="0">
                          <a:solidFill>
                            <a:srgbClr val="FFFFFF"/>
                          </a:solidFill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𝑎</m:t>
                      </m:r>
                      <m:r>
                        <a:rPr lang="en-US" sz="2400" i="1" spc="0" dirty="0">
                          <a:solidFill>
                            <a:srgbClr val="FFFFFF"/>
                          </a:solidFill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+5</m:t>
                      </m:r>
                      <m:r>
                        <a:rPr lang="en-US" sz="2400" i="1" spc="0" dirty="0">
                          <a:solidFill>
                            <a:srgbClr val="FFFFFF"/>
                          </a:solidFill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𝑏</m:t>
                      </m:r>
                    </m:oMath>
                  </m:oMathPara>
                </a14:m>
                <a:endParaRPr lang="en-US" sz="2400" b="0" dirty="0" smtClean="0">
                  <a:latin typeface="Times New Roman" panose="02020603050405020304" pitchFamily="18" charset="0"/>
                  <a:ea typeface="Cambria Math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9" name="Объект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7824" y="1267788"/>
                <a:ext cx="1640663" cy="3241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Объект 2"/>
              <p:cNvSpPr txBox="1">
                <a:spLocks/>
              </p:cNvSpPr>
              <p:nvPr/>
            </p:nvSpPr>
            <p:spPr>
              <a:xfrm>
                <a:off x="5108701" y="1303792"/>
                <a:ext cx="1728192" cy="2917295"/>
              </a:xfrm>
              <a:prstGeom prst="rect">
                <a:avLst/>
              </a:prstGeom>
            </p:spPr>
            <p:txBody>
              <a:bodyPr vert="horz" lIns="91440" tIns="45720" rIns="91440" bIns="45720" numCol="4" rtlCol="0">
                <a:noAutofit/>
              </a:bodyPr>
              <a:lstStyle>
                <a:lvl1pPr marL="342900" indent="-3429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 spc="3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 spc="3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 spc="3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 spc="3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 spc="3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just">
                  <a:buFont typeface="Arial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  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−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𝑦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;</m:t>
                      </m:r>
                    </m:oMath>
                  </m:oMathPara>
                </a14:m>
                <a:endParaRPr lang="en-US" sz="2400" b="0" i="1" dirty="0" smtClean="0">
                  <a:latin typeface="Cambria Math"/>
                  <a:ea typeface="Cambria Math"/>
                  <a:cs typeface="Times New Roman" panose="02020603050405020304" pitchFamily="18" charset="0"/>
                </a:endParaRPr>
              </a:p>
              <a:p>
                <a:pPr marL="0" indent="0" algn="just">
                  <a:buFont typeface="Arial" pitchFamily="34" charset="0"/>
                  <a:buNone/>
                </a:pPr>
                <a:endParaRPr lang="en-US" sz="2400" b="0" i="1" dirty="0" smtClean="0">
                  <a:latin typeface="Cambria Math"/>
                  <a:ea typeface="Cambria Math"/>
                  <a:cs typeface="Times New Roman" panose="02020603050405020304" pitchFamily="18" charset="0"/>
                </a:endParaRPr>
              </a:p>
              <a:p>
                <a:pPr marL="0" indent="0" algn="just">
                  <a:buFont typeface="Arial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0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400" b="0" i="1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𝑏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400" b="0" i="1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;</m:t>
                      </m:r>
                    </m:oMath>
                  </m:oMathPara>
                </a14:m>
                <a:endParaRPr lang="en-US" sz="2400" b="0" i="1" dirty="0" smtClean="0">
                  <a:latin typeface="Cambria Math"/>
                  <a:ea typeface="Cambria Math"/>
                  <a:cs typeface="Times New Roman" panose="02020603050405020304" pitchFamily="18" charset="0"/>
                </a:endParaRPr>
              </a:p>
              <a:p>
                <a:pPr marL="0" indent="0" algn="just">
                  <a:buFont typeface="Arial" pitchFamily="34" charset="0"/>
                  <a:buNone/>
                </a:pPr>
                <a:endParaRPr lang="en-US" sz="1000" b="0" i="1" dirty="0" smtClean="0">
                  <a:latin typeface="Cambria Math"/>
                  <a:ea typeface="Cambria Math"/>
                  <a:cs typeface="Times New Roman" panose="02020603050405020304" pitchFamily="18" charset="0"/>
                </a:endParaRPr>
              </a:p>
              <a:p>
                <a:pPr marL="0" indent="0" algn="just">
                  <a:buFont typeface="Arial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      </m:t>
                      </m:r>
                    </m:oMath>
                  </m:oMathPara>
                </a14:m>
                <a:endParaRPr lang="en-US" sz="2400" b="0" i="1" dirty="0" smtClean="0">
                  <a:latin typeface="Cambria Math"/>
                  <a:ea typeface="Cambria Math"/>
                  <a:cs typeface="Times New Roman" panose="02020603050405020304" pitchFamily="18" charset="0"/>
                </a:endParaRPr>
              </a:p>
              <a:p>
                <a:pPr marL="0" indent="0" algn="just">
                  <a:buFont typeface="Arial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4(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𝑎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−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𝑏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)</m:t>
                      </m:r>
                    </m:oMath>
                  </m:oMathPara>
                </a14:m>
                <a:endParaRPr lang="en-US" sz="2400" b="0" dirty="0" smtClean="0">
                  <a:latin typeface="Times New Roman" panose="02020603050405020304" pitchFamily="18" charset="0"/>
                  <a:ea typeface="Cambria Math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0" name="Объект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08701" y="1303792"/>
                <a:ext cx="1728192" cy="291729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Объект 2"/>
              <p:cNvSpPr txBox="1">
                <a:spLocks/>
              </p:cNvSpPr>
              <p:nvPr/>
            </p:nvSpPr>
            <p:spPr>
              <a:xfrm>
                <a:off x="7236296" y="1303792"/>
                <a:ext cx="1359769" cy="1944216"/>
              </a:xfrm>
              <a:prstGeom prst="rect">
                <a:avLst/>
              </a:prstGeom>
            </p:spPr>
            <p:txBody>
              <a:bodyPr vert="horz" lIns="91440" tIns="45720" rIns="91440" bIns="45720" numCol="4" rtlCol="0">
                <a:noAutofit/>
              </a:bodyPr>
              <a:lstStyle>
                <a:lvl1pPr marL="342900" indent="-3429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 spc="3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 spc="3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 spc="3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 spc="3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 spc="3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just">
                  <a:buFont typeface="Arial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0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3</m:t>
                          </m:r>
                          <m:r>
                            <a:rPr lang="en-US" sz="2400" b="0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𝑎𝑏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𝑎</m:t>
                          </m:r>
                          <m:r>
                            <a:rPr lang="en-US" sz="2400" b="0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+</m:t>
                          </m:r>
                          <m:r>
                            <a:rPr lang="en-US" sz="2400" b="0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𝑏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;</m:t>
                      </m:r>
                    </m:oMath>
                  </m:oMathPara>
                </a14:m>
                <a:endParaRPr lang="en-US" sz="2400" b="0" i="1" dirty="0" smtClean="0">
                  <a:latin typeface="Cambria Math"/>
                  <a:ea typeface="Cambria Math"/>
                  <a:cs typeface="Times New Roman" panose="02020603050405020304" pitchFamily="18" charset="0"/>
                </a:endParaRPr>
              </a:p>
              <a:p>
                <a:pPr marL="0" indent="0" algn="just">
                  <a:buFont typeface="Arial" pitchFamily="34" charset="0"/>
                  <a:buNone/>
                </a:pPr>
                <a:endParaRPr lang="en-US" sz="2400" b="0" i="1" dirty="0" smtClean="0">
                  <a:latin typeface="Cambria Math"/>
                  <a:ea typeface="Cambria Math"/>
                  <a:cs typeface="Times New Roman" panose="02020603050405020304" pitchFamily="18" charset="0"/>
                </a:endParaRPr>
              </a:p>
              <a:p>
                <a:pPr marL="0" indent="0" algn="just">
                  <a:buFont typeface="Arial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   </m:t>
                      </m:r>
                      <m:f>
                        <m:fPr>
                          <m:ctrlPr>
                            <a:rPr lang="en-US" sz="2400" b="0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3</m:t>
                          </m:r>
                          <m:r>
                            <a:rPr lang="en-US" sz="2400" b="0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𝑥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5</m:t>
                          </m:r>
                          <m:r>
                            <a:rPr lang="en-US" sz="2400" b="0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𝑦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;</m:t>
                      </m:r>
                    </m:oMath>
                  </m:oMathPara>
                </a14:m>
                <a:endParaRPr lang="en-US" sz="2400" b="0" i="1" dirty="0" smtClean="0">
                  <a:latin typeface="Cambria Math"/>
                  <a:ea typeface="Cambria Math"/>
                  <a:cs typeface="Times New Roman" panose="02020603050405020304" pitchFamily="18" charset="0"/>
                </a:endParaRPr>
              </a:p>
              <a:p>
                <a:pPr marL="0" indent="0" algn="just">
                  <a:buFont typeface="Arial" pitchFamily="34" charset="0"/>
                  <a:buNone/>
                </a:pPr>
                <a:endParaRPr lang="en-US" sz="2400" b="0" i="1" dirty="0" smtClean="0">
                  <a:latin typeface="Cambria Math"/>
                  <a:ea typeface="Cambria Math"/>
                  <a:cs typeface="Times New Roman" panose="02020603050405020304" pitchFamily="18" charset="0"/>
                </a:endParaRPr>
              </a:p>
              <a:p>
                <a:pPr marL="0" indent="0" algn="just">
                  <a:buFont typeface="Arial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3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𝑎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 :4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𝑏</m:t>
                      </m:r>
                    </m:oMath>
                  </m:oMathPara>
                </a14:m>
                <a:endParaRPr lang="en-US" sz="2400" b="0" dirty="0" smtClean="0">
                  <a:latin typeface="Times New Roman" panose="02020603050405020304" pitchFamily="18" charset="0"/>
                  <a:ea typeface="Cambria Math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1" name="Объект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36296" y="1303792"/>
                <a:ext cx="1359769" cy="1944216"/>
              </a:xfrm>
              <a:prstGeom prst="rect">
                <a:avLst/>
              </a:prstGeom>
              <a:blipFill rotWithShape="1">
                <a:blip r:embed="rId5"/>
                <a:stretch>
                  <a:fillRect b="-5297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89323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30529" y="404664"/>
            <a:ext cx="7924800" cy="79208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 представляют собой эти выражения?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Объект 2"/>
              <p:cNvSpPr txBox="1">
                <a:spLocks/>
              </p:cNvSpPr>
              <p:nvPr/>
            </p:nvSpPr>
            <p:spPr>
              <a:xfrm>
                <a:off x="755576" y="2498552"/>
                <a:ext cx="8064896" cy="1512168"/>
              </a:xfrm>
              <a:prstGeom prst="rect">
                <a:avLst/>
              </a:prstGeom>
            </p:spPr>
            <p:txBody>
              <a:bodyPr vert="horz" lIns="91440" tIns="45720" rIns="91440" bIns="45720" numCol="4" rtlCol="0">
                <a:noAutofit/>
              </a:bodyPr>
              <a:lstStyle>
                <a:lvl1pPr marL="342900" indent="-3429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 spc="3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 spc="3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 spc="3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 spc="3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 spc="3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just">
                  <a:buFont typeface="Arial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/>
                          <a:cs typeface="Times New Roman" panose="02020603050405020304" pitchFamily="18" charset="0"/>
                        </a:rPr>
                        <m:t>   2</m:t>
                      </m:r>
                      <m:r>
                        <a:rPr lang="en-US" sz="3600" b="0" i="1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∙</m:t>
                      </m:r>
                      <m:r>
                        <a:rPr lang="en-US" sz="3600" b="0" i="1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𝑎</m:t>
                      </m:r>
                      <m:r>
                        <a:rPr lang="en-US" sz="3600" b="0" i="1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∙</m:t>
                      </m:r>
                      <m:r>
                        <a:rPr lang="en-US" sz="3600" b="0" i="1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𝑏</m:t>
                      </m:r>
                      <m:r>
                        <a:rPr lang="en-US" sz="3600" b="0" i="1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;     </m:t>
                      </m:r>
                      <m:r>
                        <a:rPr lang="en-US" sz="3600" b="0" i="0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en-US" sz="3600" b="0" i="1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3600" b="0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3600" b="0" i="1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sz="3600" b="0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US" sz="3600" b="0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US" sz="3600" b="0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3600" b="0" i="1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sz="3600" b="0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US" sz="3600" b="0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𝑏</m:t>
                          </m:r>
                        </m:e>
                        <m:sup>
                          <m:r>
                            <a:rPr lang="en-US" sz="3600" b="0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3600" b="0" i="1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;          </m:t>
                      </m:r>
                      <m:f>
                        <m:fPr>
                          <m:ctrlPr>
                            <a:rPr lang="en-US" sz="3600" b="0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5</m:t>
                          </m:r>
                        </m:den>
                      </m:f>
                      <m:r>
                        <a:rPr lang="en-US" sz="3600" b="0" i="1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𝑥𝑦</m:t>
                      </m:r>
                    </m:oMath>
                  </m:oMathPara>
                </a14:m>
                <a:endParaRPr lang="en-US" sz="3600" b="0" dirty="0" smtClean="0">
                  <a:latin typeface="Times New Roman" panose="02020603050405020304" pitchFamily="18" charset="0"/>
                  <a:ea typeface="Cambria Math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Объект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576" y="2498552"/>
                <a:ext cx="8064896" cy="1512168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61100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30529" y="404664"/>
            <a:ext cx="7924800" cy="79208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Объект 2"/>
              <p:cNvSpPr txBox="1">
                <a:spLocks/>
              </p:cNvSpPr>
              <p:nvPr/>
            </p:nvSpPr>
            <p:spPr>
              <a:xfrm>
                <a:off x="755576" y="1772816"/>
                <a:ext cx="8064896" cy="2880320"/>
              </a:xfrm>
              <a:prstGeom prst="rect">
                <a:avLst/>
              </a:prstGeom>
            </p:spPr>
            <p:txBody>
              <a:bodyPr vert="horz" lIns="91440" tIns="45720" rIns="91440" bIns="45720" numCol="1" rtlCol="0">
                <a:noAutofit/>
              </a:bodyPr>
              <a:lstStyle>
                <a:lvl1pPr marL="342900" indent="-3429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 spc="3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 spc="3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 spc="3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 spc="3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 spc="3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just">
                  <a:lnSpc>
                    <a:spcPct val="200000"/>
                  </a:lnSpc>
                  <a:buFont typeface="Arial" pitchFamily="34" charset="0"/>
                  <a:buNone/>
                </a:pP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/>
                        <a:cs typeface="Times New Roman" panose="02020603050405020304" pitchFamily="18" charset="0"/>
                      </a:rPr>
                      <m:t>   </m:t>
                    </m:r>
                  </m:oMath>
                </a14:m>
                <a:r>
                  <a:rPr lang="ru-RU" sz="3200" dirty="0" smtClean="0">
                    <a:latin typeface="Times New Roman" panose="02020603050405020304" pitchFamily="18" charset="0"/>
                    <a:ea typeface="Cambria Math"/>
                    <a:cs typeface="Times New Roman" panose="02020603050405020304" pitchFamily="18" charset="0"/>
                  </a:rPr>
                  <a:t>Алгебраическое выражение, составленное из произведения чисел, переменных (букв) и их степеней, называется одночленом.</a:t>
                </a:r>
                <a:endParaRPr lang="en-US" sz="3200" dirty="0" smtClean="0">
                  <a:latin typeface="Times New Roman" panose="02020603050405020304" pitchFamily="18" charset="0"/>
                  <a:ea typeface="Cambria Math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Объект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576" y="1772816"/>
                <a:ext cx="8064896" cy="2880320"/>
              </a:xfrm>
              <a:prstGeom prst="rect">
                <a:avLst/>
              </a:prstGeom>
              <a:blipFill rotWithShape="1">
                <a:blip r:embed="rId2"/>
                <a:stretch>
                  <a:fillRect l="-1965" r="-1890" b="-99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59047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30529" y="404664"/>
            <a:ext cx="7924800" cy="79208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Какие из следующих выражений являются одночленами? Почему?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Объект 2"/>
              <p:cNvSpPr txBox="1">
                <a:spLocks/>
              </p:cNvSpPr>
              <p:nvPr/>
            </p:nvSpPr>
            <p:spPr>
              <a:xfrm>
                <a:off x="755576" y="1772816"/>
                <a:ext cx="8064896" cy="2880320"/>
              </a:xfrm>
              <a:prstGeom prst="rect">
                <a:avLst/>
              </a:prstGeom>
            </p:spPr>
            <p:txBody>
              <a:bodyPr vert="horz" lIns="91440" tIns="45720" rIns="91440" bIns="45720" numCol="1" rtlCol="0">
                <a:noAutofit/>
              </a:bodyPr>
              <a:lstStyle>
                <a:lvl1pPr marL="342900" indent="-3429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 spc="3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 spc="3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 spc="3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 spc="3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 spc="3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just">
                  <a:lnSpc>
                    <a:spcPct val="200000"/>
                  </a:lnSpc>
                  <a:buFont typeface="Arial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/>
                          <a:cs typeface="Times New Roman" panose="02020603050405020304" pitchFamily="18" charset="0"/>
                        </a:rPr>
                        <m:t>   </m:t>
                      </m:r>
                    </m:oMath>
                  </m:oMathPara>
                </a14:m>
                <a:endParaRPr lang="en-US" sz="3200" dirty="0" smtClean="0">
                  <a:latin typeface="Times New Roman" panose="02020603050405020304" pitchFamily="18" charset="0"/>
                  <a:ea typeface="Cambria Math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Объект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576" y="1772816"/>
                <a:ext cx="8064896" cy="288032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Таблица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270807945"/>
                  </p:ext>
                </p:extLst>
              </p:nvPr>
            </p:nvGraphicFramePr>
            <p:xfrm>
              <a:off x="1547664" y="1772816"/>
              <a:ext cx="6096000" cy="3960440"/>
            </p:xfrm>
            <a:graphic>
              <a:graphicData uri="http://schemas.openxmlformats.org/drawingml/2006/table">
                <a:tbl>
                  <a:tblPr firstRow="1" bandRow="1">
                    <a:tableStyleId>{D7AC3CCA-C797-4891-BE02-D94E43425B78}</a:tableStyleId>
                  </a:tblPr>
                  <a:tblGrid>
                    <a:gridCol w="2032000"/>
                    <a:gridCol w="2032000"/>
                    <a:gridCol w="2032000"/>
                  </a:tblGrid>
                  <a:tr h="99011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ru-RU" sz="2400" b="0" i="1" smtClean="0">
                                        <a:latin typeface="Cambria Math"/>
                                        <a:cs typeface="Times New Roman" panose="020206030504050203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ru-RU" sz="2400" b="0" i="1" smtClean="0">
                                        <a:latin typeface="Cambria Math"/>
                                        <a:cs typeface="Times New Roman" panose="02020603050405020304" pitchFamily="18" charset="0"/>
                                      </a:rPr>
                                      <m:t>6</m:t>
                                    </m:r>
                                    <m:r>
                                      <a:rPr lang="en-US" sz="2400" b="0" i="1" smtClean="0">
                                        <a:latin typeface="Cambria Math"/>
                                        <a:cs typeface="Times New Roman" panose="020206030504050203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US" sz="2400" b="0" i="1" smtClean="0">
                                        <a:latin typeface="Cambria Math"/>
                                        <a:cs typeface="Times New Roman" panose="020206030504050203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US" sz="2400" b="0" i="1" smtClean="0">
                                    <a:latin typeface="Cambria Math"/>
                                    <a:cs typeface="Times New Roman" panose="02020603050405020304" pitchFamily="18" charset="0"/>
                                  </a:rPr>
                                  <m:t>𝑦</m:t>
                                </m:r>
                              </m:oMath>
                            </m:oMathPara>
                          </a14:m>
                          <a:endParaRPr lang="ru-RU" sz="2400" b="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latin typeface="Cambria Math"/>
                                    <a:cs typeface="Times New Roman" panose="02020603050405020304" pitchFamily="18" charset="0"/>
                                  </a:rPr>
                                  <m:t>𝑎</m:t>
                                </m:r>
                              </m:oMath>
                            </m:oMathPara>
                          </a14:m>
                          <a:endParaRPr lang="ru-RU" sz="2400" b="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2400" b="0" i="1" smtClean="0">
                                        <a:latin typeface="Cambria Math"/>
                                        <a:cs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400" b="0" i="1" smtClean="0">
                                        <a:latin typeface="Cambria Math"/>
                                        <a:cs typeface="Times New Roman" panose="02020603050405020304" pitchFamily="18" charset="0"/>
                                      </a:rPr>
                                      <m:t>7</m:t>
                                    </m:r>
                                    <m:r>
                                      <a:rPr lang="en-US" sz="2400" b="0" i="1" smtClean="0">
                                        <a:latin typeface="Cambria Math"/>
                                        <a:cs typeface="Times New Roman" panose="02020603050405020304" pitchFamily="18" charset="0"/>
                                      </a:rPr>
                                      <m:t>𝑥</m:t>
                                    </m:r>
                                  </m:num>
                                  <m:den>
                                    <m:r>
                                      <a:rPr lang="en-US" sz="2400" b="0" i="1" smtClean="0">
                                        <a:latin typeface="Cambria Math"/>
                                        <a:cs typeface="Times New Roman" panose="02020603050405020304" pitchFamily="18" charset="0"/>
                                      </a:rPr>
                                      <m:t>5</m:t>
                                    </m:r>
                                    <m:r>
                                      <a:rPr lang="en-US" sz="2400" b="0" i="1" smtClean="0">
                                        <a:latin typeface="Cambria Math"/>
                                        <a:cs typeface="Times New Roman" panose="02020603050405020304" pitchFamily="18" charset="0"/>
                                      </a:rPr>
                                      <m:t>𝑦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2400" b="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</a:tr>
                  <a:tr h="99011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latin typeface="Cambria Math"/>
                                    <a:cs typeface="Times New Roman" panose="02020603050405020304" pitchFamily="18" charset="0"/>
                                  </a:rPr>
                                  <m:t>𝑎</m:t>
                                </m:r>
                                <m:r>
                                  <a:rPr lang="en-US" sz="2400" b="0" i="1" smtClean="0">
                                    <a:latin typeface="Cambria Math"/>
                                    <a:ea typeface="Cambria Math"/>
                                    <a:cs typeface="Times New Roman" panose="02020603050405020304" pitchFamily="18" charset="0"/>
                                  </a:rPr>
                                  <m:t>∙</m:t>
                                </m:r>
                                <m:r>
                                  <a:rPr lang="en-US" sz="2400" b="0" i="1" smtClean="0">
                                    <a:latin typeface="Cambria Math"/>
                                    <a:ea typeface="Cambria Math"/>
                                    <a:cs typeface="Times New Roman" panose="02020603050405020304" pitchFamily="18" charset="0"/>
                                  </a:rPr>
                                  <m:t>𝑏</m:t>
                                </m:r>
                                <m:r>
                                  <a:rPr lang="en-US" sz="2400" b="0" i="1" smtClean="0">
                                    <a:latin typeface="Cambria Math"/>
                                    <a:ea typeface="Cambria Math"/>
                                    <a:cs typeface="Times New Roman" panose="02020603050405020304" pitchFamily="18" charset="0"/>
                                  </a:rPr>
                                  <m:t>∙</m:t>
                                </m:r>
                                <m:r>
                                  <a:rPr lang="en-US" sz="2400" b="0" i="1" smtClean="0">
                                    <a:latin typeface="Cambria Math"/>
                                    <a:ea typeface="Cambria Math"/>
                                    <a:cs typeface="Times New Roman" panose="02020603050405020304" pitchFamily="18" charset="0"/>
                                  </a:rPr>
                                  <m:t>𝑐</m:t>
                                </m:r>
                                <m:r>
                                  <a:rPr lang="en-US" sz="2400" b="0" i="1" smtClean="0">
                                    <a:latin typeface="Cambria Math"/>
                                    <a:ea typeface="Cambria Math"/>
                                    <a:cs typeface="Times New Roman" panose="02020603050405020304" pitchFamily="18" charset="0"/>
                                  </a:rPr>
                                  <m:t>∙</m:t>
                                </m:r>
                                <m:r>
                                  <a:rPr lang="en-US" sz="2400" b="0" i="1" smtClean="0">
                                    <a:latin typeface="Cambria Math"/>
                                    <a:ea typeface="Cambria Math"/>
                                    <a:cs typeface="Times New Roman" panose="02020603050405020304" pitchFamily="18" charset="0"/>
                                  </a:rPr>
                                  <m:t>𝑏</m:t>
                                </m:r>
                              </m:oMath>
                            </m:oMathPara>
                          </a14:m>
                          <a:endParaRPr lang="ru-RU" sz="24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latin typeface="Cambria Math"/>
                                    <a:cs typeface="Times New Roman" panose="02020603050405020304" pitchFamily="18" charset="0"/>
                                  </a:rPr>
                                  <m:t>2</m:t>
                                </m:r>
                                <m:r>
                                  <a:rPr lang="en-US" sz="2400" b="0" i="1" smtClean="0">
                                    <a:latin typeface="Cambria Math"/>
                                    <a:ea typeface="Cambria Math"/>
                                    <a:cs typeface="Times New Roman" panose="02020603050405020304" pitchFamily="18" charset="0"/>
                                  </a:rPr>
                                  <m:t>∙</m:t>
                                </m:r>
                                <m:r>
                                  <a:rPr lang="en-US" sz="2400" b="0" i="1" smtClean="0">
                                    <a:latin typeface="Cambria Math"/>
                                    <a:ea typeface="Cambria Math"/>
                                    <a:cs typeface="Times New Roman" panose="02020603050405020304" pitchFamily="18" charset="0"/>
                                  </a:rPr>
                                  <m:t>𝑥</m:t>
                                </m:r>
                                <m:r>
                                  <a:rPr lang="en-US" sz="2400" b="0" i="1" smtClean="0">
                                    <a:latin typeface="Cambria Math"/>
                                    <a:ea typeface="Cambria Math"/>
                                    <a:cs typeface="Times New Roman" panose="02020603050405020304" pitchFamily="18" charset="0"/>
                                  </a:rPr>
                                  <m:t>∙3∙</m:t>
                                </m:r>
                                <m:r>
                                  <a:rPr lang="en-US" sz="2400" b="0" i="1" smtClean="0">
                                    <a:latin typeface="Cambria Math"/>
                                    <a:ea typeface="Cambria Math"/>
                                    <a:cs typeface="Times New Roman" panose="02020603050405020304" pitchFamily="18" charset="0"/>
                                  </a:rPr>
                                  <m:t>𝑥</m:t>
                                </m:r>
                                <m:r>
                                  <a:rPr lang="en-US" sz="2400" b="0" i="1" smtClean="0">
                                    <a:latin typeface="Cambria Math"/>
                                    <a:ea typeface="Cambria Math"/>
                                    <a:cs typeface="Times New Roman" panose="02020603050405020304" pitchFamily="18" charset="0"/>
                                  </a:rPr>
                                  <m:t>∙</m:t>
                                </m:r>
                                <m:r>
                                  <a:rPr lang="en-US" sz="2400" b="0" i="1" smtClean="0">
                                    <a:latin typeface="Cambria Math"/>
                                    <a:ea typeface="Cambria Math"/>
                                    <a:cs typeface="Times New Roman" panose="02020603050405020304" pitchFamily="18" charset="0"/>
                                  </a:rPr>
                                  <m:t>𝑦</m:t>
                                </m:r>
                              </m:oMath>
                            </m:oMathPara>
                          </a14:m>
                          <a:endParaRPr lang="ru-RU" sz="24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10</a:t>
                          </a:r>
                          <a:endParaRPr lang="ru-RU" sz="24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</a:tr>
                  <a:tr h="99011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latin typeface="Cambria Math"/>
                                    <a:cs typeface="Times New Roman" panose="02020603050405020304" pitchFamily="18" charset="0"/>
                                  </a:rPr>
                                  <m:t>𝑎</m:t>
                                </m:r>
                                <m:r>
                                  <a:rPr lang="en-US" sz="2400" b="0" i="1" smtClean="0">
                                    <a:latin typeface="Cambria Math"/>
                                    <a:cs typeface="Times New Roman" panose="02020603050405020304" pitchFamily="18" charset="0"/>
                                  </a:rPr>
                                  <m:t>+</m:t>
                                </m:r>
                                <m:r>
                                  <a:rPr lang="en-US" sz="2400" b="0" i="1" smtClean="0">
                                    <a:latin typeface="Cambria Math"/>
                                    <a:cs typeface="Times New Roman" panose="02020603050405020304" pitchFamily="18" charset="0"/>
                                  </a:rPr>
                                  <m:t>𝑏</m:t>
                                </m:r>
                                <m:r>
                                  <a:rPr lang="en-US" sz="2400" b="0" i="1" smtClean="0">
                                    <a:latin typeface="Cambria Math"/>
                                    <a:cs typeface="Times New Roman" panose="02020603050405020304" pitchFamily="18" charset="0"/>
                                  </a:rPr>
                                  <m:t>−</m:t>
                                </m:r>
                                <m:r>
                                  <a:rPr lang="en-US" sz="2400" b="0" i="1" smtClean="0">
                                    <a:latin typeface="Cambria Math"/>
                                    <a:cs typeface="Times New Roman" panose="02020603050405020304" pitchFamily="18" charset="0"/>
                                  </a:rPr>
                                  <m:t>𝑐</m:t>
                                </m:r>
                              </m:oMath>
                            </m:oMathPara>
                          </a14:m>
                          <a:endParaRPr lang="ru-RU" sz="24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latin typeface="Cambria Math"/>
                                    <a:cs typeface="Times New Roman" panose="02020603050405020304" pitchFamily="18" charset="0"/>
                                  </a:rPr>
                                  <m:t>𝑎</m:t>
                                </m:r>
                                <m:sSup>
                                  <m:sSupPr>
                                    <m:ctrlPr>
                                      <a:rPr lang="en-US" sz="2400" b="0" i="1" smtClean="0">
                                        <a:latin typeface="Cambria Math"/>
                                        <a:cs typeface="Times New Roman" panose="020206030504050203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400" b="0" i="1" smtClean="0">
                                        <a:latin typeface="Cambria Math"/>
                                        <a:cs typeface="Times New Roman" panose="02020603050405020304" pitchFamily="18" charset="0"/>
                                      </a:rPr>
                                      <m:t>𝑏</m:t>
                                    </m:r>
                                  </m:e>
                                  <m:sup>
                                    <m:r>
                                      <a:rPr lang="en-US" sz="2400" b="0" i="1" smtClean="0">
                                        <a:latin typeface="Cambria Math"/>
                                        <a:cs typeface="Times New Roman" panose="020206030504050203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US" sz="2400" b="0" i="1" smtClean="0">
                                    <a:latin typeface="Cambria Math"/>
                                    <a:cs typeface="Times New Roman" panose="02020603050405020304" pitchFamily="18" charset="0"/>
                                  </a:rPr>
                                  <m:t>𝑐</m:t>
                                </m:r>
                              </m:oMath>
                            </m:oMathPara>
                          </a14:m>
                          <a:endParaRPr lang="ru-RU" sz="24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2400" i="1" smtClean="0">
                                        <a:latin typeface="Cambria Math"/>
                                        <a:cs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400" b="0" i="1" smtClean="0">
                                        <a:latin typeface="Cambria Math"/>
                                        <a:cs typeface="Times New Roman" panose="020206030504050203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sz="2400" b="0" i="1" smtClean="0">
                                        <a:latin typeface="Cambria Math"/>
                                        <a:cs typeface="Times New Roman" panose="02020603050405020304" pitchFamily="18" charset="0"/>
                                      </a:rPr>
                                      <m:t>3</m:t>
                                    </m:r>
                                    <m:r>
                                      <a:rPr lang="en-US" sz="2400" b="0" i="1" smtClean="0">
                                        <a:latin typeface="Cambria Math"/>
                                        <a:cs typeface="Times New Roman" panose="02020603050405020304" pitchFamily="18" charset="0"/>
                                      </a:rPr>
                                      <m:t>𝑎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24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</a:tr>
                  <a:tr h="99011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2400" i="1" smtClean="0">
                                        <a:latin typeface="Cambria Math"/>
                                        <a:cs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400" b="0" i="1" smtClean="0">
                                        <a:latin typeface="Cambria Math"/>
                                        <a:cs typeface="Times New Roman" panose="02020603050405020304" pitchFamily="18" charset="0"/>
                                      </a:rPr>
                                      <m:t>4</m:t>
                                    </m:r>
                                    <m:sSup>
                                      <m:sSupPr>
                                        <m:ctrlPr>
                                          <a:rPr lang="en-US" sz="2400" b="0" i="1" smtClean="0">
                                            <a:latin typeface="Cambria Math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sz="2400" b="0" i="1" smtClean="0">
                                            <a:latin typeface="Cambria Math"/>
                                            <a:cs typeface="Times New Roman" panose="02020603050405020304" pitchFamily="18" charset="0"/>
                                          </a:rPr>
                                          <m:t>𝑎</m:t>
                                        </m:r>
                                      </m:e>
                                      <m:sup>
                                        <m:r>
                                          <a:rPr lang="en-US" sz="2400" b="0" i="1" smtClean="0">
                                            <a:latin typeface="Cambria Math"/>
                                            <a:cs typeface="Times New Roman" panose="02020603050405020304" pitchFamily="18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num>
                                  <m:den>
                                    <m:r>
                                      <a:rPr lang="en-US" sz="2400" b="0" i="1" smtClean="0">
                                        <a:latin typeface="Cambria Math"/>
                                        <a:cs typeface="Times New Roman" panose="02020603050405020304" pitchFamily="18" charset="0"/>
                                      </a:rPr>
                                      <m:t>7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24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2400" i="1" smtClean="0">
                                        <a:latin typeface="Cambria Math"/>
                                        <a:cs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400" b="0" i="1" smtClean="0">
                                        <a:latin typeface="Cambria Math"/>
                                        <a:cs typeface="Times New Roman" panose="02020603050405020304" pitchFamily="18" charset="0"/>
                                      </a:rPr>
                                      <m:t>4</m:t>
                                    </m:r>
                                  </m:num>
                                  <m:den>
                                    <m:r>
                                      <a:rPr lang="en-US" sz="2400" b="0" i="1" smtClean="0">
                                        <a:latin typeface="Cambria Math"/>
                                        <a:cs typeface="Times New Roman" panose="02020603050405020304" pitchFamily="18" charset="0"/>
                                      </a:rPr>
                                      <m:t>7</m:t>
                                    </m:r>
                                  </m:den>
                                </m:f>
                                <m:r>
                                  <a:rPr lang="ru-RU" sz="2400" i="1" smtClean="0">
                                    <a:latin typeface="Cambria Math"/>
                                    <a:ea typeface="Cambria Math"/>
                                    <a:cs typeface="Times New Roman" panose="02020603050405020304" pitchFamily="18" charset="0"/>
                                  </a:rPr>
                                  <m:t>∙</m:t>
                                </m:r>
                                <m:r>
                                  <a:rPr lang="en-US" sz="2400" b="0" i="1" smtClean="0">
                                    <a:latin typeface="Cambria Math"/>
                                    <a:cs typeface="Times New Roman" panose="02020603050405020304" pitchFamily="18" charset="0"/>
                                  </a:rPr>
                                  <m:t>𝑎</m:t>
                                </m:r>
                                <m:r>
                                  <a:rPr lang="en-US" sz="2400" b="0" i="1" smtClean="0">
                                    <a:latin typeface="Cambria Math"/>
                                    <a:ea typeface="Cambria Math"/>
                                    <a:cs typeface="Times New Roman" panose="02020603050405020304" pitchFamily="18" charset="0"/>
                                  </a:rPr>
                                  <m:t>∙</m:t>
                                </m:r>
                                <m:r>
                                  <a:rPr lang="en-US" sz="2400" b="0" i="1" smtClean="0">
                                    <a:latin typeface="Cambria Math"/>
                                    <a:ea typeface="Cambria Math"/>
                                    <a:cs typeface="Times New Roman" panose="02020603050405020304" pitchFamily="18" charset="0"/>
                                  </a:rPr>
                                  <m:t>𝑎</m:t>
                                </m:r>
                              </m:oMath>
                            </m:oMathPara>
                          </a14:m>
                          <a:endParaRPr lang="ru-RU" sz="24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latin typeface="Cambria Math"/>
                                    <a:cs typeface="Times New Roman" panose="02020603050405020304" pitchFamily="18" charset="0"/>
                                  </a:rPr>
                                  <m:t>−3</m:t>
                                </m:r>
                                <m:r>
                                  <a:rPr lang="en-US" sz="2400" b="0" i="1" smtClean="0">
                                    <a:latin typeface="Cambria Math"/>
                                    <a:ea typeface="Cambria Math"/>
                                    <a:cs typeface="Times New Roman" panose="02020603050405020304" pitchFamily="18" charset="0"/>
                                  </a:rPr>
                                  <m:t>∙</m:t>
                                </m:r>
                                <m:f>
                                  <m:fPr>
                                    <m:ctrlPr>
                                      <a:rPr lang="en-US" sz="2400" b="0" i="1" smtClean="0">
                                        <a:latin typeface="Cambria Math"/>
                                        <a:ea typeface="Cambria Math"/>
                                        <a:cs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400" b="0" i="1" smtClean="0">
                                        <a:latin typeface="Cambria Math"/>
                                        <a:ea typeface="Cambria Math"/>
                                        <a:cs typeface="Times New Roman" panose="020206030504050203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sz="2400" b="0" i="1" smtClean="0">
                                        <a:latin typeface="Cambria Math"/>
                                        <a:ea typeface="Cambria Math"/>
                                        <a:cs typeface="Times New Roman" panose="020206030504050203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24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Таблица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270807945"/>
                  </p:ext>
                </p:extLst>
              </p:nvPr>
            </p:nvGraphicFramePr>
            <p:xfrm>
              <a:off x="1547664" y="1772816"/>
              <a:ext cx="6096000" cy="3960440"/>
            </p:xfrm>
            <a:graphic>
              <a:graphicData uri="http://schemas.openxmlformats.org/drawingml/2006/table">
                <a:tbl>
                  <a:tblPr firstRow="1" bandRow="1">
                    <a:tableStyleId>{D7AC3CCA-C797-4891-BE02-D94E43425B78}</a:tableStyleId>
                  </a:tblPr>
                  <a:tblGrid>
                    <a:gridCol w="2032000"/>
                    <a:gridCol w="2032000"/>
                    <a:gridCol w="2032000"/>
                  </a:tblGrid>
                  <a:tr h="990110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300" t="-617" r="-200300" b="-30123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100000" t="-617" r="-99701" b="-30123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200601" t="-617" b="-301235"/>
                          </a:stretch>
                        </a:blipFill>
                      </a:tcPr>
                    </a:tc>
                  </a:tr>
                  <a:tr h="990110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300" t="-100000" r="-200300" b="-1993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100000" t="-100000" r="-99701" b="-1993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10</a:t>
                          </a:r>
                          <a:endParaRPr lang="ru-RU" sz="24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</a:tr>
                  <a:tr h="990110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300" t="-201235" r="-200300" b="-10061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100000" t="-201235" r="-99701" b="-10061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200601" t="-201235" b="-100617"/>
                          </a:stretch>
                        </a:blipFill>
                      </a:tcPr>
                    </a:tc>
                  </a:tr>
                  <a:tr h="990110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300" t="-301235" r="-200300" b="-61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100000" t="-301235" r="-99701" b="-61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200601" t="-301235" b="-617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794183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30529" y="404664"/>
            <a:ext cx="7924800" cy="93610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Какая запись математически точно определяет понятие - одночлен?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Объект 2"/>
              <p:cNvSpPr txBox="1">
                <a:spLocks/>
              </p:cNvSpPr>
              <p:nvPr/>
            </p:nvSpPr>
            <p:spPr>
              <a:xfrm>
                <a:off x="1475656" y="1556792"/>
                <a:ext cx="6408712" cy="3888432"/>
              </a:xfrm>
              <a:prstGeom prst="rect">
                <a:avLst/>
              </a:prstGeom>
            </p:spPr>
            <p:txBody>
              <a:bodyPr vert="horz" lIns="91440" tIns="45720" rIns="91440" bIns="45720" numCol="1" rtlCol="0">
                <a:noAutofit/>
              </a:bodyPr>
              <a:lstStyle>
                <a:lvl1pPr marL="342900" indent="-3429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 spc="3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 spc="3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 spc="3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 spc="3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 spc="3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lnSpc>
                    <a:spcPct val="150000"/>
                  </a:lnSpc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ru-RU" sz="3600" i="1" smtClean="0">
                            <a:solidFill>
                              <a:srgbClr val="FFFFFF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ru-RU" sz="3600" i="1">
                            <a:solidFill>
                              <a:srgbClr val="FFFFFF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6</m:t>
                        </m:r>
                        <m:r>
                          <a:rPr lang="en-US" sz="3600" i="1">
                            <a:solidFill>
                              <a:srgbClr val="FFFFFF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3600" i="1">
                            <a:solidFill>
                              <a:srgbClr val="FFFFFF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US" sz="3600" i="1">
                        <a:solidFill>
                          <a:srgbClr val="FFFFFF"/>
                        </a:solidFill>
                        <a:latin typeface="Cambria Math"/>
                        <a:cs typeface="Times New Roman" panose="02020603050405020304" pitchFamily="18" charset="0"/>
                      </a:rPr>
                      <m:t>𝑦</m:t>
                    </m:r>
                  </m:oMath>
                </a14:m>
                <a:r>
                  <a:rPr lang="ru-RU" sz="3600" dirty="0" smtClean="0">
                    <a:solidFill>
                      <a:srgbClr val="FFFF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3600" b="0" i="0" smtClean="0">
                        <a:latin typeface="Cambria Math"/>
                        <a:cs typeface="Times New Roman" panose="02020603050405020304" pitchFamily="18" charset="0"/>
                      </a:rPr>
                      <m:t>       или        </m:t>
                    </m:r>
                    <m:r>
                      <a:rPr lang="en-US" sz="3600" i="1">
                        <a:latin typeface="Cambria Math"/>
                        <a:cs typeface="Times New Roman" panose="02020603050405020304" pitchFamily="18" charset="0"/>
                      </a:rPr>
                      <m:t>2</m:t>
                    </m:r>
                    <m:r>
                      <a:rPr lang="en-US" sz="3600" i="1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∙</m:t>
                    </m:r>
                    <m:r>
                      <a:rPr lang="en-US" sz="3600" i="1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sz="3600" i="1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∙3∙</m:t>
                    </m:r>
                    <m:r>
                      <a:rPr lang="en-US" sz="3600" i="1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sz="3600" i="1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∙</m:t>
                    </m:r>
                    <m:r>
                      <a:rPr lang="en-US" sz="3600" i="1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𝑦</m:t>
                    </m:r>
                  </m:oMath>
                </a14:m>
                <a:endParaRPr lang="ru-RU" sz="3600" i="1" dirty="0" smtClean="0">
                  <a:latin typeface="Cambria Math"/>
                  <a:ea typeface="Cambria Math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 xmlns:m="http://schemas.openxmlformats.org/officeDocument/2006/math">
                    <m:r>
                      <a:rPr lang="en-US" sz="3600" i="1">
                        <a:latin typeface="Cambria Math"/>
                        <a:cs typeface="Times New Roman" panose="02020603050405020304" pitchFamily="18" charset="0"/>
                      </a:rPr>
                      <m:t>𝑎</m:t>
                    </m:r>
                    <m:r>
                      <a:rPr lang="en-US" sz="3600" i="1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∙</m:t>
                    </m:r>
                    <m:r>
                      <a:rPr lang="en-US" sz="3600" i="1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𝑏</m:t>
                    </m:r>
                    <m:r>
                      <a:rPr lang="en-US" sz="3600" i="1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∙</m:t>
                    </m:r>
                    <m:r>
                      <a:rPr lang="en-US" sz="3600" i="1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𝑐</m:t>
                    </m:r>
                    <m:r>
                      <a:rPr lang="en-US" sz="3600" i="1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∙</m:t>
                    </m:r>
                    <m:r>
                      <a:rPr lang="en-US" sz="3600" i="1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𝑏</m:t>
                    </m:r>
                  </m:oMath>
                </a14:m>
                <a:r>
                  <a:rPr lang="ru-RU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или     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/>
                        <a:cs typeface="Times New Roman" panose="02020603050405020304" pitchFamily="18" charset="0"/>
                      </a:rPr>
                      <m:t>𝑎</m:t>
                    </m:r>
                    <m:sSup>
                      <m:sSupPr>
                        <m:ctrlPr>
                          <a:rPr lang="en-US" sz="3600" i="1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600" i="1">
                            <a:latin typeface="Cambria Math"/>
                            <a:cs typeface="Times New Roman" panose="02020603050405020304" pitchFamily="18" charset="0"/>
                          </a:rPr>
                          <m:t>𝑏</m:t>
                        </m:r>
                      </m:e>
                      <m:sup>
                        <m:r>
                          <a:rPr lang="en-US" sz="3600" i="1">
                            <a:latin typeface="Cambria Math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US" sz="3600" i="1">
                        <a:latin typeface="Cambria Math"/>
                        <a:cs typeface="Times New Roman" panose="02020603050405020304" pitchFamily="18" charset="0"/>
                      </a:rPr>
                      <m:t>𝑐</m:t>
                    </m:r>
                  </m:oMath>
                </a14:m>
                <a:endParaRPr lang="ru-RU" sz="36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ru-RU" sz="3600" i="1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/>
                            <a:cs typeface="Times New Roman" panose="02020603050405020304" pitchFamily="18" charset="0"/>
                          </a:rPr>
                          <m:t>4</m:t>
                        </m:r>
                        <m:sSup>
                          <m:sSupPr>
                            <m:ctrlPr>
                              <a:rPr lang="en-US" sz="3600" i="1">
                                <a:latin typeface="Cambria Math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3600" i="1">
                                <a:latin typeface="Cambria Math"/>
                                <a:cs typeface="Times New Roman" panose="020206030504050203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sz="3600" i="1">
                                <a:latin typeface="Cambria Math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3600" i="1">
                            <a:latin typeface="Cambria Math"/>
                            <a:cs typeface="Times New Roman" panose="02020603050405020304" pitchFamily="18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ru-RU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или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600" i="1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/>
                            <a:cs typeface="Times New Roman" panose="02020603050405020304" pitchFamily="18" charset="0"/>
                          </a:rPr>
                          <m:t>4</m:t>
                        </m:r>
                      </m:num>
                      <m:den>
                        <m:r>
                          <a:rPr lang="en-US" sz="3600" i="1">
                            <a:latin typeface="Cambria Math"/>
                            <a:cs typeface="Times New Roman" panose="02020603050405020304" pitchFamily="18" charset="0"/>
                          </a:rPr>
                          <m:t>7</m:t>
                        </m:r>
                      </m:den>
                    </m:f>
                    <m:r>
                      <a:rPr lang="ru-RU" sz="3600" i="1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∙</m:t>
                    </m:r>
                    <m:r>
                      <a:rPr lang="en-US" sz="3600" i="1">
                        <a:latin typeface="Cambria Math"/>
                        <a:cs typeface="Times New Roman" panose="02020603050405020304" pitchFamily="18" charset="0"/>
                      </a:rPr>
                      <m:t>𝑎</m:t>
                    </m:r>
                    <m:r>
                      <a:rPr lang="en-US" sz="3600" i="1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∙</m:t>
                    </m:r>
                    <m:r>
                      <a:rPr lang="en-US" sz="3600" i="1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𝑎</m:t>
                    </m:r>
                  </m:oMath>
                </a14:m>
                <a:r>
                  <a:rPr lang="ru-RU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</a:t>
                </a:r>
                <a:endParaRPr lang="ru-RU" sz="3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/>
                <a:endParaRPr lang="ru-RU" sz="3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/>
                <a:endParaRPr lang="ru-RU" sz="3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 algn="ctr"/>
                <a:endParaRPr lang="ru-RU" sz="3600" dirty="0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Объект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5656" y="1556792"/>
                <a:ext cx="6408712" cy="388843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98156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30529" y="404664"/>
            <a:ext cx="7924800" cy="93610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Стандартный вид одночлена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Объект 2"/>
              <p:cNvSpPr txBox="1">
                <a:spLocks/>
              </p:cNvSpPr>
              <p:nvPr/>
            </p:nvSpPr>
            <p:spPr>
              <a:xfrm>
                <a:off x="1475656" y="1772816"/>
                <a:ext cx="6408712" cy="1512168"/>
              </a:xfrm>
              <a:prstGeom prst="rect">
                <a:avLst/>
              </a:prstGeom>
            </p:spPr>
            <p:txBody>
              <a:bodyPr vert="horz" lIns="91440" tIns="45720" rIns="91440" bIns="45720" numCol="1" rtlCol="0">
                <a:noAutofit/>
              </a:bodyPr>
              <a:lstStyle>
                <a:lvl1pPr marL="342900" indent="-3429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 spc="3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 spc="3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 spc="3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 spc="3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 spc="3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Clr>
                    <a:schemeClr val="tx2"/>
                  </a:buClr>
                  <a:buFont typeface="Arial" pitchFamily="34" charset="0"/>
                  <a:buChar char="•"/>
                  <a:defRPr sz="17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lnSpc>
                    <a:spcPct val="150000"/>
                  </a:lnSpc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ru-RU" sz="3600" i="1" smtClean="0">
                            <a:solidFill>
                              <a:srgbClr val="FFFFFF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ru-RU" sz="3600" i="1">
                            <a:solidFill>
                              <a:srgbClr val="FFFFFF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6</m:t>
                        </m:r>
                        <m:r>
                          <a:rPr lang="en-US" sz="3600" i="1">
                            <a:solidFill>
                              <a:srgbClr val="FFFFFF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3600" i="1">
                            <a:solidFill>
                              <a:srgbClr val="FFFFFF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US" sz="3600" i="1">
                        <a:solidFill>
                          <a:srgbClr val="FFFFFF"/>
                        </a:solidFill>
                        <a:latin typeface="Cambria Math"/>
                        <a:cs typeface="Times New Roman" panose="02020603050405020304" pitchFamily="18" charset="0"/>
                      </a:rPr>
                      <m:t>𝑦</m:t>
                    </m:r>
                    <m:r>
                      <a:rPr lang="ru-RU" sz="3600" b="0" i="1" smtClean="0">
                        <a:solidFill>
                          <a:srgbClr val="FFFFFF"/>
                        </a:solidFill>
                        <a:latin typeface="Cambria Math"/>
                        <a:cs typeface="Times New Roman" panose="02020603050405020304" pitchFamily="18" charset="0"/>
                      </a:rPr>
                      <m:t>;           </m:t>
                    </m:r>
                    <m:r>
                      <a:rPr lang="en-US" sz="3600" i="1">
                        <a:latin typeface="Cambria Math"/>
                        <a:cs typeface="Times New Roman" panose="02020603050405020304" pitchFamily="18" charset="0"/>
                      </a:rPr>
                      <m:t>𝑎</m:t>
                    </m:r>
                    <m:sSup>
                      <m:sSupPr>
                        <m:ctrlPr>
                          <a:rPr lang="en-US" sz="3600" i="1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600" i="1">
                            <a:latin typeface="Cambria Math"/>
                            <a:cs typeface="Times New Roman" panose="02020603050405020304" pitchFamily="18" charset="0"/>
                          </a:rPr>
                          <m:t>𝑏</m:t>
                        </m:r>
                      </m:e>
                      <m:sup>
                        <m:r>
                          <a:rPr lang="en-US" sz="3600" i="1">
                            <a:latin typeface="Cambria Math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US" sz="3600" i="1">
                        <a:latin typeface="Cambria Math"/>
                        <a:cs typeface="Times New Roman" panose="02020603050405020304" pitchFamily="18" charset="0"/>
                      </a:rPr>
                      <m:t>𝑐</m:t>
                    </m:r>
                    <m:r>
                      <a:rPr lang="ru-RU" sz="3600" b="0" i="1" smtClean="0">
                        <a:latin typeface="Cambria Math"/>
                        <a:cs typeface="Times New Roman" panose="02020603050405020304" pitchFamily="18" charset="0"/>
                      </a:rPr>
                      <m:t>;             </m:t>
                    </m:r>
                    <m:f>
                      <m:fPr>
                        <m:ctrlPr>
                          <a:rPr lang="ru-RU" sz="3600" i="1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/>
                            <a:cs typeface="Times New Roman" panose="02020603050405020304" pitchFamily="18" charset="0"/>
                          </a:rPr>
                          <m:t>4</m:t>
                        </m:r>
                        <m:sSup>
                          <m:sSupPr>
                            <m:ctrlPr>
                              <a:rPr lang="en-US" sz="3600" i="1">
                                <a:latin typeface="Cambria Math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3600" i="1">
                                <a:latin typeface="Cambria Math"/>
                                <a:cs typeface="Times New Roman" panose="020206030504050203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sz="3600" i="1">
                                <a:latin typeface="Cambria Math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3600" i="1">
                            <a:latin typeface="Cambria Math"/>
                            <a:cs typeface="Times New Roman" panose="02020603050405020304" pitchFamily="18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ru-RU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endParaRPr lang="ru-RU" sz="3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/>
                <a:endParaRPr lang="ru-RU" sz="3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/>
                <a:endParaRPr lang="ru-RU" sz="3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 algn="ctr"/>
                <a:endParaRPr lang="ru-RU" sz="3600" dirty="0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Объект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5656" y="1772816"/>
                <a:ext cx="6408712" cy="1512168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71563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30529" y="404664"/>
            <a:ext cx="7924800" cy="100811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 приведения одночлена к стандартному виду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789290" y="1916832"/>
            <a:ext cx="8064896" cy="345638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  <a:spcAft>
                <a:spcPts val="1800"/>
              </a:spcAft>
            </a:pPr>
            <a:r>
              <a:rPr lang="ru-RU" sz="3200" dirty="0" smtClean="0"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На первом месте коэффициент (произведение числовых множителей);</a:t>
            </a:r>
          </a:p>
          <a:p>
            <a:pPr algn="just">
              <a:lnSpc>
                <a:spcPct val="150000"/>
              </a:lnSpc>
              <a:spcAft>
                <a:spcPts val="1800"/>
              </a:spcAft>
            </a:pPr>
            <a:r>
              <a:rPr lang="ru-RU" sz="3200" dirty="0" smtClean="0"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На втором месте произведение степеней букв (обычно в алфавитном порядке).</a:t>
            </a:r>
          </a:p>
          <a:p>
            <a:pPr marL="0" indent="0" algn="just">
              <a:lnSpc>
                <a:spcPct val="200000"/>
              </a:lnSpc>
              <a:buFont typeface="Arial" pitchFamily="34" charset="0"/>
              <a:buNone/>
            </a:pPr>
            <a:r>
              <a:rPr lang="ru-RU" sz="3200" dirty="0" smtClean="0"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 </a:t>
            </a:r>
            <a:endParaRPr lang="en-US" sz="3200" dirty="0" smtClean="0">
              <a:latin typeface="Times New Roman" panose="02020603050405020304" pitchFamily="18" charset="0"/>
              <a:ea typeface="Cambria Math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5100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оризонт">
  <a:themeElements>
    <a:clrScheme name="Горизонт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Горизонт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Горизонт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262</TotalTime>
  <Words>838</Words>
  <Application>Microsoft Office PowerPoint</Application>
  <PresentationFormat>Экран (4:3)</PresentationFormat>
  <Paragraphs>123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Горизонт</vt:lpstr>
      <vt:lpstr>Урок по теме:  «одночлен и его  стандартный вид»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по теме «»</dc:title>
  <dc:creator>Лариса</dc:creator>
  <cp:lastModifiedBy>Лариса</cp:lastModifiedBy>
  <cp:revision>34</cp:revision>
  <dcterms:created xsi:type="dcterms:W3CDTF">2014-02-14T04:22:44Z</dcterms:created>
  <dcterms:modified xsi:type="dcterms:W3CDTF">2014-02-27T07:40:26Z</dcterms:modified>
</cp:coreProperties>
</file>