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0" r:id="rId5"/>
    <p:sldId id="267" r:id="rId6"/>
    <p:sldId id="257" r:id="rId7"/>
    <p:sldId id="258" r:id="rId8"/>
    <p:sldId id="259" r:id="rId9"/>
    <p:sldId id="262" r:id="rId10"/>
    <p:sldId id="263" r:id="rId11"/>
    <p:sldId id="271" r:id="rId12"/>
    <p:sldId id="270" r:id="rId13"/>
    <p:sldId id="265" r:id="rId14"/>
    <p:sldId id="26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31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679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773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422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175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231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61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5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030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19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422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170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6169C-3576-44A0-960E-A9A9FF07125A}" type="datetimeFigureOut">
              <a:rPr lang="ru-RU" smtClean="0"/>
              <a:pPr/>
              <a:t>13.05.2014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B154F-FF38-4A3A-B410-0954686A14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8605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prezentacii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 : «Первый признак подобия треугольников».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725144"/>
            <a:ext cx="6192688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Зотова Ирина Вячеславовна 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высшей категории 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№544 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Москва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135560" y="3219908"/>
            <a:ext cx="2376264" cy="1152128"/>
          </a:xfrm>
          <a:prstGeom prst="triangle">
            <a:avLst>
              <a:gd name="adj" fmla="val 2321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07240" y="1960204"/>
            <a:ext cx="3960440" cy="1835768"/>
          </a:xfrm>
          <a:prstGeom prst="triangle">
            <a:avLst>
              <a:gd name="adj" fmla="val 2515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2095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83" y="188640"/>
            <a:ext cx="2314600" cy="987048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№5.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980729"/>
            <a:ext cx="4248472" cy="1630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АВС,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АВС = АЕМ,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АВ=20см, ВС=15см, АМ=4см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АЕ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64865" y="1876434"/>
            <a:ext cx="0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865" y="3238881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464865" y="1895936"/>
            <a:ext cx="2520280" cy="13429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/>
          <p:cNvSpPr/>
          <p:nvPr/>
        </p:nvSpPr>
        <p:spPr>
          <a:xfrm rot="7528163">
            <a:off x="392857" y="1807060"/>
            <a:ext cx="396044" cy="360040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0" name="Дуга 19"/>
          <p:cNvSpPr/>
          <p:nvPr/>
        </p:nvSpPr>
        <p:spPr>
          <a:xfrm rot="1449519">
            <a:off x="2842983" y="2968181"/>
            <a:ext cx="396044" cy="360040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" y="772551"/>
            <a:ext cx="47926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Е       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                    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С                                     А                   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788024" y="2142778"/>
            <a:ext cx="41764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666368" y="2557658"/>
            <a:ext cx="0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3087452" y="1978742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985144" y="718602"/>
            <a:ext cx="1362448" cy="25202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домой 13">
            <a:hlinkClick r:id="rId2" action="ppaction://hlinksldjump" highlightClick="1"/>
          </p:cNvPr>
          <p:cNvSpPr/>
          <p:nvPr/>
        </p:nvSpPr>
        <p:spPr>
          <a:xfrm>
            <a:off x="214282" y="6000768"/>
            <a:ext cx="785818" cy="7143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388424" y="6165304"/>
            <a:ext cx="576064" cy="549844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622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83" y="188640"/>
            <a:ext cx="2314600" cy="987048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№6.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980729"/>
            <a:ext cx="4248472" cy="1630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АВС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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AD , BK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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DC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АВ=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1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0см,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AH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6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см,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KC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9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см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AD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64865" y="1876434"/>
            <a:ext cx="938783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865" y="3238881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403649" y="1895937"/>
            <a:ext cx="24482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1458" y="1370537"/>
            <a:ext cx="47926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               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К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           Н               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788024" y="2142778"/>
            <a:ext cx="41764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85444" y="1876434"/>
            <a:ext cx="0" cy="13624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1403649" y="1906167"/>
            <a:ext cx="1710637" cy="1049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952685" y="1876433"/>
            <a:ext cx="938783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Управляющая кнопка: справка 24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504056" cy="50405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3" action="ppaction://hlinksldjump" highlightClick="1"/>
          </p:cNvPr>
          <p:cNvSpPr/>
          <p:nvPr/>
        </p:nvSpPr>
        <p:spPr>
          <a:xfrm>
            <a:off x="231458" y="6093296"/>
            <a:ext cx="702798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089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470025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Самостоятельная работа 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( 10 мин )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121442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1 вариант                                  2 вариант</a:t>
            </a:r>
            <a:b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№1.По данным рисунков докажите, что треугольники</a:t>
            </a:r>
            <a:b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подобны (обозначения расставьте самостоятельно).</a:t>
            </a:r>
            <a:b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2844" y="3786190"/>
            <a:ext cx="4500562" cy="20717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№2. В трапеции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основаниями ВС и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диагонали пересекаются в точке О. Найдите длину диагонали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=5,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=15,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=7.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357158" y="1571612"/>
            <a:ext cx="1500198" cy="1500198"/>
          </a:xfrm>
          <a:prstGeom prst="triangle">
            <a:avLst>
              <a:gd name="adj" fmla="val 5119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2143108" y="2143116"/>
            <a:ext cx="928694" cy="857256"/>
          </a:xfrm>
          <a:prstGeom prst="triangle">
            <a:avLst>
              <a:gd name="adj" fmla="val 5119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Дуга 17"/>
          <p:cNvSpPr/>
          <p:nvPr/>
        </p:nvSpPr>
        <p:spPr>
          <a:xfrm rot="1282261">
            <a:off x="347585" y="2762974"/>
            <a:ext cx="341614" cy="403994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3" name="Дуга 22"/>
          <p:cNvSpPr/>
          <p:nvPr/>
        </p:nvSpPr>
        <p:spPr>
          <a:xfrm rot="1282261">
            <a:off x="2062096" y="2762974"/>
            <a:ext cx="341614" cy="403994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16200000" flipH="1">
            <a:off x="642910" y="2285992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2285984" y="2571744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2285984" y="2428868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357290" y="2285992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2714612" y="2500306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786050" y="2571744"/>
            <a:ext cx="214314" cy="214314"/>
          </a:xfrm>
          <a:prstGeom prst="line">
            <a:avLst/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Равнобедренный треугольник 31"/>
          <p:cNvSpPr/>
          <p:nvPr/>
        </p:nvSpPr>
        <p:spPr>
          <a:xfrm>
            <a:off x="5786446" y="1571612"/>
            <a:ext cx="3071834" cy="1428760"/>
          </a:xfrm>
          <a:prstGeom prst="triangle">
            <a:avLst>
              <a:gd name="adj" fmla="val 2956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Дуга 32"/>
          <p:cNvSpPr/>
          <p:nvPr/>
        </p:nvSpPr>
        <p:spPr>
          <a:xfrm rot="1282261">
            <a:off x="5776873" y="2691536"/>
            <a:ext cx="341614" cy="403994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35" name="Прямая соединительная линия 34"/>
          <p:cNvCxnSpPr>
            <a:stCxn id="32" idx="1"/>
            <a:endCxn id="32" idx="5"/>
          </p:cNvCxnSpPr>
          <p:nvPr/>
        </p:nvCxnSpPr>
        <p:spPr>
          <a:xfrm rot="10800000" flipH="1">
            <a:off x="6240508" y="2285992"/>
            <a:ext cx="1535917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1282261">
            <a:off x="6205501" y="1977155"/>
            <a:ext cx="341614" cy="403994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7" name="Объект 3"/>
          <p:cNvSpPr>
            <a:spLocks noGrp="1"/>
          </p:cNvSpPr>
          <p:nvPr>
            <p:ph sz="half" idx="2"/>
          </p:nvPr>
        </p:nvSpPr>
        <p:spPr>
          <a:xfrm>
            <a:off x="4786314" y="3714752"/>
            <a:ext cx="4143436" cy="20717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№2. В треугольнике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основаниями С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=12, ВС=18.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 АО параллелен отрезку С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Найдите длину отрезка АС , если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 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16200000" flipH="1">
            <a:off x="2071670" y="3929066"/>
            <a:ext cx="5214974" cy="7143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7622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и Интернет-ресурсы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7-9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Учебник для общеобразовательных учреждений. Л.С.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Атанасян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др. — 19-е изд. — М.: Просвещение, 2009.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экзамену ГИА по математике в 9 классе.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И.В.Ященко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изд-во МЦНМО,2013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Геометрия. Экспресс-диагностика. В.И.Панарина. Издательство Национальное образование, Москва,2013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prezentacii.com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festival.1september.ru/articles/637318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27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ПОВТОРЕНИЕ 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ТЕОРЕТИЧЕСКОЙ ЧАСТИ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Подобные треугольники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треугольника называются подобными, если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765866"/>
              </p:ext>
            </p:extLst>
          </p:nvPr>
        </p:nvGraphicFramePr>
        <p:xfrm>
          <a:off x="1403648" y="3284984"/>
          <a:ext cx="6064250" cy="1911350"/>
        </p:xfrm>
        <a:graphic>
          <a:graphicData uri="http://schemas.openxmlformats.org/presentationml/2006/ole">
            <p:oleObj spid="_x0000_s3083" name="Формула" r:id="rId3" imgW="2273300" imgH="1346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признак подобия треугольников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914400" y="1819275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Если два угла одного треугольника соответственно равны  двум углам другого треугольника ,то такие треугольники подобны  </a:t>
                </a:r>
              </a:p>
              <a:p>
                <a:pPr marL="0" indent="0">
                  <a:buNone/>
                </a:pPr>
                <a:endParaRPr lang="ru-RU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</m:t>
                          </m:r>
                          <m: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А=</m:t>
                          </m:r>
                          <m:r>
                            <a:rPr lang="ru-RU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</m:t>
                          </m:r>
                          <m: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А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1</m:t>
                          </m:r>
                        </m:sub>
                      </m:sSub>
                      <m:r>
                        <a:rPr lang="ru-RU" b="0" i="1" smtClean="0">
                          <a:latin typeface="Cambria Math"/>
                          <a:cs typeface="Times New Roman" panose="02020603050405020304" pitchFamily="18" charset="0"/>
                          <a:sym typeface="Symbol"/>
                        </a:rPr>
                        <m:t>,    В=</m:t>
                      </m:r>
                      <m:sSub>
                        <m:sSubPr>
                          <m:ctrlP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В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cs typeface="Times New Roman" panose="02020603050405020304" pitchFamily="18" charset="0"/>
                              <a:sym typeface="Symbol"/>
                            </a:rPr>
                            <m:t>1</m:t>
                          </m:r>
                        </m:sub>
                      </m:sSub>
                      <m:r>
                        <a:rPr lang="ru-RU" b="0" i="1" smtClean="0">
                          <a:latin typeface="Cambria Math"/>
                          <a:cs typeface="Times New Roman" panose="02020603050405020304" pitchFamily="18" charset="0"/>
                          <a:sym typeface="Symbol"/>
                        </a:rPr>
                        <m:t>  </m:t>
                      </m:r>
                    </m:oMath>
                  </m:oMathPara>
                </a14:m>
                <a:endParaRPr lang="ru-RU" b="0" i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.</m:t>
                          </m:r>
                        </m:e>
                        <m:sub>
                          <m:r>
                            <a:rPr lang="ru-RU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∆</m:t>
                          </m:r>
                        </m:sub>
                      </m:sSub>
                      <m:r>
                        <a:rPr lang="ru-RU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  <a:sym typeface="Symbol"/>
                        </a:rPr>
                        <m:t>АВС</m:t>
                      </m:r>
                      <m:sSub>
                        <m:sSubPr>
                          <m:ctrlP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 </m:t>
                          </m:r>
                          <m:r>
                            <a:rPr lang="ru-RU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~</m:t>
                          </m:r>
                        </m:e>
                        <m:sub>
                          <m:r>
                            <a:rPr lang="ru-RU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∆</m:t>
                          </m:r>
                        </m:sub>
                      </m:sSub>
                      <m:r>
                        <a:rPr lang="ru-RU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  <a:sym typeface="Symbol"/>
                        </a:rPr>
                        <m:t> </m:t>
                      </m:r>
                      <m:sSub>
                        <m:sSubPr>
                          <m:ctrlPr>
                            <a:rPr lang="ru-RU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А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ru-RU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В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ru-RU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С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  <a:sym typeface="Symbo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19361"/>
                <a:ext cx="8229600" cy="4525963"/>
              </a:xfrm>
              <a:blipFill rotWithShape="1">
                <a:blip r:embed="rId2" cstate="print"/>
                <a:stretch>
                  <a:fillRect l="-1926" t="-1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100392" y="6021288"/>
            <a:ext cx="792088" cy="648072"/>
          </a:xfrm>
          <a:prstGeom prst="actionButtonRetur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186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ПРАКТИЧЕСКАЯ ЧАСТЬ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1868186" y="4286256"/>
            <a:ext cx="64294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68186" y="435769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№1</a:t>
            </a:r>
            <a:endParaRPr lang="ru-RU" sz="2000" b="1" dirty="0"/>
          </a:p>
        </p:txBody>
      </p:sp>
      <p:sp>
        <p:nvSpPr>
          <p:cNvPr id="7" name="Управляющая кнопка: настраиваемая 6">
            <a:hlinkClick r:id="rId3" action="ppaction://hlinksldjump" highlightClick="1"/>
          </p:cNvPr>
          <p:cNvSpPr/>
          <p:nvPr/>
        </p:nvSpPr>
        <p:spPr>
          <a:xfrm>
            <a:off x="2796880" y="4286256"/>
            <a:ext cx="64294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796880" y="435769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№2</a:t>
            </a:r>
            <a:endParaRPr lang="ru-RU" sz="2000" b="1" dirty="0"/>
          </a:p>
        </p:txBody>
      </p:sp>
      <p:sp>
        <p:nvSpPr>
          <p:cNvPr id="2" name="Управляющая кнопка: настраиваемая 1">
            <a:hlinkClick r:id="rId4" action="ppaction://hlinksldjump" highlightClick="1"/>
          </p:cNvPr>
          <p:cNvSpPr/>
          <p:nvPr/>
        </p:nvSpPr>
        <p:spPr>
          <a:xfrm>
            <a:off x="3707904" y="4286256"/>
            <a:ext cx="64807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07904" y="4371953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№3</a:t>
            </a:r>
            <a:endParaRPr lang="ru-RU" sz="2000" b="1" dirty="0"/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644008" y="4286256"/>
            <a:ext cx="64807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662268" y="4348716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№4</a:t>
            </a:r>
            <a:endParaRPr lang="ru-RU" sz="2000" b="1" dirty="0"/>
          </a:p>
        </p:txBody>
      </p:sp>
      <p:sp>
        <p:nvSpPr>
          <p:cNvPr id="11" name="Управляющая кнопка: настраиваемая 10">
            <a:hlinkClick r:id="rId6" action="ppaction://hlinksldjump" highlightClick="1"/>
          </p:cNvPr>
          <p:cNvSpPr/>
          <p:nvPr/>
        </p:nvSpPr>
        <p:spPr>
          <a:xfrm>
            <a:off x="5652120" y="4286256"/>
            <a:ext cx="64807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652120" y="435769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№5</a:t>
            </a:r>
            <a:endParaRPr lang="ru-RU" sz="2000" b="1" dirty="0"/>
          </a:p>
        </p:txBody>
      </p:sp>
      <p:sp>
        <p:nvSpPr>
          <p:cNvPr id="13" name="Управляющая кнопка: настраиваемая 12">
            <a:hlinkClick r:id="rId7" action="ppaction://hlinksldjump" highlightClick="1"/>
          </p:cNvPr>
          <p:cNvSpPr/>
          <p:nvPr/>
        </p:nvSpPr>
        <p:spPr>
          <a:xfrm>
            <a:off x="6552993" y="4286256"/>
            <a:ext cx="648072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552993" y="4371953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№6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83" y="188640"/>
            <a:ext cx="2314600" cy="987048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№1.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980729"/>
            <a:ext cx="4248472" cy="1630101"/>
          </a:xfrm>
        </p:spPr>
        <p:txBody>
          <a:bodyPr/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АВС,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К АВ, Р ВС, ВАС = ВРК,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АВ=12см, ВР=2см, АС=18см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КР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64865" y="1278682"/>
            <a:ext cx="648072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865" y="2641129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1112937" y="1278682"/>
            <a:ext cx="1872208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80889" y="1710730"/>
            <a:ext cx="1044116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/>
          <p:cNvSpPr/>
          <p:nvPr/>
        </p:nvSpPr>
        <p:spPr>
          <a:xfrm>
            <a:off x="392857" y="2430810"/>
            <a:ext cx="396044" cy="360040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0" name="Дуга 19"/>
          <p:cNvSpPr/>
          <p:nvPr/>
        </p:nvSpPr>
        <p:spPr>
          <a:xfrm rot="13756661">
            <a:off x="1396561" y="1479213"/>
            <a:ext cx="396044" cy="360040"/>
          </a:xfrm>
          <a:prstGeom prst="arc">
            <a:avLst>
              <a:gd name="adj1" fmla="val 1581818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824" y="1078627"/>
            <a:ext cx="46111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В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 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                                         С 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788024" y="2142778"/>
            <a:ext cx="41764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Управляющая кнопка: домой 14">
            <a:hlinkClick r:id="rId2" action="ppaction://hlinksldjump" highlightClick="1"/>
          </p:cNvPr>
          <p:cNvSpPr/>
          <p:nvPr/>
        </p:nvSpPr>
        <p:spPr>
          <a:xfrm>
            <a:off x="214282" y="6000768"/>
            <a:ext cx="71438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388424" y="6093296"/>
            <a:ext cx="576064" cy="550414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3565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83" y="188640"/>
            <a:ext cx="2314600" cy="987048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№2.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764705"/>
            <a:ext cx="4896544" cy="1846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ЕАТ,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КМ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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ЕТ, К ЕА, М АТ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КМ=2,4 см , ЕТ=9,6см , АМ=1,3см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АТ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64865" y="1278682"/>
            <a:ext cx="648072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865" y="2641129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1112937" y="1278682"/>
            <a:ext cx="1872208" cy="1362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80889" y="2101813"/>
            <a:ext cx="1586855" cy="409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0087" y="990409"/>
            <a:ext cx="46111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А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К                             М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                                         Т                                         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283968" y="1844824"/>
            <a:ext cx="41764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Управляющая кнопка: домой 10">
            <a:hlinkClick r:id="rId2" action="ppaction://hlinksldjump" highlightClick="1"/>
          </p:cNvPr>
          <p:cNvSpPr/>
          <p:nvPr/>
        </p:nvSpPr>
        <p:spPr>
          <a:xfrm>
            <a:off x="142844" y="6000768"/>
            <a:ext cx="785818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справка 4">
            <a:hlinkClick r:id="rId3" action="ppaction://hlinksldjump" highlightClick="1"/>
          </p:cNvPr>
          <p:cNvSpPr/>
          <p:nvPr/>
        </p:nvSpPr>
        <p:spPr>
          <a:xfrm>
            <a:off x="8244408" y="6000768"/>
            <a:ext cx="720080" cy="642918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623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83" y="188640"/>
            <a:ext cx="2314600" cy="987048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№3.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764705"/>
            <a:ext cx="4896544" cy="1846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АВС , С=90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КХ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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СВ, К АВ , Х СВ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КХ=5,1 см , АС=15,3 см , СВ=60 см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ХВ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64865" y="1124744"/>
            <a:ext cx="0" cy="15163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865" y="2641129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464865" y="1124744"/>
            <a:ext cx="2520280" cy="1516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331640" y="1628800"/>
            <a:ext cx="0" cy="10285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07504" y="1019712"/>
            <a:ext cx="46111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К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            Х                            В                                         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283968" y="1844824"/>
            <a:ext cx="41764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Управляющая кнопка: домой 10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785818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316416" y="6165304"/>
            <a:ext cx="648072" cy="576064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263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0" y="908720"/>
            <a:ext cx="3816424" cy="1957303"/>
          </a:xfrm>
        </p:spPr>
        <p:txBody>
          <a:bodyPr/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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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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</a:t>
            </a:r>
          </a:p>
          <a:p>
            <a:pPr marL="0" indent="0"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C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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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BO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3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см 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OC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7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см ,</a:t>
            </a:r>
            <a:endParaRPr lang="en-US" sz="20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А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x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см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, OD = 2x + 4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Найти: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x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7544" y="114382"/>
            <a:ext cx="3178696" cy="940966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№4.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23528" y="1484784"/>
            <a:ext cx="30243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23528" y="2564904"/>
            <a:ext cx="30243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39552" y="1484784"/>
            <a:ext cx="2304256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31640" y="1484784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23528" y="1055348"/>
            <a:ext cx="42484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m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O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C                      D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Решение: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омой 10">
            <a:hlinkClick r:id="rId2" action="ppaction://hlinksldjump" highlightClick="1"/>
          </p:cNvPr>
          <p:cNvSpPr/>
          <p:nvPr/>
        </p:nvSpPr>
        <p:spPr>
          <a:xfrm>
            <a:off x="214282" y="6000768"/>
            <a:ext cx="785818" cy="7143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Управляющая кнопка: справка 1">
            <a:hlinkClick r:id="rId3" action="ppaction://hlinksldjump" highlightClick="1"/>
          </p:cNvPr>
          <p:cNvSpPr/>
          <p:nvPr/>
        </p:nvSpPr>
        <p:spPr>
          <a:xfrm>
            <a:off x="8316416" y="6165304"/>
            <a:ext cx="576064" cy="549820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2419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404</Words>
  <Application>Microsoft Office PowerPoint</Application>
  <PresentationFormat>Экран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Формула</vt:lpstr>
      <vt:lpstr>Решение задач : «Первый признак подобия треугольников».</vt:lpstr>
      <vt:lpstr>ПОВТОРЕНИЕ  ТЕОРЕТИЧЕСКОЙ ЧАСТИ</vt:lpstr>
      <vt:lpstr>Подобные треугольники</vt:lpstr>
      <vt:lpstr>Первый признак подобия треугольников</vt:lpstr>
      <vt:lpstr>ПРАКТИЧЕСКАЯ ЧАСТЬ</vt:lpstr>
      <vt:lpstr>Задача №1.</vt:lpstr>
      <vt:lpstr>Задача №2.</vt:lpstr>
      <vt:lpstr>Задача №3.</vt:lpstr>
      <vt:lpstr>Задача №4.</vt:lpstr>
      <vt:lpstr>Задача №5.</vt:lpstr>
      <vt:lpstr>Задача №6.</vt:lpstr>
      <vt:lpstr>Самостоятельная работа  ( 10 мин )</vt:lpstr>
      <vt:lpstr>              1 вариант                                  2 вариант №1.По данным рисунков докажите, что треугольники       подобны (обозначения расставьте самостоятельно). </vt:lpstr>
      <vt:lpstr>Литература и Интернет-ресурсы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: «Первый признак подобия треугольников».</dc:title>
  <dc:creator>HP Pavilion</dc:creator>
  <cp:lastModifiedBy>re</cp:lastModifiedBy>
  <cp:revision>49</cp:revision>
  <dcterms:created xsi:type="dcterms:W3CDTF">2014-01-15T17:24:42Z</dcterms:created>
  <dcterms:modified xsi:type="dcterms:W3CDTF">2014-05-12T21:35:27Z</dcterms:modified>
</cp:coreProperties>
</file>