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58" r:id="rId4"/>
    <p:sldId id="259" r:id="rId5"/>
    <p:sldId id="261" r:id="rId6"/>
    <p:sldId id="262" r:id="rId7"/>
    <p:sldId id="263" r:id="rId8"/>
    <p:sldId id="265" r:id="rId9"/>
    <p:sldId id="267" r:id="rId10"/>
    <p:sldId id="271" r:id="rId11"/>
    <p:sldId id="273" r:id="rId12"/>
    <p:sldId id="278" r:id="rId13"/>
    <p:sldId id="274" r:id="rId14"/>
    <p:sldId id="27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006600"/>
    <a:srgbClr val="008A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9" autoAdjust="0"/>
  </p:normalViewPr>
  <p:slideViewPr>
    <p:cSldViewPr>
      <p:cViewPr varScale="1">
        <p:scale>
          <a:sx n="44" d="100"/>
          <a:sy n="44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46"/>
          <p:cNvGrpSpPr>
            <a:grpSpLocks/>
          </p:cNvGrpSpPr>
          <p:nvPr userDrawn="1"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6" name="Picture 47" descr="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8" descr="0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10" descr="12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" name="Picture 34" descr="water_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0" descr="fire14"/>
          <p:cNvPicPr>
            <a:picLocks noChangeAspect="1" noChangeArrowheads="1" noCrop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1" descr="B_Fly26"/>
          <p:cNvPicPr>
            <a:picLocks noChangeAspect="1" noChangeArrowheads="1" noCrop="1"/>
          </p:cNvPicPr>
          <p:nvPr userDrawn="1"/>
        </p:nvPicPr>
        <p:blipFill>
          <a:blip r:embed="rId7" cstate="print">
            <a:lum bright="-12000" contrast="-100000"/>
            <a:grayscl/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2" descr="B_Fly26"/>
          <p:cNvPicPr>
            <a:picLocks noChangeAspect="1" noChangeArrowheads="1" noCrop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3" descr="bupestrid beetle 5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4" name="Picture 55" descr="WB01292_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" name="Rectangle 4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C1130-161E-4DA2-9163-0B21B85B2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D4D3A-F357-4964-AEDA-239296C8B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D7952-B3AD-4C38-AF14-3DCCCBD24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F7153-34F6-406E-8F9F-E08FED274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B9D43-B9B6-4A38-A87F-A956600C6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D6C9A-76A4-47B2-86B8-C2AE13497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F3D88-96B0-479C-BB7E-0D79B6494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34776-4BF4-4F7E-9AD8-8D08EFF4F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CA416-592C-4CE7-BBCD-41DF6B89D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CFA9-4B5C-48EE-82EE-D74D071B4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6B08F-AA37-441B-AA29-9C357D879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27" name="Picture 10" descr="12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28" name="Picture 11" descr="water_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CF64F13-FFBB-4033-8203-4722A0768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3" name="Freeform 9"/>
          <p:cNvSpPr>
            <a:spLocks/>
          </p:cNvSpPr>
          <p:nvPr userDrawn="1"/>
        </p:nvSpPr>
        <p:spPr bwMode="gray">
          <a:xfrm rot="10800000">
            <a:off x="0" y="6629400"/>
            <a:ext cx="9144000" cy="228600"/>
          </a:xfrm>
          <a:custGeom>
            <a:avLst/>
            <a:gdLst>
              <a:gd name="T0" fmla="*/ 8 w 5767"/>
              <a:gd name="T1" fmla="*/ 2730 h 2730"/>
              <a:gd name="T2" fmla="*/ 3040 w 5767"/>
              <a:gd name="T3" fmla="*/ 2726 h 2730"/>
              <a:gd name="T4" fmla="*/ 3347 w 5767"/>
              <a:gd name="T5" fmla="*/ 2630 h 2730"/>
              <a:gd name="T6" fmla="*/ 3795 w 5767"/>
              <a:gd name="T7" fmla="*/ 2170 h 2730"/>
              <a:gd name="T8" fmla="*/ 4115 w 5767"/>
              <a:gd name="T9" fmla="*/ 2080 h 2730"/>
              <a:gd name="T10" fmla="*/ 5760 w 5767"/>
              <a:gd name="T11" fmla="*/ 2093 h 2730"/>
              <a:gd name="T12" fmla="*/ 5767 w 5767"/>
              <a:gd name="T13" fmla="*/ 0 h 2730"/>
              <a:gd name="T14" fmla="*/ 0 w 5767"/>
              <a:gd name="T15" fmla="*/ 1 h 2730"/>
              <a:gd name="T16" fmla="*/ 8 w 5767"/>
              <a:gd name="T17" fmla="*/ 2730 h 27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34" name="Picture 12" descr="butterfly 19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gif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1487488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/>
              <a:t>Дикие и домашние животные </a:t>
            </a:r>
          </a:p>
        </p:txBody>
      </p:sp>
      <p:sp>
        <p:nvSpPr>
          <p:cNvPr id="3076" name="Прямоугольник 6"/>
          <p:cNvSpPr>
            <a:spLocks noChangeArrowheads="1"/>
          </p:cNvSpPr>
          <p:nvPr/>
        </p:nvSpPr>
        <p:spPr bwMode="auto">
          <a:xfrm>
            <a:off x="-228600" y="4419600"/>
            <a:ext cx="807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Сагитова Рамиля  Ташбулатовна, учитель начальных классов.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МБОУ «Лянторская СОШ № 4»</a:t>
            </a:r>
          </a:p>
        </p:txBody>
      </p:sp>
      <p:pic>
        <p:nvPicPr>
          <p:cNvPr id="7" name="Picture 5" descr="зуб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2819400"/>
            <a:ext cx="1349375" cy="1349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933825"/>
            <a:ext cx="9144000" cy="2924175"/>
          </a:xfrm>
          <a:solidFill>
            <a:srgbClr val="99FF66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	   </a:t>
            </a:r>
            <a:r>
              <a:rPr lang="ru-RU" sz="2800" smtClean="0"/>
              <a:t>Однажды один разумный человек стал подкармливать волков, которые ходили возле его жилья. Постепенно волки стали добрее, а их детёныши привязались к человеку, стали жить рядом с ним. Они были уже не дикими, а домашними. Так появились собаки.</a:t>
            </a:r>
          </a:p>
        </p:txBody>
      </p:sp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179388" y="260350"/>
            <a:ext cx="8718550" cy="3529013"/>
            <a:chOff x="179388" y="260350"/>
            <a:chExt cx="8718551" cy="3529013"/>
          </a:xfrm>
        </p:grpSpPr>
        <p:pic>
          <p:nvPicPr>
            <p:cNvPr id="12292" name="Picture 4" descr="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388" y="284163"/>
              <a:ext cx="5184776" cy="34829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  <p:pic>
          <p:nvPicPr>
            <p:cNvPr id="12293" name="Picture 6" descr="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10201" y="260350"/>
              <a:ext cx="3487738" cy="352901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19700" y="0"/>
            <a:ext cx="3924300" cy="6884988"/>
          </a:xfrm>
          <a:solidFill>
            <a:srgbClr val="99FF66"/>
          </a:solidFill>
        </p:spPr>
        <p:txBody>
          <a:bodyPr/>
          <a:lstStyle/>
          <a:p>
            <a:pPr eaLnBrk="1" hangingPunct="1"/>
            <a:r>
              <a:rPr lang="ru-RU" sz="1400" smtClean="0"/>
              <a:t>		 </a:t>
            </a:r>
          </a:p>
          <a:p>
            <a:pPr eaLnBrk="1" hangingPunct="1"/>
            <a:r>
              <a:rPr lang="ru-RU" sz="2800" smtClean="0"/>
              <a:t>Собаки научились охранять человека от врагов, помогать ему искать и добывать пищу.</a:t>
            </a:r>
          </a:p>
          <a:p>
            <a:pPr eaLnBrk="1" hangingPunct="1"/>
            <a:r>
              <a:rPr lang="ru-RU" sz="2800" smtClean="0"/>
              <a:t>Шло время, число друзей человека среди животных росло. </a:t>
            </a:r>
            <a:r>
              <a:rPr lang="ru-RU" smtClean="0"/>
              <a:t>			    	</a:t>
            </a:r>
            <a:r>
              <a:rPr lang="ru-RU" sz="2800" smtClean="0"/>
              <a:t>Теперь человек уже не может жить без своих домашних друзей и помощников.</a:t>
            </a:r>
          </a:p>
        </p:txBody>
      </p:sp>
      <p:pic>
        <p:nvPicPr>
          <p:cNvPr id="13316" name="Picture 4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3" y="0"/>
            <a:ext cx="540702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smtClean="0">
                <a:solidFill>
                  <a:srgbClr val="0070C0"/>
                </a:solidFill>
                <a:latin typeface="Monotype Corsiva" pitchFamily="66" charset="0"/>
              </a:rPr>
              <a:t>Физминутка </a:t>
            </a:r>
          </a:p>
        </p:txBody>
      </p:sp>
      <p:pic>
        <p:nvPicPr>
          <p:cNvPr id="4" name="Picture 8" descr="http://s44.radikal.ru/i104/0808/50/5e648150dac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828800"/>
            <a:ext cx="4281001" cy="3390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bunny_thumping_foot_h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1785926"/>
            <a:ext cx="3143272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saturday_night_hamste_a_h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1066800"/>
            <a:ext cx="3071834" cy="4388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dog_rover_dancing_sat_a_hc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88" y="1428750"/>
            <a:ext cx="3571875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ape_waving_hand_hc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2" y="1214422"/>
            <a:ext cx="3857652" cy="4623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47800" y="5257800"/>
            <a:ext cx="6324600" cy="1016000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>
                <a:solidFill>
                  <a:srgbClr val="0070C0"/>
                </a:solidFill>
                <a:latin typeface="Monotype Corsiva" pitchFamily="66" charset="0"/>
              </a:rPr>
              <a:t>Молодцы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ru-RU" b="1" smtClean="0"/>
              <a:t>     Игра «Назови детеныша»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57400" y="1447800"/>
            <a:ext cx="281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Свинья</a:t>
            </a:r>
            <a:r>
              <a:rPr lang="ru-RU" sz="2000"/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72200" y="3200400"/>
            <a:ext cx="297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Поросёнок</a:t>
            </a:r>
            <a:r>
              <a:rPr lang="ru-RU"/>
              <a:t> </a:t>
            </a:r>
          </a:p>
        </p:txBody>
      </p:sp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685800" y="1524000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Корова</a:t>
            </a:r>
            <a:r>
              <a:rPr lang="ru-RU"/>
              <a:t> </a:t>
            </a:r>
          </a:p>
        </p:txBody>
      </p:sp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5867400" y="4114800"/>
            <a:ext cx="297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Телёнок</a:t>
            </a:r>
            <a:r>
              <a:rPr lang="ru-RU"/>
              <a:t> </a:t>
            </a:r>
          </a:p>
        </p:txBody>
      </p:sp>
      <p:sp>
        <p:nvSpPr>
          <p:cNvPr id="14343" name="TextBox 8"/>
          <p:cNvSpPr txBox="1">
            <a:spLocks noChangeArrowheads="1"/>
          </p:cNvSpPr>
          <p:nvPr/>
        </p:nvSpPr>
        <p:spPr bwMode="auto">
          <a:xfrm>
            <a:off x="304800" y="2286000"/>
            <a:ext cx="167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Утка</a:t>
            </a:r>
          </a:p>
        </p:txBody>
      </p:sp>
      <p:sp>
        <p:nvSpPr>
          <p:cNvPr id="14344" name="TextBox 9"/>
          <p:cNvSpPr txBox="1">
            <a:spLocks noChangeArrowheads="1"/>
          </p:cNvSpPr>
          <p:nvPr/>
        </p:nvSpPr>
        <p:spPr bwMode="auto">
          <a:xfrm>
            <a:off x="4572000" y="2286000"/>
            <a:ext cx="2438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Утёнок</a:t>
            </a:r>
          </a:p>
        </p:txBody>
      </p:sp>
      <p:sp>
        <p:nvSpPr>
          <p:cNvPr id="14345" name="TextBox 10"/>
          <p:cNvSpPr txBox="1">
            <a:spLocks noChangeArrowheads="1"/>
          </p:cNvSpPr>
          <p:nvPr/>
        </p:nvSpPr>
        <p:spPr bwMode="auto">
          <a:xfrm>
            <a:off x="1828800" y="2286000"/>
            <a:ext cx="182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Гусь</a:t>
            </a:r>
            <a:r>
              <a:rPr lang="ru-RU"/>
              <a:t> </a:t>
            </a:r>
          </a:p>
        </p:txBody>
      </p:sp>
      <p:sp>
        <p:nvSpPr>
          <p:cNvPr id="14346" name="TextBox 11"/>
          <p:cNvSpPr txBox="1">
            <a:spLocks noChangeArrowheads="1"/>
          </p:cNvSpPr>
          <p:nvPr/>
        </p:nvSpPr>
        <p:spPr bwMode="auto">
          <a:xfrm>
            <a:off x="6019800" y="4876800"/>
            <a:ext cx="2514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Гусёнок</a:t>
            </a:r>
            <a:r>
              <a:rPr lang="ru-RU"/>
              <a:t> </a:t>
            </a:r>
          </a:p>
        </p:txBody>
      </p:sp>
      <p:sp>
        <p:nvSpPr>
          <p:cNvPr id="14347" name="TextBox 12"/>
          <p:cNvSpPr txBox="1">
            <a:spLocks noChangeArrowheads="1"/>
          </p:cNvSpPr>
          <p:nvPr/>
        </p:nvSpPr>
        <p:spPr bwMode="auto">
          <a:xfrm>
            <a:off x="0" y="4038600"/>
            <a:ext cx="281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Лошадь</a:t>
            </a:r>
            <a:r>
              <a:rPr lang="ru-RU"/>
              <a:t> </a:t>
            </a:r>
          </a:p>
        </p:txBody>
      </p:sp>
      <p:sp>
        <p:nvSpPr>
          <p:cNvPr id="14348" name="TextBox 13"/>
          <p:cNvSpPr txBox="1">
            <a:spLocks noChangeArrowheads="1"/>
          </p:cNvSpPr>
          <p:nvPr/>
        </p:nvSpPr>
        <p:spPr bwMode="auto">
          <a:xfrm>
            <a:off x="5334000" y="1676400"/>
            <a:ext cx="350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Жеребёнок</a:t>
            </a:r>
            <a:r>
              <a:rPr lang="ru-RU"/>
              <a:t> </a:t>
            </a:r>
          </a:p>
        </p:txBody>
      </p:sp>
      <p:sp>
        <p:nvSpPr>
          <p:cNvPr id="14349" name="TextBox 14"/>
          <p:cNvSpPr txBox="1">
            <a:spLocks noChangeArrowheads="1"/>
          </p:cNvSpPr>
          <p:nvPr/>
        </p:nvSpPr>
        <p:spPr bwMode="auto">
          <a:xfrm>
            <a:off x="1905000" y="2971800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Овца </a:t>
            </a:r>
          </a:p>
        </p:txBody>
      </p:sp>
      <p:sp>
        <p:nvSpPr>
          <p:cNvPr id="14350" name="TextBox 15"/>
          <p:cNvSpPr txBox="1">
            <a:spLocks noChangeArrowheads="1"/>
          </p:cNvSpPr>
          <p:nvPr/>
        </p:nvSpPr>
        <p:spPr bwMode="auto">
          <a:xfrm>
            <a:off x="3505200" y="3581400"/>
            <a:ext cx="2895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Ягнёнок</a:t>
            </a:r>
            <a:r>
              <a:rPr lang="ru-RU"/>
              <a:t> </a:t>
            </a:r>
          </a:p>
        </p:txBody>
      </p:sp>
      <p:sp>
        <p:nvSpPr>
          <p:cNvPr id="14351" name="TextBox 16"/>
          <p:cNvSpPr txBox="1">
            <a:spLocks noChangeArrowheads="1"/>
          </p:cNvSpPr>
          <p:nvPr/>
        </p:nvSpPr>
        <p:spPr bwMode="auto">
          <a:xfrm>
            <a:off x="1295400" y="4648200"/>
            <a:ext cx="2514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Кошка</a:t>
            </a:r>
            <a:r>
              <a:rPr lang="ru-RU"/>
              <a:t> </a:t>
            </a:r>
          </a:p>
        </p:txBody>
      </p:sp>
      <p:sp>
        <p:nvSpPr>
          <p:cNvPr id="14352" name="TextBox 17"/>
          <p:cNvSpPr txBox="1">
            <a:spLocks noChangeArrowheads="1"/>
          </p:cNvSpPr>
          <p:nvPr/>
        </p:nvSpPr>
        <p:spPr bwMode="auto">
          <a:xfrm>
            <a:off x="6400800" y="2362200"/>
            <a:ext cx="236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Котёнок</a:t>
            </a:r>
            <a:r>
              <a:rPr lang="ru-RU"/>
              <a:t> </a:t>
            </a:r>
          </a:p>
        </p:txBody>
      </p:sp>
      <p:sp>
        <p:nvSpPr>
          <p:cNvPr id="14353" name="TextBox 18"/>
          <p:cNvSpPr txBox="1">
            <a:spLocks noChangeArrowheads="1"/>
          </p:cNvSpPr>
          <p:nvPr/>
        </p:nvSpPr>
        <p:spPr bwMode="auto">
          <a:xfrm>
            <a:off x="2590800" y="2133600"/>
            <a:ext cx="236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Собака</a:t>
            </a:r>
            <a:r>
              <a:rPr lang="ru-RU"/>
              <a:t> </a:t>
            </a:r>
          </a:p>
        </p:txBody>
      </p:sp>
      <p:sp>
        <p:nvSpPr>
          <p:cNvPr id="14354" name="TextBox 19"/>
          <p:cNvSpPr txBox="1">
            <a:spLocks noChangeArrowheads="1"/>
          </p:cNvSpPr>
          <p:nvPr/>
        </p:nvSpPr>
        <p:spPr bwMode="auto">
          <a:xfrm>
            <a:off x="3962400" y="4419600"/>
            <a:ext cx="213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Щенок</a:t>
            </a:r>
            <a:r>
              <a:rPr lang="ru-RU"/>
              <a:t> </a:t>
            </a:r>
          </a:p>
        </p:txBody>
      </p:sp>
      <p:sp>
        <p:nvSpPr>
          <p:cNvPr id="14355" name="TextBox 20"/>
          <p:cNvSpPr txBox="1">
            <a:spLocks noChangeArrowheads="1"/>
          </p:cNvSpPr>
          <p:nvPr/>
        </p:nvSpPr>
        <p:spPr bwMode="auto">
          <a:xfrm>
            <a:off x="533400" y="3124200"/>
            <a:ext cx="2209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Курица </a:t>
            </a:r>
          </a:p>
        </p:txBody>
      </p:sp>
      <p:sp>
        <p:nvSpPr>
          <p:cNvPr id="14356" name="TextBox 21"/>
          <p:cNvSpPr txBox="1">
            <a:spLocks noChangeArrowheads="1"/>
          </p:cNvSpPr>
          <p:nvPr/>
        </p:nvSpPr>
        <p:spPr bwMode="auto">
          <a:xfrm>
            <a:off x="6477000" y="3733800"/>
            <a:ext cx="236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Цыплёнок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6" dur="1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5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8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0" dur="2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5" dur="2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0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0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0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0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14341" grpId="0"/>
      <p:bldP spid="14341" grpId="1"/>
      <p:bldP spid="14342" grpId="0"/>
      <p:bldP spid="14342" grpId="1"/>
      <p:bldP spid="14343" grpId="0"/>
      <p:bldP spid="14343" grpId="1"/>
      <p:bldP spid="14344" grpId="0"/>
      <p:bldP spid="14344" grpId="1"/>
      <p:bldP spid="14345" grpId="0"/>
      <p:bldP spid="14345" grpId="1"/>
      <p:bldP spid="14346" grpId="0"/>
      <p:bldP spid="14346" grpId="1"/>
      <p:bldP spid="14347" grpId="0"/>
      <p:bldP spid="14347" grpId="1"/>
      <p:bldP spid="14348" grpId="0"/>
      <p:bldP spid="14348" grpId="1"/>
      <p:bldP spid="14349" grpId="0"/>
      <p:bldP spid="14349" grpId="1"/>
      <p:bldP spid="14350" grpId="0"/>
      <p:bldP spid="14350" grpId="1"/>
      <p:bldP spid="14351" grpId="0"/>
      <p:bldP spid="14351" grpId="1"/>
      <p:bldP spid="14352" grpId="0"/>
      <p:bldP spid="14352" grpId="1"/>
      <p:bldP spid="14353" grpId="0"/>
      <p:bldP spid="14353" grpId="1"/>
      <p:bldP spid="14354" grpId="0"/>
      <p:bldP spid="14354" grpId="1"/>
      <p:bldP spid="14355" grpId="0"/>
      <p:bldP spid="14355" grpId="1"/>
      <p:bldP spid="14356" grpId="0"/>
      <p:bldP spid="1435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урок !</a:t>
            </a:r>
            <a:b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0400" y="1905000"/>
            <a:ext cx="3157008" cy="2367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1066800" y="990600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i="1" smtClean="0"/>
              <a:t>   </a:t>
            </a:r>
            <a:r>
              <a:rPr lang="ru-RU" i="1" smtClean="0">
                <a:solidFill>
                  <a:srgbClr val="0070C0"/>
                </a:solidFill>
              </a:rPr>
              <a:t>Ну-ка проверь, дружок,</a:t>
            </a:r>
            <a:br>
              <a:rPr lang="ru-RU" i="1" smtClean="0">
                <a:solidFill>
                  <a:srgbClr val="0070C0"/>
                </a:solidFill>
              </a:rPr>
            </a:br>
            <a:r>
              <a:rPr lang="ru-RU" i="1" smtClean="0">
                <a:solidFill>
                  <a:srgbClr val="0070C0"/>
                </a:solidFill>
              </a:rPr>
              <a:t>Ты готов начать урок?</a:t>
            </a:r>
            <a:br>
              <a:rPr lang="ru-RU" i="1" smtClean="0">
                <a:solidFill>
                  <a:srgbClr val="0070C0"/>
                </a:solidFill>
              </a:rPr>
            </a:br>
            <a:r>
              <a:rPr lang="ru-RU" i="1" smtClean="0">
                <a:solidFill>
                  <a:srgbClr val="0070C0"/>
                </a:solidFill>
              </a:rPr>
              <a:t>Все ль на месте,</a:t>
            </a:r>
            <a:br>
              <a:rPr lang="ru-RU" i="1" smtClean="0">
                <a:solidFill>
                  <a:srgbClr val="0070C0"/>
                </a:solidFill>
              </a:rPr>
            </a:br>
            <a:r>
              <a:rPr lang="ru-RU" i="1" smtClean="0">
                <a:solidFill>
                  <a:srgbClr val="0070C0"/>
                </a:solidFill>
              </a:rPr>
              <a:t>Все ль в порядке:</a:t>
            </a:r>
            <a:br>
              <a:rPr lang="ru-RU" i="1" smtClean="0">
                <a:solidFill>
                  <a:srgbClr val="0070C0"/>
                </a:solidFill>
              </a:rPr>
            </a:br>
            <a:r>
              <a:rPr lang="ru-RU" i="1" smtClean="0">
                <a:solidFill>
                  <a:srgbClr val="0070C0"/>
                </a:solidFill>
              </a:rPr>
              <a:t>Ручка, книжка и тетрадка?</a:t>
            </a:r>
            <a:br>
              <a:rPr lang="ru-RU" i="1" smtClean="0">
                <a:solidFill>
                  <a:srgbClr val="0070C0"/>
                </a:solidFill>
              </a:rPr>
            </a:br>
            <a:r>
              <a:rPr lang="ru-RU" i="1" smtClean="0">
                <a:solidFill>
                  <a:srgbClr val="0070C0"/>
                </a:solidFill>
              </a:rPr>
              <a:t>Все ли правильно сидят?</a:t>
            </a:r>
            <a:br>
              <a:rPr lang="ru-RU" i="1" smtClean="0">
                <a:solidFill>
                  <a:srgbClr val="0070C0"/>
                </a:solidFill>
              </a:rPr>
            </a:br>
            <a:r>
              <a:rPr lang="ru-RU" i="1" smtClean="0">
                <a:solidFill>
                  <a:srgbClr val="0070C0"/>
                </a:solidFill>
              </a:rPr>
              <a:t>Все ль внимательно глядят?</a:t>
            </a:r>
            <a:br>
              <a:rPr lang="ru-RU" i="1" smtClean="0">
                <a:solidFill>
                  <a:srgbClr val="0070C0"/>
                </a:solidFill>
              </a:rPr>
            </a:br>
            <a:r>
              <a:rPr lang="ru-RU" i="1" smtClean="0">
                <a:solidFill>
                  <a:srgbClr val="0070C0"/>
                </a:solidFill>
              </a:rPr>
              <a:t>Каждый хочет получать</a:t>
            </a:r>
            <a:br>
              <a:rPr lang="ru-RU" i="1" smtClean="0">
                <a:solidFill>
                  <a:srgbClr val="0070C0"/>
                </a:solidFill>
              </a:rPr>
            </a:br>
            <a:r>
              <a:rPr lang="ru-RU" i="1" smtClean="0">
                <a:solidFill>
                  <a:srgbClr val="0070C0"/>
                </a:solidFill>
              </a:rPr>
              <a:t>Только лишь оценку “пять”.</a:t>
            </a:r>
            <a:endParaRPr lang="ru-RU" smtClean="0">
              <a:solidFill>
                <a:srgbClr val="0070C0"/>
              </a:solidFill>
            </a:endParaRPr>
          </a:p>
          <a:p>
            <a:endParaRPr lang="ru-RU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38600" y="1066800"/>
            <a:ext cx="1600200" cy="6096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Растения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57400" y="2438400"/>
            <a:ext cx="1600200" cy="6096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Деревья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91000" y="2438400"/>
            <a:ext cx="1600200" cy="6096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Кустарники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77000" y="2438400"/>
            <a:ext cx="1600200" cy="6096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Травы 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3048000" y="1752600"/>
            <a:ext cx="1143000" cy="53340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4629150" y="2000250"/>
            <a:ext cx="685800" cy="3810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486400" y="1752600"/>
            <a:ext cx="1066800" cy="53340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1600200" y="3810000"/>
            <a:ext cx="1752600" cy="685800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Растения 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rot="10800000" flipV="1">
            <a:off x="685800" y="4419600"/>
            <a:ext cx="1143000" cy="53340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3" idx="5"/>
          </p:cNvCxnSpPr>
          <p:nvPr/>
        </p:nvCxnSpPr>
        <p:spPr>
          <a:xfrm rot="16200000" flipH="1">
            <a:off x="3212307" y="4279106"/>
            <a:ext cx="557212" cy="790575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6400800" y="3733800"/>
            <a:ext cx="1752600" cy="685800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Растения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0" y="5029200"/>
            <a:ext cx="1828800" cy="6096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Дикорастущие  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590800" y="5029200"/>
            <a:ext cx="1828800" cy="6096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Культурные   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953000" y="4953000"/>
            <a:ext cx="1828800" cy="6096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Лиственные   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315200" y="4953000"/>
            <a:ext cx="1828800" cy="6096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Хвойные</a:t>
            </a:r>
          </a:p>
        </p:txBody>
      </p:sp>
      <p:cxnSp>
        <p:nvCxnSpPr>
          <p:cNvPr id="37" name="Прямая со стрелкой 36"/>
          <p:cNvCxnSpPr>
            <a:stCxn id="30" idx="3"/>
          </p:cNvCxnSpPr>
          <p:nvPr/>
        </p:nvCxnSpPr>
        <p:spPr>
          <a:xfrm rot="5400000">
            <a:off x="6098382" y="4393406"/>
            <a:ext cx="633412" cy="485775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6200000" flipH="1">
            <a:off x="7848600" y="4343400"/>
            <a:ext cx="685800" cy="53340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1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1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3" grpId="0" animBg="1"/>
      <p:bldP spid="30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http://im7-tub-ru.yandex.net/i?id=221864296-3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11137"/>
            <a:ext cx="914400" cy="993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5" name="Picture 7" descr="http://im1-tub-ru.yandex.net/i?id=342464952-1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709" y="5341620"/>
            <a:ext cx="914400" cy="1152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4" name="Picture 9" descr="slide0012_image0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263" y="155575"/>
            <a:ext cx="1028700" cy="1077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8018" y="4018515"/>
            <a:ext cx="1059601" cy="1085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4191000"/>
            <a:ext cx="717177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3" name="Picture 8" descr="slide0039_image03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1447800"/>
            <a:ext cx="838097" cy="652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52" name="Picture 11" descr="2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16163" y="3087688"/>
            <a:ext cx="9144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203" descr="40314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06738" y="4356100"/>
            <a:ext cx="571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9" descr="http://im3-tub-ru.yandex.net/i?id=167133323-61-72&amp;n=21"/>
          <p:cNvPicPr>
            <a:picLocks noChangeAspect="1" noChangeArrowheads="1"/>
          </p:cNvPicPr>
          <p:nvPr/>
        </p:nvPicPr>
        <p:blipFill>
          <a:blip r:embed="rId10" cstate="print"/>
          <a:srcRect r="17892"/>
          <a:stretch>
            <a:fillRect/>
          </a:stretch>
        </p:blipFill>
        <p:spPr bwMode="auto">
          <a:xfrm>
            <a:off x="3878263" y="2679700"/>
            <a:ext cx="1143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 descr="http://im5-tub-ru.yandex.net/i?id=437323553-07-72&amp;n=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39397" y="3251090"/>
            <a:ext cx="1066800" cy="80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81" name="Picture 13" descr="http://im5-tub-ru.yandex.net/i?id=126051005-63-72&amp;n=2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53837" y="2853998"/>
            <a:ext cx="1066800" cy="1096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7" name="Picture 15" descr="http://im5-tub-ru.yandex.net/i?id=48347707-33-72&amp;n=2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19988" y="1409700"/>
            <a:ext cx="7254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8" name="TextBox 125"/>
          <p:cNvSpPr txBox="1">
            <a:spLocks noChangeArrowheads="1"/>
          </p:cNvSpPr>
          <p:nvPr/>
        </p:nvSpPr>
        <p:spPr bwMode="auto">
          <a:xfrm>
            <a:off x="6799263" y="39688"/>
            <a:ext cx="2609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У него большие уши, 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Он хозяину послушен. 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И хотя он невелик, 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Но везет, как грузовик</a:t>
            </a:r>
            <a:r>
              <a:rPr lang="ru-RU"/>
              <a:t>!</a:t>
            </a:r>
          </a:p>
        </p:txBody>
      </p:sp>
      <p:sp>
        <p:nvSpPr>
          <p:cNvPr id="129" name="Прямоугольник 128"/>
          <p:cNvSpPr/>
          <p:nvPr/>
        </p:nvSpPr>
        <p:spPr bwMode="auto">
          <a:xfrm>
            <a:off x="0" y="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 bwMode="auto">
          <a:xfrm>
            <a:off x="0" y="5334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1" name="Прямоугольник 130"/>
          <p:cNvSpPr/>
          <p:nvPr/>
        </p:nvSpPr>
        <p:spPr bwMode="auto">
          <a:xfrm>
            <a:off x="0" y="21336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2" name="Прямоугольник 131"/>
          <p:cNvSpPr/>
          <p:nvPr/>
        </p:nvSpPr>
        <p:spPr bwMode="auto">
          <a:xfrm>
            <a:off x="0" y="16002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3" name="Прямоугольник 132"/>
          <p:cNvSpPr/>
          <p:nvPr/>
        </p:nvSpPr>
        <p:spPr bwMode="auto">
          <a:xfrm>
            <a:off x="0" y="10668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4" name="Прямоугольник 133"/>
          <p:cNvSpPr/>
          <p:nvPr/>
        </p:nvSpPr>
        <p:spPr bwMode="auto">
          <a:xfrm>
            <a:off x="0" y="26670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65" name="TextBox 149"/>
          <p:cNvSpPr txBox="1">
            <a:spLocks noChangeArrowheads="1"/>
          </p:cNvSpPr>
          <p:nvPr/>
        </p:nvSpPr>
        <p:spPr bwMode="auto">
          <a:xfrm>
            <a:off x="0" y="0"/>
            <a:ext cx="381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Л</a:t>
            </a:r>
          </a:p>
          <a:p>
            <a:pPr algn="ctr"/>
            <a:endParaRPr lang="ru-RU"/>
          </a:p>
          <a:p>
            <a:pPr algn="ctr"/>
            <a:r>
              <a:rPr lang="ru-RU"/>
              <a:t>О</a:t>
            </a:r>
          </a:p>
          <a:p>
            <a:pPr algn="ctr"/>
            <a:endParaRPr lang="ru-RU"/>
          </a:p>
          <a:p>
            <a:pPr algn="ctr"/>
            <a:r>
              <a:rPr lang="ru-RU"/>
              <a:t>Ш</a:t>
            </a:r>
          </a:p>
          <a:p>
            <a:pPr algn="ctr"/>
            <a:endParaRPr lang="ru-RU"/>
          </a:p>
          <a:p>
            <a:pPr algn="ctr"/>
            <a:r>
              <a:rPr lang="ru-RU"/>
              <a:t>А</a:t>
            </a:r>
          </a:p>
          <a:p>
            <a:pPr algn="ctr"/>
            <a:endParaRPr lang="ru-RU"/>
          </a:p>
          <a:p>
            <a:pPr algn="ctr"/>
            <a:r>
              <a:rPr lang="ru-RU" b="1">
                <a:solidFill>
                  <a:srgbClr val="FF0000"/>
                </a:solidFill>
              </a:rPr>
              <a:t>Д</a:t>
            </a:r>
          </a:p>
          <a:p>
            <a:pPr algn="ctr"/>
            <a:endParaRPr lang="ru-RU"/>
          </a:p>
          <a:p>
            <a:pPr algn="ctr"/>
            <a:r>
              <a:rPr lang="ru-RU"/>
              <a:t>Ь</a:t>
            </a:r>
          </a:p>
        </p:txBody>
      </p:sp>
      <p:sp>
        <p:nvSpPr>
          <p:cNvPr id="156" name="Прямоугольник 155"/>
          <p:cNvSpPr/>
          <p:nvPr/>
        </p:nvSpPr>
        <p:spPr bwMode="auto">
          <a:xfrm>
            <a:off x="457200" y="37338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3" name="Прямоугольник 152"/>
          <p:cNvSpPr/>
          <p:nvPr/>
        </p:nvSpPr>
        <p:spPr bwMode="auto">
          <a:xfrm>
            <a:off x="457200" y="21336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4" name="Прямоугольник 153"/>
          <p:cNvSpPr/>
          <p:nvPr/>
        </p:nvSpPr>
        <p:spPr bwMode="auto">
          <a:xfrm>
            <a:off x="457200" y="26670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7" name="Прямоугольник 156"/>
          <p:cNvSpPr/>
          <p:nvPr/>
        </p:nvSpPr>
        <p:spPr bwMode="auto">
          <a:xfrm>
            <a:off x="457200" y="32004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5" name="Прямоугольник 154"/>
          <p:cNvSpPr/>
          <p:nvPr/>
        </p:nvSpPr>
        <p:spPr bwMode="auto">
          <a:xfrm>
            <a:off x="914400" y="21336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2" name="Прямоугольник 161"/>
          <p:cNvSpPr/>
          <p:nvPr/>
        </p:nvSpPr>
        <p:spPr bwMode="auto">
          <a:xfrm>
            <a:off x="914400" y="26670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3" name="Прямоугольник 162"/>
          <p:cNvSpPr/>
          <p:nvPr/>
        </p:nvSpPr>
        <p:spPr bwMode="auto">
          <a:xfrm>
            <a:off x="914400" y="32004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4" name="Прямоугольник 163"/>
          <p:cNvSpPr/>
          <p:nvPr/>
        </p:nvSpPr>
        <p:spPr bwMode="auto">
          <a:xfrm>
            <a:off x="914400" y="37338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6" name="Прямоугольник 165"/>
          <p:cNvSpPr/>
          <p:nvPr/>
        </p:nvSpPr>
        <p:spPr bwMode="auto">
          <a:xfrm>
            <a:off x="914400" y="42672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7" name="Прямоугольник 166"/>
          <p:cNvSpPr/>
          <p:nvPr/>
        </p:nvSpPr>
        <p:spPr bwMode="auto">
          <a:xfrm>
            <a:off x="914400" y="48006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8" name="Прямоугольник 167"/>
          <p:cNvSpPr/>
          <p:nvPr/>
        </p:nvSpPr>
        <p:spPr bwMode="auto">
          <a:xfrm>
            <a:off x="914400" y="53340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77" name="TextBox 168"/>
          <p:cNvSpPr txBox="1">
            <a:spLocks noChangeArrowheads="1"/>
          </p:cNvSpPr>
          <p:nvPr/>
        </p:nvSpPr>
        <p:spPr bwMode="auto">
          <a:xfrm>
            <a:off x="533400" y="2209800"/>
            <a:ext cx="363538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О</a:t>
            </a:r>
          </a:p>
          <a:p>
            <a:endParaRPr lang="ru-RU"/>
          </a:p>
          <a:p>
            <a:r>
              <a:rPr lang="ru-RU"/>
              <a:t>С</a:t>
            </a:r>
          </a:p>
          <a:p>
            <a:endParaRPr lang="ru-RU"/>
          </a:p>
          <a:p>
            <a:r>
              <a:rPr lang="ru-RU"/>
              <a:t>Ё</a:t>
            </a:r>
          </a:p>
          <a:p>
            <a:endParaRPr lang="ru-RU"/>
          </a:p>
          <a:p>
            <a:r>
              <a:rPr lang="ru-RU"/>
              <a:t>Л</a:t>
            </a:r>
          </a:p>
          <a:p>
            <a:endParaRPr lang="ru-RU"/>
          </a:p>
        </p:txBody>
      </p:sp>
      <p:sp>
        <p:nvSpPr>
          <p:cNvPr id="171" name="Прямоугольник 170"/>
          <p:cNvSpPr/>
          <p:nvPr/>
        </p:nvSpPr>
        <p:spPr bwMode="auto">
          <a:xfrm>
            <a:off x="914400" y="58674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2" name="Прямоугольник 171"/>
          <p:cNvSpPr/>
          <p:nvPr/>
        </p:nvSpPr>
        <p:spPr bwMode="auto">
          <a:xfrm>
            <a:off x="1371600" y="32004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80" name="Picture 8" descr="D:\Рабочий стол\МОЕ\анимации для презентаций\АНИМАЦИЯ_животные\Хищники\a90225c9cfc23cc11b4c980d428f8219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75213" y="4749800"/>
            <a:ext cx="6858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" name="Прямоугольник 257"/>
          <p:cNvSpPr/>
          <p:nvPr/>
        </p:nvSpPr>
        <p:spPr bwMode="auto">
          <a:xfrm>
            <a:off x="1371600" y="5334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9" name="Прямоугольник 258"/>
          <p:cNvSpPr/>
          <p:nvPr/>
        </p:nvSpPr>
        <p:spPr bwMode="auto">
          <a:xfrm>
            <a:off x="1371600" y="10668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0" name="Прямоугольник 259"/>
          <p:cNvSpPr/>
          <p:nvPr/>
        </p:nvSpPr>
        <p:spPr bwMode="auto">
          <a:xfrm>
            <a:off x="1371600" y="16002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1" name="Прямоугольник 260"/>
          <p:cNvSpPr/>
          <p:nvPr/>
        </p:nvSpPr>
        <p:spPr bwMode="auto">
          <a:xfrm>
            <a:off x="1371600" y="21336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2" name="Прямоугольник 261"/>
          <p:cNvSpPr/>
          <p:nvPr/>
        </p:nvSpPr>
        <p:spPr bwMode="auto">
          <a:xfrm>
            <a:off x="1371600" y="26670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5" name="Прямоугольник 264"/>
          <p:cNvSpPr/>
          <p:nvPr/>
        </p:nvSpPr>
        <p:spPr bwMode="auto">
          <a:xfrm>
            <a:off x="1828800" y="10668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6" name="Прямоугольник 265"/>
          <p:cNvSpPr/>
          <p:nvPr/>
        </p:nvSpPr>
        <p:spPr bwMode="auto">
          <a:xfrm>
            <a:off x="1828800" y="16002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7" name="Прямоугольник 266"/>
          <p:cNvSpPr/>
          <p:nvPr/>
        </p:nvSpPr>
        <p:spPr bwMode="auto">
          <a:xfrm>
            <a:off x="1828800" y="21336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8" name="Прямоугольник 267"/>
          <p:cNvSpPr/>
          <p:nvPr/>
        </p:nvSpPr>
        <p:spPr bwMode="auto">
          <a:xfrm>
            <a:off x="1828800" y="26670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9" name="Прямоугольник 268"/>
          <p:cNvSpPr/>
          <p:nvPr/>
        </p:nvSpPr>
        <p:spPr bwMode="auto">
          <a:xfrm>
            <a:off x="1828800" y="32004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1" name="Прямоугольник 270"/>
          <p:cNvSpPr/>
          <p:nvPr/>
        </p:nvSpPr>
        <p:spPr bwMode="auto">
          <a:xfrm>
            <a:off x="2286000" y="5334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2" name="Прямоугольник 271"/>
          <p:cNvSpPr/>
          <p:nvPr/>
        </p:nvSpPr>
        <p:spPr bwMode="auto">
          <a:xfrm>
            <a:off x="2286000" y="10668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3" name="Прямоугольник 272"/>
          <p:cNvSpPr/>
          <p:nvPr/>
        </p:nvSpPr>
        <p:spPr bwMode="auto">
          <a:xfrm>
            <a:off x="2286000" y="16002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4" name="Прямоугольник 273"/>
          <p:cNvSpPr/>
          <p:nvPr/>
        </p:nvSpPr>
        <p:spPr bwMode="auto">
          <a:xfrm>
            <a:off x="2286000" y="21336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6" name="Прямоугольник 275"/>
          <p:cNvSpPr/>
          <p:nvPr/>
        </p:nvSpPr>
        <p:spPr bwMode="auto">
          <a:xfrm>
            <a:off x="2743200" y="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7" name="Прямоугольник 276"/>
          <p:cNvSpPr/>
          <p:nvPr/>
        </p:nvSpPr>
        <p:spPr bwMode="auto">
          <a:xfrm>
            <a:off x="2743200" y="5334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8" name="Прямоугольник 277"/>
          <p:cNvSpPr/>
          <p:nvPr/>
        </p:nvSpPr>
        <p:spPr bwMode="auto">
          <a:xfrm>
            <a:off x="2743200" y="10668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9" name="Прямоугольник 278"/>
          <p:cNvSpPr/>
          <p:nvPr/>
        </p:nvSpPr>
        <p:spPr bwMode="auto">
          <a:xfrm>
            <a:off x="2743200" y="16002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0" name="Прямоугольник 279"/>
          <p:cNvSpPr/>
          <p:nvPr/>
        </p:nvSpPr>
        <p:spPr bwMode="auto">
          <a:xfrm>
            <a:off x="2286000" y="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3" name="Прямоугольник 282"/>
          <p:cNvSpPr/>
          <p:nvPr/>
        </p:nvSpPr>
        <p:spPr bwMode="auto">
          <a:xfrm>
            <a:off x="3200400" y="21336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4" name="Прямоугольник 283"/>
          <p:cNvSpPr/>
          <p:nvPr/>
        </p:nvSpPr>
        <p:spPr bwMode="auto">
          <a:xfrm>
            <a:off x="3200400" y="26670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5" name="Прямоугольник 284"/>
          <p:cNvSpPr/>
          <p:nvPr/>
        </p:nvSpPr>
        <p:spPr bwMode="auto">
          <a:xfrm>
            <a:off x="3200400" y="32004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6" name="Прямоугольник 285"/>
          <p:cNvSpPr/>
          <p:nvPr/>
        </p:nvSpPr>
        <p:spPr bwMode="auto">
          <a:xfrm>
            <a:off x="3200400" y="37338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7" name="Прямоугольник 286"/>
          <p:cNvSpPr/>
          <p:nvPr/>
        </p:nvSpPr>
        <p:spPr bwMode="auto">
          <a:xfrm>
            <a:off x="2743200" y="21336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8" name="Прямоугольник 287"/>
          <p:cNvSpPr/>
          <p:nvPr/>
        </p:nvSpPr>
        <p:spPr bwMode="auto">
          <a:xfrm>
            <a:off x="2743200" y="26670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9" name="Прямоугольник 288"/>
          <p:cNvSpPr/>
          <p:nvPr/>
        </p:nvSpPr>
        <p:spPr bwMode="auto">
          <a:xfrm>
            <a:off x="3200400" y="16002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1" name="Прямоугольник 290"/>
          <p:cNvSpPr/>
          <p:nvPr/>
        </p:nvSpPr>
        <p:spPr bwMode="auto">
          <a:xfrm>
            <a:off x="5029200" y="10668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2" name="Прямоугольник 291"/>
          <p:cNvSpPr/>
          <p:nvPr/>
        </p:nvSpPr>
        <p:spPr bwMode="auto">
          <a:xfrm>
            <a:off x="5029200" y="16002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3" name="Прямоугольник 292"/>
          <p:cNvSpPr/>
          <p:nvPr/>
        </p:nvSpPr>
        <p:spPr bwMode="auto">
          <a:xfrm>
            <a:off x="5029200" y="21336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4" name="Прямоугольник 293"/>
          <p:cNvSpPr/>
          <p:nvPr/>
        </p:nvSpPr>
        <p:spPr bwMode="auto">
          <a:xfrm>
            <a:off x="5029200" y="26670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5" name="Прямоугольник 294"/>
          <p:cNvSpPr/>
          <p:nvPr/>
        </p:nvSpPr>
        <p:spPr bwMode="auto">
          <a:xfrm>
            <a:off x="3657600" y="21336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6" name="Прямоугольник 295"/>
          <p:cNvSpPr/>
          <p:nvPr/>
        </p:nvSpPr>
        <p:spPr bwMode="auto">
          <a:xfrm>
            <a:off x="4114800" y="21336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297" name="Прямоугольник 296"/>
          <p:cNvSpPr/>
          <p:nvPr/>
        </p:nvSpPr>
        <p:spPr bwMode="auto">
          <a:xfrm>
            <a:off x="4572000" y="21336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9" name="Прямоугольник 298"/>
          <p:cNvSpPr/>
          <p:nvPr/>
        </p:nvSpPr>
        <p:spPr bwMode="auto">
          <a:xfrm>
            <a:off x="5029200" y="32004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0" name="Прямоугольник 299"/>
          <p:cNvSpPr/>
          <p:nvPr/>
        </p:nvSpPr>
        <p:spPr bwMode="auto">
          <a:xfrm>
            <a:off x="5029200" y="37338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1" name="Прямоугольник 300"/>
          <p:cNvSpPr/>
          <p:nvPr/>
        </p:nvSpPr>
        <p:spPr bwMode="auto">
          <a:xfrm>
            <a:off x="5029200" y="42672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4" name="Прямоугольник 303"/>
          <p:cNvSpPr/>
          <p:nvPr/>
        </p:nvSpPr>
        <p:spPr bwMode="auto">
          <a:xfrm>
            <a:off x="5486400" y="16002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5" name="Прямоугольник 304"/>
          <p:cNvSpPr/>
          <p:nvPr/>
        </p:nvSpPr>
        <p:spPr bwMode="auto">
          <a:xfrm>
            <a:off x="5486400" y="21336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6" name="Прямоугольник 305"/>
          <p:cNvSpPr/>
          <p:nvPr/>
        </p:nvSpPr>
        <p:spPr bwMode="auto">
          <a:xfrm>
            <a:off x="5486400" y="26670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7" name="Прямоугольник 306"/>
          <p:cNvSpPr/>
          <p:nvPr/>
        </p:nvSpPr>
        <p:spPr bwMode="auto">
          <a:xfrm>
            <a:off x="5486400" y="32004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9" name="Прямоугольник 308"/>
          <p:cNvSpPr/>
          <p:nvPr/>
        </p:nvSpPr>
        <p:spPr bwMode="auto">
          <a:xfrm>
            <a:off x="5943600" y="5334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0" name="Прямоугольник 309"/>
          <p:cNvSpPr/>
          <p:nvPr/>
        </p:nvSpPr>
        <p:spPr bwMode="auto">
          <a:xfrm>
            <a:off x="5943600" y="10668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1" name="Прямоугольник 310"/>
          <p:cNvSpPr/>
          <p:nvPr/>
        </p:nvSpPr>
        <p:spPr bwMode="auto">
          <a:xfrm>
            <a:off x="5943600" y="16002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2" name="Прямоугольник 311"/>
          <p:cNvSpPr/>
          <p:nvPr/>
        </p:nvSpPr>
        <p:spPr bwMode="auto">
          <a:xfrm>
            <a:off x="5943600" y="21336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4" name="Прямоугольник 313"/>
          <p:cNvSpPr/>
          <p:nvPr/>
        </p:nvSpPr>
        <p:spPr bwMode="auto">
          <a:xfrm>
            <a:off x="6400800" y="10668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5" name="Прямоугольник 314"/>
          <p:cNvSpPr/>
          <p:nvPr/>
        </p:nvSpPr>
        <p:spPr bwMode="auto">
          <a:xfrm>
            <a:off x="6400800" y="16002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6" name="Прямоугольник 315"/>
          <p:cNvSpPr/>
          <p:nvPr/>
        </p:nvSpPr>
        <p:spPr bwMode="auto">
          <a:xfrm>
            <a:off x="6400800" y="21336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7" name="Прямоугольник 316"/>
          <p:cNvSpPr/>
          <p:nvPr/>
        </p:nvSpPr>
        <p:spPr bwMode="auto">
          <a:xfrm>
            <a:off x="6400800" y="26670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9" name="Прямоугольник 318"/>
          <p:cNvSpPr/>
          <p:nvPr/>
        </p:nvSpPr>
        <p:spPr bwMode="auto">
          <a:xfrm>
            <a:off x="6858000" y="16002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0" name="Прямоугольник 319"/>
          <p:cNvSpPr/>
          <p:nvPr/>
        </p:nvSpPr>
        <p:spPr bwMode="auto">
          <a:xfrm>
            <a:off x="6858000" y="21336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1" name="Прямоугольник 320"/>
          <p:cNvSpPr/>
          <p:nvPr/>
        </p:nvSpPr>
        <p:spPr bwMode="auto">
          <a:xfrm>
            <a:off x="6858000" y="26670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2" name="Прямоугольник 321"/>
          <p:cNvSpPr/>
          <p:nvPr/>
        </p:nvSpPr>
        <p:spPr bwMode="auto">
          <a:xfrm>
            <a:off x="6858000" y="32004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233" name="TextBox 328"/>
          <p:cNvSpPr txBox="1">
            <a:spLocks noChangeArrowheads="1"/>
          </p:cNvSpPr>
          <p:nvPr/>
        </p:nvSpPr>
        <p:spPr bwMode="auto">
          <a:xfrm>
            <a:off x="914400" y="2209800"/>
            <a:ext cx="3968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М</a:t>
            </a:r>
          </a:p>
          <a:p>
            <a:endParaRPr lang="ru-RU"/>
          </a:p>
          <a:p>
            <a:r>
              <a:rPr lang="ru-RU"/>
              <a:t>А</a:t>
            </a:r>
          </a:p>
          <a:p>
            <a:endParaRPr lang="ru-RU"/>
          </a:p>
          <a:p>
            <a:r>
              <a:rPr lang="ru-RU"/>
              <a:t>Р</a:t>
            </a:r>
          </a:p>
          <a:p>
            <a:endParaRPr lang="ru-RU"/>
          </a:p>
          <a:p>
            <a:r>
              <a:rPr lang="ru-RU"/>
              <a:t>Т</a:t>
            </a:r>
          </a:p>
          <a:p>
            <a:endParaRPr lang="ru-RU"/>
          </a:p>
          <a:p>
            <a:r>
              <a:rPr lang="ru-RU"/>
              <a:t>Ы</a:t>
            </a:r>
          </a:p>
          <a:p>
            <a:endParaRPr lang="ru-RU"/>
          </a:p>
          <a:p>
            <a:r>
              <a:rPr lang="ru-RU"/>
              <a:t>Ш</a:t>
            </a:r>
          </a:p>
          <a:p>
            <a:endParaRPr lang="ru-RU"/>
          </a:p>
          <a:p>
            <a:r>
              <a:rPr lang="ru-RU"/>
              <a:t>К</a:t>
            </a:r>
          </a:p>
          <a:p>
            <a:endParaRPr lang="ru-RU"/>
          </a:p>
          <a:p>
            <a:r>
              <a:rPr lang="ru-RU"/>
              <a:t>А</a:t>
            </a:r>
          </a:p>
          <a:p>
            <a:endParaRPr lang="ru-RU"/>
          </a:p>
        </p:txBody>
      </p:sp>
      <p:sp>
        <p:nvSpPr>
          <p:cNvPr id="6234" name="TextBox 329"/>
          <p:cNvSpPr txBox="1">
            <a:spLocks noChangeArrowheads="1"/>
          </p:cNvSpPr>
          <p:nvPr/>
        </p:nvSpPr>
        <p:spPr bwMode="auto">
          <a:xfrm>
            <a:off x="1447800" y="533400"/>
            <a:ext cx="3635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  <a:p>
            <a:endParaRPr lang="ru-RU"/>
          </a:p>
          <a:p>
            <a:r>
              <a:rPr lang="ru-RU"/>
              <a:t>О</a:t>
            </a:r>
          </a:p>
          <a:p>
            <a:endParaRPr lang="ru-RU"/>
          </a:p>
          <a:p>
            <a:r>
              <a:rPr lang="ru-RU"/>
              <a:t>Б</a:t>
            </a:r>
          </a:p>
          <a:p>
            <a:endParaRPr lang="ru-RU"/>
          </a:p>
          <a:p>
            <a:r>
              <a:rPr lang="ru-RU" b="1">
                <a:solidFill>
                  <a:srgbClr val="FF0000"/>
                </a:solidFill>
              </a:rPr>
              <a:t>А</a:t>
            </a:r>
          </a:p>
          <a:p>
            <a:endParaRPr lang="ru-RU"/>
          </a:p>
          <a:p>
            <a:r>
              <a:rPr lang="ru-RU"/>
              <a:t>К</a:t>
            </a:r>
          </a:p>
          <a:p>
            <a:endParaRPr lang="ru-RU"/>
          </a:p>
          <a:p>
            <a:r>
              <a:rPr lang="ru-RU"/>
              <a:t>А</a:t>
            </a:r>
          </a:p>
          <a:p>
            <a:endParaRPr lang="ru-RU"/>
          </a:p>
        </p:txBody>
      </p:sp>
      <p:sp>
        <p:nvSpPr>
          <p:cNvPr id="6235" name="TextBox 330"/>
          <p:cNvSpPr txBox="1">
            <a:spLocks noChangeArrowheads="1"/>
          </p:cNvSpPr>
          <p:nvPr/>
        </p:nvSpPr>
        <p:spPr bwMode="auto">
          <a:xfrm>
            <a:off x="1828800" y="1143000"/>
            <a:ext cx="4572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К</a:t>
            </a:r>
          </a:p>
          <a:p>
            <a:pPr algn="ctr"/>
            <a:endParaRPr lang="ru-RU"/>
          </a:p>
          <a:p>
            <a:pPr algn="ctr"/>
            <a:r>
              <a:rPr lang="ru-RU"/>
              <a:t>О</a:t>
            </a:r>
          </a:p>
          <a:p>
            <a:pPr algn="ctr"/>
            <a:endParaRPr lang="ru-RU"/>
          </a:p>
          <a:p>
            <a:pPr algn="ctr"/>
            <a:r>
              <a:rPr lang="ru-RU" b="1">
                <a:solidFill>
                  <a:srgbClr val="FF0000"/>
                </a:solidFill>
              </a:rPr>
              <a:t>Ш</a:t>
            </a:r>
          </a:p>
          <a:p>
            <a:pPr algn="ctr"/>
            <a:endParaRPr lang="ru-RU"/>
          </a:p>
          <a:p>
            <a:pPr algn="ctr"/>
            <a:r>
              <a:rPr lang="ru-RU"/>
              <a:t>К</a:t>
            </a:r>
          </a:p>
          <a:p>
            <a:pPr algn="ctr"/>
            <a:endParaRPr lang="ru-RU"/>
          </a:p>
          <a:p>
            <a:pPr algn="ctr"/>
            <a:r>
              <a:rPr lang="ru-RU"/>
              <a:t>А</a:t>
            </a:r>
          </a:p>
          <a:p>
            <a:pPr algn="ctr"/>
            <a:endParaRPr lang="ru-RU"/>
          </a:p>
        </p:txBody>
      </p:sp>
      <p:sp>
        <p:nvSpPr>
          <p:cNvPr id="6236" name="TextBox 331"/>
          <p:cNvSpPr txBox="1">
            <a:spLocks noChangeArrowheads="1"/>
          </p:cNvSpPr>
          <p:nvPr/>
        </p:nvSpPr>
        <p:spPr bwMode="auto">
          <a:xfrm>
            <a:off x="2362200" y="0"/>
            <a:ext cx="35083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Б</a:t>
            </a:r>
          </a:p>
          <a:p>
            <a:endParaRPr lang="ru-RU"/>
          </a:p>
          <a:p>
            <a:r>
              <a:rPr lang="ru-RU"/>
              <a:t>А</a:t>
            </a:r>
          </a:p>
          <a:p>
            <a:endParaRPr lang="ru-RU"/>
          </a:p>
          <a:p>
            <a:r>
              <a:rPr lang="ru-RU"/>
              <a:t>Р</a:t>
            </a:r>
          </a:p>
          <a:p>
            <a:endParaRPr lang="ru-RU"/>
          </a:p>
          <a:p>
            <a:r>
              <a:rPr lang="ru-RU"/>
              <a:t>А</a:t>
            </a:r>
          </a:p>
          <a:p>
            <a:endParaRPr lang="ru-RU"/>
          </a:p>
          <a:p>
            <a:r>
              <a:rPr lang="ru-RU" b="1">
                <a:solidFill>
                  <a:srgbClr val="FF0000"/>
                </a:solidFill>
              </a:rPr>
              <a:t>Н</a:t>
            </a:r>
          </a:p>
          <a:p>
            <a:endParaRPr lang="ru-RU"/>
          </a:p>
        </p:txBody>
      </p:sp>
      <p:sp>
        <p:nvSpPr>
          <p:cNvPr id="6237" name="TextBox 332"/>
          <p:cNvSpPr txBox="1">
            <a:spLocks noChangeArrowheads="1"/>
          </p:cNvSpPr>
          <p:nvPr/>
        </p:nvSpPr>
        <p:spPr bwMode="auto">
          <a:xfrm>
            <a:off x="2743200" y="0"/>
            <a:ext cx="3635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</a:t>
            </a:r>
          </a:p>
          <a:p>
            <a:endParaRPr lang="ru-RU"/>
          </a:p>
          <a:p>
            <a:r>
              <a:rPr lang="ru-RU"/>
              <a:t>Р</a:t>
            </a:r>
          </a:p>
          <a:p>
            <a:endParaRPr lang="ru-RU"/>
          </a:p>
          <a:p>
            <a:r>
              <a:rPr lang="ru-RU"/>
              <a:t>О</a:t>
            </a:r>
          </a:p>
          <a:p>
            <a:endParaRPr lang="ru-RU"/>
          </a:p>
          <a:p>
            <a:r>
              <a:rPr lang="ru-RU"/>
              <a:t>Л</a:t>
            </a:r>
          </a:p>
          <a:p>
            <a:endParaRPr lang="ru-RU"/>
          </a:p>
          <a:p>
            <a:r>
              <a:rPr lang="ru-RU" b="1">
                <a:solidFill>
                  <a:srgbClr val="FF0000"/>
                </a:solidFill>
              </a:rPr>
              <a:t>И</a:t>
            </a:r>
          </a:p>
          <a:p>
            <a:endParaRPr lang="ru-RU"/>
          </a:p>
          <a:p>
            <a:r>
              <a:rPr lang="ru-RU"/>
              <a:t>К</a:t>
            </a:r>
          </a:p>
          <a:p>
            <a:endParaRPr lang="ru-RU"/>
          </a:p>
        </p:txBody>
      </p:sp>
      <p:sp>
        <p:nvSpPr>
          <p:cNvPr id="6238" name="TextBox 333"/>
          <p:cNvSpPr txBox="1">
            <a:spLocks noChangeArrowheads="1"/>
          </p:cNvSpPr>
          <p:nvPr/>
        </p:nvSpPr>
        <p:spPr bwMode="auto">
          <a:xfrm>
            <a:off x="3276600" y="1600200"/>
            <a:ext cx="35083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</a:t>
            </a:r>
          </a:p>
          <a:p>
            <a:endParaRPr lang="ru-RU"/>
          </a:p>
          <a:p>
            <a:r>
              <a:rPr lang="ru-RU" b="1">
                <a:solidFill>
                  <a:srgbClr val="FF0000"/>
                </a:solidFill>
              </a:rPr>
              <a:t>Е</a:t>
            </a:r>
          </a:p>
          <a:p>
            <a:endParaRPr lang="ru-RU"/>
          </a:p>
          <a:p>
            <a:r>
              <a:rPr lang="ru-RU"/>
              <a:t>Т</a:t>
            </a:r>
          </a:p>
          <a:p>
            <a:endParaRPr lang="ru-RU"/>
          </a:p>
          <a:p>
            <a:r>
              <a:rPr lang="ru-RU"/>
              <a:t>У</a:t>
            </a:r>
          </a:p>
          <a:p>
            <a:endParaRPr lang="ru-RU"/>
          </a:p>
          <a:p>
            <a:r>
              <a:rPr lang="ru-RU"/>
              <a:t>Х</a:t>
            </a:r>
          </a:p>
          <a:p>
            <a:endParaRPr lang="ru-RU"/>
          </a:p>
        </p:txBody>
      </p:sp>
      <p:sp>
        <p:nvSpPr>
          <p:cNvPr id="6239" name="TextBox 335"/>
          <p:cNvSpPr txBox="1">
            <a:spLocks noChangeArrowheads="1"/>
          </p:cNvSpPr>
          <p:nvPr/>
        </p:nvSpPr>
        <p:spPr bwMode="auto">
          <a:xfrm>
            <a:off x="5029200" y="1066800"/>
            <a:ext cx="376238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М</a:t>
            </a:r>
          </a:p>
          <a:p>
            <a:pPr algn="ctr"/>
            <a:endParaRPr lang="ru-RU"/>
          </a:p>
          <a:p>
            <a:pPr algn="ctr"/>
            <a:r>
              <a:rPr lang="ru-RU"/>
              <a:t>Е</a:t>
            </a:r>
          </a:p>
          <a:p>
            <a:pPr algn="ctr"/>
            <a:endParaRPr lang="ru-RU"/>
          </a:p>
          <a:p>
            <a:pPr algn="ctr"/>
            <a:r>
              <a:rPr lang="ru-RU" b="1">
                <a:solidFill>
                  <a:srgbClr val="FF0000"/>
                </a:solidFill>
              </a:rPr>
              <a:t>Д</a:t>
            </a:r>
          </a:p>
          <a:p>
            <a:pPr algn="ctr"/>
            <a:endParaRPr lang="ru-RU"/>
          </a:p>
          <a:p>
            <a:pPr algn="ctr"/>
            <a:r>
              <a:rPr lang="ru-RU"/>
              <a:t>В</a:t>
            </a:r>
          </a:p>
          <a:p>
            <a:pPr algn="ctr"/>
            <a:endParaRPr lang="ru-RU"/>
          </a:p>
          <a:p>
            <a:pPr algn="ctr"/>
            <a:r>
              <a:rPr lang="ru-RU"/>
              <a:t>Е</a:t>
            </a:r>
          </a:p>
          <a:p>
            <a:pPr algn="ctr"/>
            <a:endParaRPr lang="ru-RU"/>
          </a:p>
          <a:p>
            <a:pPr algn="ctr"/>
            <a:r>
              <a:rPr lang="ru-RU"/>
              <a:t>Д</a:t>
            </a:r>
          </a:p>
          <a:p>
            <a:pPr algn="ctr"/>
            <a:endParaRPr lang="ru-RU"/>
          </a:p>
          <a:p>
            <a:pPr algn="ctr"/>
            <a:r>
              <a:rPr lang="ru-RU"/>
              <a:t>Ь</a:t>
            </a:r>
          </a:p>
          <a:p>
            <a:pPr algn="ctr"/>
            <a:endParaRPr lang="ru-RU"/>
          </a:p>
        </p:txBody>
      </p:sp>
      <p:sp>
        <p:nvSpPr>
          <p:cNvPr id="6240" name="TextBox 336"/>
          <p:cNvSpPr txBox="1">
            <a:spLocks noChangeArrowheads="1"/>
          </p:cNvSpPr>
          <p:nvPr/>
        </p:nvSpPr>
        <p:spPr bwMode="auto">
          <a:xfrm>
            <a:off x="5638800" y="1600200"/>
            <a:ext cx="228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Л</a:t>
            </a:r>
          </a:p>
          <a:p>
            <a:pPr algn="ctr"/>
            <a:endParaRPr lang="ru-RU"/>
          </a:p>
          <a:p>
            <a:pPr algn="ctr"/>
            <a:r>
              <a:rPr lang="ru-RU" b="1">
                <a:solidFill>
                  <a:srgbClr val="FF0000"/>
                </a:solidFill>
              </a:rPr>
              <a:t>И</a:t>
            </a:r>
          </a:p>
          <a:p>
            <a:pPr algn="ctr"/>
            <a:endParaRPr lang="ru-RU"/>
          </a:p>
          <a:p>
            <a:pPr algn="ctr"/>
            <a:r>
              <a:rPr lang="ru-RU"/>
              <a:t>С</a:t>
            </a:r>
          </a:p>
          <a:p>
            <a:pPr algn="ctr"/>
            <a:endParaRPr lang="ru-RU"/>
          </a:p>
          <a:p>
            <a:pPr algn="ctr"/>
            <a:r>
              <a:rPr lang="ru-RU"/>
              <a:t>А</a:t>
            </a:r>
          </a:p>
          <a:p>
            <a:pPr algn="ctr"/>
            <a:endParaRPr lang="ru-RU"/>
          </a:p>
        </p:txBody>
      </p:sp>
      <p:sp>
        <p:nvSpPr>
          <p:cNvPr id="6241" name="TextBox 337"/>
          <p:cNvSpPr txBox="1">
            <a:spLocks noChangeArrowheads="1"/>
          </p:cNvSpPr>
          <p:nvPr/>
        </p:nvSpPr>
        <p:spPr bwMode="auto">
          <a:xfrm>
            <a:off x="6019800" y="533400"/>
            <a:ext cx="3635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</a:t>
            </a:r>
          </a:p>
          <a:p>
            <a:endParaRPr lang="ru-RU"/>
          </a:p>
          <a:p>
            <a:r>
              <a:rPr lang="ru-RU"/>
              <a:t>О</a:t>
            </a:r>
          </a:p>
          <a:p>
            <a:endParaRPr lang="ru-RU"/>
          </a:p>
          <a:p>
            <a:r>
              <a:rPr lang="ru-RU"/>
              <a:t>Л</a:t>
            </a:r>
          </a:p>
          <a:p>
            <a:endParaRPr lang="ru-RU"/>
          </a:p>
          <a:p>
            <a:r>
              <a:rPr lang="ru-RU" b="1">
                <a:solidFill>
                  <a:srgbClr val="FF0000"/>
                </a:solidFill>
              </a:rPr>
              <a:t>К</a:t>
            </a:r>
          </a:p>
          <a:p>
            <a:endParaRPr lang="ru-RU"/>
          </a:p>
        </p:txBody>
      </p:sp>
      <p:sp>
        <p:nvSpPr>
          <p:cNvPr id="6242" name="TextBox 338"/>
          <p:cNvSpPr txBox="1">
            <a:spLocks noChangeArrowheads="1"/>
          </p:cNvSpPr>
          <p:nvPr/>
        </p:nvSpPr>
        <p:spPr bwMode="auto">
          <a:xfrm>
            <a:off x="6400800" y="1066800"/>
            <a:ext cx="3984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Ё</a:t>
            </a:r>
          </a:p>
          <a:p>
            <a:pPr algn="ctr"/>
            <a:endParaRPr lang="ru-RU"/>
          </a:p>
          <a:p>
            <a:pPr algn="ctr"/>
            <a:r>
              <a:rPr lang="ru-RU"/>
              <a:t>Ж</a:t>
            </a:r>
          </a:p>
          <a:p>
            <a:pPr algn="ctr"/>
            <a:endParaRPr lang="ru-RU"/>
          </a:p>
          <a:p>
            <a:pPr algn="ctr"/>
            <a:r>
              <a:rPr lang="ru-RU" b="1">
                <a:solidFill>
                  <a:srgbClr val="FF0000"/>
                </a:solidFill>
              </a:rPr>
              <a:t>И</a:t>
            </a:r>
          </a:p>
          <a:p>
            <a:pPr algn="ctr"/>
            <a:endParaRPr lang="ru-RU"/>
          </a:p>
          <a:p>
            <a:pPr algn="ctr"/>
            <a:r>
              <a:rPr lang="ru-RU"/>
              <a:t>К</a:t>
            </a:r>
          </a:p>
          <a:p>
            <a:pPr algn="ctr"/>
            <a:endParaRPr lang="ru-RU"/>
          </a:p>
        </p:txBody>
      </p:sp>
      <p:sp>
        <p:nvSpPr>
          <p:cNvPr id="341" name="Прямоугольник 340"/>
          <p:cNvSpPr/>
          <p:nvPr/>
        </p:nvSpPr>
        <p:spPr bwMode="auto">
          <a:xfrm>
            <a:off x="6858000" y="37338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244" name="TextBox 341"/>
          <p:cNvSpPr txBox="1">
            <a:spLocks noChangeArrowheads="1"/>
          </p:cNvSpPr>
          <p:nvPr/>
        </p:nvSpPr>
        <p:spPr bwMode="auto">
          <a:xfrm>
            <a:off x="6934200" y="1600200"/>
            <a:ext cx="33813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Б</a:t>
            </a:r>
          </a:p>
          <a:p>
            <a:endParaRPr lang="ru-RU"/>
          </a:p>
          <a:p>
            <a:r>
              <a:rPr lang="ru-RU" b="1">
                <a:solidFill>
                  <a:srgbClr val="FF0000"/>
                </a:solidFill>
              </a:rPr>
              <a:t>Е</a:t>
            </a:r>
          </a:p>
          <a:p>
            <a:endParaRPr lang="ru-RU"/>
          </a:p>
          <a:p>
            <a:r>
              <a:rPr lang="ru-RU"/>
              <a:t>Л</a:t>
            </a:r>
          </a:p>
          <a:p>
            <a:endParaRPr lang="ru-RU"/>
          </a:p>
          <a:p>
            <a:r>
              <a:rPr lang="ru-RU"/>
              <a:t>К</a:t>
            </a:r>
          </a:p>
          <a:p>
            <a:endParaRPr lang="ru-RU"/>
          </a:p>
          <a:p>
            <a:r>
              <a:rPr lang="ru-RU"/>
              <a:t>А</a:t>
            </a:r>
          </a:p>
          <a:p>
            <a:endParaRPr lang="ru-RU"/>
          </a:p>
        </p:txBody>
      </p:sp>
      <p:sp>
        <p:nvSpPr>
          <p:cNvPr id="6245" name="Прямоугольник 342"/>
          <p:cNvSpPr>
            <a:spLocks noChangeArrowheads="1"/>
          </p:cNvSpPr>
          <p:nvPr/>
        </p:nvSpPr>
        <p:spPr bwMode="auto">
          <a:xfrm>
            <a:off x="6799263" y="95250"/>
            <a:ext cx="228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Подкованы ноги,</a:t>
            </a:r>
            <a:br>
              <a:rPr lang="ru-RU"/>
            </a:br>
            <a:r>
              <a:rPr lang="ru-RU"/>
              <a:t>Бежит по дороге:</a:t>
            </a:r>
            <a:br>
              <a:rPr lang="ru-RU"/>
            </a:br>
            <a:r>
              <a:rPr lang="ru-RU"/>
              <a:t>Грива дугою,</a:t>
            </a:r>
            <a:br>
              <a:rPr lang="ru-RU"/>
            </a:br>
            <a:r>
              <a:rPr lang="ru-RU"/>
              <a:t>А хвост метлою</a:t>
            </a: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163888" y="-66675"/>
            <a:ext cx="3119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Она в Африке живёт</a:t>
            </a:r>
          </a:p>
          <a:p>
            <a:r>
              <a:rPr lang="ru-RU"/>
              <a:t>И бананы всё жуёт,</a:t>
            </a:r>
          </a:p>
          <a:p>
            <a:r>
              <a:rPr lang="ru-RU"/>
              <a:t>Озорная как мальчишка</a:t>
            </a:r>
          </a:p>
          <a:p>
            <a:r>
              <a:rPr lang="ru-RU"/>
              <a:t>Эта ловкая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383338" y="4567238"/>
            <a:ext cx="239236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 хозяином дружит,</a:t>
            </a:r>
          </a:p>
          <a:p>
            <a:r>
              <a:rPr lang="ru-RU"/>
              <a:t>Дом сторожит,</a:t>
            </a:r>
          </a:p>
          <a:p>
            <a:r>
              <a:rPr lang="ru-RU"/>
              <a:t>Живёт под крылечком,</a:t>
            </a:r>
          </a:p>
          <a:p>
            <a:r>
              <a:rPr lang="ru-RU"/>
              <a:t>А хвост колечком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461125" y="5456238"/>
            <a:ext cx="2076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Мягкие лапки,</a:t>
            </a:r>
          </a:p>
          <a:p>
            <a:r>
              <a:rPr lang="ru-RU"/>
              <a:t>а в лапках — цап-царапки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169025" y="4754563"/>
            <a:ext cx="2794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Что предпримешь, круторогий,</a:t>
            </a:r>
          </a:p>
          <a:p>
            <a:r>
              <a:rPr lang="ru-RU"/>
              <a:t>Коль ворота на дороге?</a:t>
            </a:r>
          </a:p>
          <a:p>
            <a:r>
              <a:rPr lang="ru-RU"/>
              <a:t>"Бе-е, пойду я на таран," –</a:t>
            </a:r>
          </a:p>
          <a:p>
            <a:r>
              <a:rPr lang="ru-RU"/>
              <a:t>Отвечает мне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073775" y="4681538"/>
            <a:ext cx="29305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Любит кушать он морковку</a:t>
            </a:r>
          </a:p>
          <a:p>
            <a:r>
              <a:rPr lang="ru-RU"/>
              <a:t>И капусту для сноровки,</a:t>
            </a:r>
          </a:p>
          <a:p>
            <a:r>
              <a:rPr lang="ru-RU"/>
              <a:t>А следит за клеткой Толик,</a:t>
            </a:r>
          </a:p>
          <a:p>
            <a:r>
              <a:rPr lang="ru-RU"/>
              <a:t>Там живёт пушистый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708775" y="39688"/>
            <a:ext cx="3073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Кто  кричит во дворе,</a:t>
            </a:r>
          </a:p>
          <a:p>
            <a:r>
              <a:rPr lang="ru-RU"/>
              <a:t>Будит нас на заре?</a:t>
            </a:r>
          </a:p>
          <a:p>
            <a:r>
              <a:rPr lang="ru-RU"/>
              <a:t>У него  есть перья - пух!</a:t>
            </a:r>
          </a:p>
          <a:p>
            <a:r>
              <a:rPr lang="ru-RU"/>
              <a:t>И зовут его ... ! 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096000" y="4560888"/>
            <a:ext cx="3200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Он коричневый, лохматый.</a:t>
            </a:r>
          </a:p>
          <a:p>
            <a:r>
              <a:rPr lang="ru-RU"/>
              <a:t>Угадайте-ка, ребята,</a:t>
            </a:r>
          </a:p>
          <a:p>
            <a:r>
              <a:rPr lang="ru-RU"/>
              <a:t>Кто, построив теплый дом,</a:t>
            </a:r>
          </a:p>
          <a:p>
            <a:r>
              <a:rPr lang="ru-RU"/>
              <a:t>Спит всю зиму в доме том?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096000" y="5383213"/>
            <a:ext cx="2933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Что хитрей плутовки нет.</a:t>
            </a:r>
          </a:p>
          <a:p>
            <a:r>
              <a:rPr lang="ru-RU"/>
              <a:t>Знает целый белый свет.</a:t>
            </a:r>
          </a:p>
          <a:p>
            <a:r>
              <a:rPr lang="ru-RU"/>
              <a:t>Все облазила леса,</a:t>
            </a:r>
          </a:p>
          <a:p>
            <a:r>
              <a:rPr lang="ru-RU"/>
              <a:t>Это рыжая...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867400" y="4687888"/>
            <a:ext cx="3263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Может скушать целый полк,</a:t>
            </a:r>
          </a:p>
          <a:p>
            <a:r>
              <a:rPr lang="ru-RU"/>
              <a:t>Злой, голодный серый…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5857875" y="4941888"/>
            <a:ext cx="32004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Он в лесу живёт под ёлкой,</a:t>
            </a:r>
          </a:p>
          <a:p>
            <a:r>
              <a:rPr lang="ru-RU"/>
              <a:t>Носит острые иголки.</a:t>
            </a:r>
          </a:p>
          <a:p>
            <a:r>
              <a:rPr lang="ru-RU"/>
              <a:t>Ходит-бродит вдоль дорожек</a:t>
            </a:r>
          </a:p>
          <a:p>
            <a:r>
              <a:rPr lang="ru-RU"/>
              <a:t>Весь колючий братец...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43050" y="5405438"/>
            <a:ext cx="3060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По деревьям ловко скачет,</a:t>
            </a:r>
          </a:p>
          <a:p>
            <a:r>
              <a:rPr lang="ru-RU"/>
              <a:t>И в дупло орешки прячет.</a:t>
            </a:r>
          </a:p>
          <a:p>
            <a:r>
              <a:rPr lang="ru-RU"/>
              <a:t>Что же это за зверек?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6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6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6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6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6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000"/>
                            </p:stCondLst>
                            <p:childTnLst>
                              <p:par>
                                <p:cTn id="1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3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9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8" grpId="0"/>
      <p:bldP spid="6158" grpId="1"/>
      <p:bldP spid="6165" grpId="0"/>
      <p:bldP spid="6177" grpId="0"/>
      <p:bldP spid="6233" grpId="0"/>
      <p:bldP spid="6234" grpId="0"/>
      <p:bldP spid="6235" grpId="0"/>
      <p:bldP spid="6236" grpId="0"/>
      <p:bldP spid="6237" grpId="0"/>
      <p:bldP spid="6238" grpId="0"/>
      <p:bldP spid="6239" grpId="0"/>
      <p:bldP spid="6240" grpId="0"/>
      <p:bldP spid="6241" grpId="0"/>
      <p:bldP spid="6242" grpId="0"/>
      <p:bldP spid="6244" grpId="0"/>
      <p:bldP spid="6245" grpId="0"/>
      <p:bldP spid="6245" grpId="1"/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9"/>
          <p:cNvSpPr txBox="1">
            <a:spLocks noChangeArrowheads="1"/>
          </p:cNvSpPr>
          <p:nvPr/>
        </p:nvSpPr>
        <p:spPr bwMode="auto">
          <a:xfrm>
            <a:off x="1476375" y="117475"/>
            <a:ext cx="7340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Monotype Corsiva" pitchFamily="66" charset="0"/>
              </a:rPr>
              <a:t>    </a:t>
            </a:r>
            <a:r>
              <a:rPr lang="ru-RU" sz="4800" b="1">
                <a:solidFill>
                  <a:srgbClr val="336699"/>
                </a:solidFill>
                <a:latin typeface="Monotype Corsiva" pitchFamily="66" charset="0"/>
              </a:rPr>
              <a:t>Какую пользу приносят </a:t>
            </a:r>
          </a:p>
          <a:p>
            <a:r>
              <a:rPr lang="ru-RU" sz="4800" b="1">
                <a:solidFill>
                  <a:srgbClr val="336699"/>
                </a:solidFill>
                <a:latin typeface="Monotype Corsiva" pitchFamily="66" charset="0"/>
              </a:rPr>
              <a:t>домашние животные человеку?</a:t>
            </a:r>
          </a:p>
        </p:txBody>
      </p:sp>
      <p:pic>
        <p:nvPicPr>
          <p:cNvPr id="7171" name="Picture 10" descr="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916113"/>
            <a:ext cx="42862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539750" y="1939925"/>
            <a:ext cx="2159000" cy="369888"/>
          </a:xfrm>
          <a:prstGeom prst="rect">
            <a:avLst/>
          </a:prstGeom>
          <a:solidFill>
            <a:srgbClr val="FFFF99"/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993300"/>
                </a:solidFill>
              </a:rPr>
              <a:t>Продукты питания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152400" y="4395788"/>
            <a:ext cx="1905000" cy="708025"/>
          </a:xfrm>
          <a:prstGeom prst="rect">
            <a:avLst/>
          </a:prstGeom>
          <a:solidFill>
            <a:srgbClr val="99FF99"/>
          </a:solidFill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6600"/>
                </a:solidFill>
              </a:rPr>
              <a:t>Транспортное средство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6588125" y="1939925"/>
            <a:ext cx="2327275" cy="708025"/>
          </a:xfrm>
          <a:prstGeom prst="rect">
            <a:avLst/>
          </a:prstGeom>
          <a:solidFill>
            <a:srgbClr val="FFCCCC"/>
          </a:solidFill>
          <a:ln w="38100">
            <a:solidFill>
              <a:srgbClr val="CC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C00CC"/>
                </a:solidFill>
              </a:rPr>
              <a:t>Материалы (шерсть, кожа …)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6732588" y="4437063"/>
            <a:ext cx="2105025" cy="400050"/>
          </a:xfrm>
          <a:prstGeom prst="rect">
            <a:avLst/>
          </a:prstGeom>
          <a:solidFill>
            <a:srgbClr val="99CCFF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chemeClr val="accent2"/>
                </a:solidFill>
              </a:rPr>
              <a:t>Охрана жилище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 animBg="1"/>
      <p:bldP spid="23564" grpId="0" animBg="1"/>
      <p:bldP spid="23565" grpId="0" animBg="1"/>
      <p:bldP spid="235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/>
          <a:lstStyle/>
          <a:p>
            <a:pPr eaLnBrk="1" hangingPunct="1"/>
            <a:r>
              <a:rPr lang="ru-RU" sz="4800" smtClean="0">
                <a:solidFill>
                  <a:srgbClr val="006699"/>
                </a:solidFill>
                <a:latin typeface="Monotype Corsiva" pitchFamily="66" charset="0"/>
              </a:rPr>
              <a:t>        </a:t>
            </a:r>
            <a:r>
              <a:rPr lang="ru-RU" sz="4800" b="1" smtClean="0">
                <a:solidFill>
                  <a:srgbClr val="006699"/>
                </a:solidFill>
                <a:latin typeface="Monotype Corsiva" pitchFamily="66" charset="0"/>
              </a:rPr>
              <a:t>Продукты питания</a:t>
            </a:r>
            <a:br>
              <a:rPr lang="ru-RU" sz="4800" b="1" smtClean="0">
                <a:solidFill>
                  <a:srgbClr val="006699"/>
                </a:solidFill>
                <a:latin typeface="Monotype Corsiva" pitchFamily="66" charset="0"/>
              </a:rPr>
            </a:br>
            <a:r>
              <a:rPr lang="ru-RU" sz="4800" b="1" smtClean="0">
                <a:solidFill>
                  <a:srgbClr val="006699"/>
                </a:solidFill>
                <a:latin typeface="Monotype Corsiva" pitchFamily="66" charset="0"/>
              </a:rPr>
              <a:t>животного происхождения</a:t>
            </a:r>
          </a:p>
        </p:txBody>
      </p:sp>
      <p:pic>
        <p:nvPicPr>
          <p:cNvPr id="8195" name="Picture 4" descr="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557338"/>
            <a:ext cx="3240088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 descr="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221163"/>
            <a:ext cx="3241675" cy="2376487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</p:pic>
      <p:pic>
        <p:nvPicPr>
          <p:cNvPr id="8197" name="Picture 6" descr="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25" y="1557338"/>
            <a:ext cx="3392488" cy="2259012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</p:pic>
      <p:pic>
        <p:nvPicPr>
          <p:cNvPr id="8198" name="Picture 8" descr="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4149725"/>
            <a:ext cx="3378200" cy="2555875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74638"/>
            <a:ext cx="7086600" cy="11430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6699"/>
                </a:solidFill>
                <a:latin typeface="Monotype Corsiva" pitchFamily="66" charset="0"/>
              </a:rPr>
              <a:t>Домашние животные – источник материалов</a:t>
            </a:r>
          </a:p>
        </p:txBody>
      </p:sp>
      <p:pic>
        <p:nvPicPr>
          <p:cNvPr id="9219" name="Picture 4" descr="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84313"/>
            <a:ext cx="2093913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 descr="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429000"/>
            <a:ext cx="17367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6884988" y="1628775"/>
            <a:ext cx="1843087" cy="1655763"/>
            <a:chOff x="6884988" y="1628775"/>
            <a:chExt cx="1843087" cy="1655763"/>
          </a:xfrm>
        </p:grpSpPr>
        <p:pic>
          <p:nvPicPr>
            <p:cNvPr id="3" name="Picture 6" descr="4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12088" y="1628775"/>
              <a:ext cx="915987" cy="165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6" name="Picture 7" descr="4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84988" y="1628775"/>
              <a:ext cx="928687" cy="165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23" name="Picture 9" descr="4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7050" y="3716338"/>
            <a:ext cx="1798638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0" descr="277704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838" y="1628775"/>
            <a:ext cx="1947862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1" descr="4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838" y="3860800"/>
            <a:ext cx="1943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tx1"/>
                </a:solidFill>
              </a:rPr>
              <a:t>Как появились домашние     </a:t>
            </a:r>
            <a:br>
              <a:rPr lang="ru-RU" sz="3600" b="1" smtClean="0">
                <a:solidFill>
                  <a:schemeClr val="tx1"/>
                </a:solidFill>
              </a:rPr>
            </a:br>
            <a:r>
              <a:rPr lang="ru-RU" sz="3600" b="1" smtClean="0">
                <a:solidFill>
                  <a:schemeClr val="tx1"/>
                </a:solidFill>
              </a:rPr>
              <a:t>        животные?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181600"/>
            <a:ext cx="9144000" cy="1676400"/>
          </a:xfrm>
          <a:solidFill>
            <a:srgbClr val="99FF66"/>
          </a:solidFill>
          <a:ln w="38100">
            <a:solidFill>
              <a:schemeClr val="hlink"/>
            </a:solidFill>
          </a:ln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mtClean="0"/>
              <a:t>	</a:t>
            </a:r>
            <a:r>
              <a:rPr lang="ru-RU" sz="2800" b="1" smtClean="0"/>
              <a:t>Давным-давно, когда ещё не было городов, машин и книг, люди жили в пещерах. Они боялись огромных страшных хищников.</a:t>
            </a:r>
          </a:p>
        </p:txBody>
      </p:sp>
      <p:pic>
        <p:nvPicPr>
          <p:cNvPr id="10244" name="Picture 4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484313"/>
            <a:ext cx="6265863" cy="3706812"/>
          </a:xfrm>
          <a:prstGeom prst="rect">
            <a:avLst/>
          </a:prstGeom>
          <a:noFill/>
          <a:ln w="57150">
            <a:solidFill>
              <a:srgbClr val="CC66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6425" cy="58689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4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5589588"/>
            <a:ext cx="9144000" cy="1200150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	Древним людям было голодно, очень редко </a:t>
            </a:r>
          </a:p>
          <a:p>
            <a:r>
              <a:rPr lang="ru-RU" sz="2800"/>
              <a:t>находили они себе пищу.</a:t>
            </a:r>
          </a:p>
          <a:p>
            <a:endParaRPr lang="ru-RU" sz="160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</TotalTime>
  <Words>355</Words>
  <Application>Microsoft Office PowerPoint</Application>
  <PresentationFormat>Экран (4:3)</PresentationFormat>
  <Paragraphs>219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Monotype Corsiva</vt:lpstr>
      <vt:lpstr>Оформление по умолчанию</vt:lpstr>
      <vt:lpstr>Дикие и домашние животные </vt:lpstr>
      <vt:lpstr>Слайд 2</vt:lpstr>
      <vt:lpstr>Слайд 3</vt:lpstr>
      <vt:lpstr>Слайд 4</vt:lpstr>
      <vt:lpstr>Слайд 5</vt:lpstr>
      <vt:lpstr>        Продукты питания животного происхождения</vt:lpstr>
      <vt:lpstr>Домашние животные – источник материалов</vt:lpstr>
      <vt:lpstr>Как появились домашние              животные?</vt:lpstr>
      <vt:lpstr>Слайд 9</vt:lpstr>
      <vt:lpstr>Слайд 10</vt:lpstr>
      <vt:lpstr>Слайд 11</vt:lpstr>
      <vt:lpstr>Физминутка </vt:lpstr>
      <vt:lpstr>     Игра «Назови детеныша» </vt:lpstr>
      <vt:lpstr>Спасибо за урок 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биология</dc:subject>
  <dc:creator>Стрелкова Н.</dc:creator>
  <cp:lastModifiedBy>re</cp:lastModifiedBy>
  <cp:revision>88</cp:revision>
  <cp:lastPrinted>1601-01-01T00:00:00Z</cp:lastPrinted>
  <dcterms:created xsi:type="dcterms:W3CDTF">1601-01-01T00:00:00Z</dcterms:created>
  <dcterms:modified xsi:type="dcterms:W3CDTF">2014-05-11T22:07:44Z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