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95" r:id="rId3"/>
    <p:sldId id="257" r:id="rId4"/>
    <p:sldId id="277" r:id="rId5"/>
    <p:sldId id="293" r:id="rId6"/>
    <p:sldId id="287" r:id="rId7"/>
    <p:sldId id="288" r:id="rId8"/>
    <p:sldId id="289" r:id="rId9"/>
    <p:sldId id="290" r:id="rId10"/>
    <p:sldId id="294" r:id="rId11"/>
    <p:sldId id="258" r:id="rId12"/>
    <p:sldId id="260" r:id="rId13"/>
    <p:sldId id="261" r:id="rId14"/>
    <p:sldId id="265" r:id="rId15"/>
    <p:sldId id="262" r:id="rId16"/>
    <p:sldId id="264" r:id="rId17"/>
    <p:sldId id="278" r:id="rId18"/>
    <p:sldId id="266" r:id="rId19"/>
    <p:sldId id="263" r:id="rId20"/>
    <p:sldId id="279" r:id="rId21"/>
    <p:sldId id="269" r:id="rId22"/>
    <p:sldId id="268" r:id="rId23"/>
    <p:sldId id="267" r:id="rId24"/>
    <p:sldId id="275" r:id="rId25"/>
    <p:sldId id="274" r:id="rId26"/>
    <p:sldId id="271" r:id="rId27"/>
    <p:sldId id="273" r:id="rId28"/>
    <p:sldId id="276" r:id="rId29"/>
    <p:sldId id="280" r:id="rId30"/>
    <p:sldId id="28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619"/>
    <a:srgbClr val="99CCFF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3.bin"/><Relationship Id="rId7" Type="http://schemas.microsoft.com/office/2006/relationships/legacyDiagramText" Target="legacyDiagramText17.bin"/><Relationship Id="rId2" Type="http://schemas.microsoft.com/office/2006/relationships/legacyDiagramText" Target="legacyDiagramText12.bin"/><Relationship Id="rId1" Type="http://schemas.microsoft.com/office/2006/relationships/legacyDiagramText" Target="legacyDiagramText11.bin"/><Relationship Id="rId6" Type="http://schemas.microsoft.com/office/2006/relationships/legacyDiagramText" Target="legacyDiagramText16.bin"/><Relationship Id="rId5" Type="http://schemas.microsoft.com/office/2006/relationships/legacyDiagramText" Target="legacyDiagramText15.bin"/><Relationship Id="rId4" Type="http://schemas.microsoft.com/office/2006/relationships/legacyDiagramText" Target="legacyDiagramText1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107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107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07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107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107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08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108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1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1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108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108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108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096CD8-A3CA-4ED3-98F8-CDED7965AF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EBD2D-B9E0-4889-AE44-6C128B3773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A15F2-EBFF-43C7-A24B-FAB939681C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7B5F52-C370-4852-A261-7CFB98B67A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92844D-A88B-4DC1-A068-BB622582AA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DFAF0-823B-4271-9676-5B60FA6BBF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54DC5-1F3A-49EB-81A2-1354CD456A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3045E-3899-43B6-A49B-7FE3D1976B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09912-2E64-40E2-BA0D-730DAA84D6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A12DE-5609-4C6F-9FB0-F554F79749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558EC-B8CD-4BF4-9E28-2EF5D7565A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6CF4F-4422-4120-BED4-B199F14FEB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DC565-B651-4BCE-A300-CD40A7910F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30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0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00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00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00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167A3B-0F62-44A6-AD9B-B3B1FE24BA7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412875"/>
            <a:ext cx="7488237" cy="4319588"/>
          </a:xfrm>
          <a:solidFill>
            <a:schemeClr val="bg1"/>
          </a:solidFill>
          <a:ln/>
        </p:spPr>
        <p:txBody>
          <a:bodyPr/>
          <a:lstStyle/>
          <a:p>
            <a:pPr algn="ctr"/>
            <a:r>
              <a:rPr lang="ru-RU" sz="4800"/>
              <a:t> Тема урока:</a:t>
            </a:r>
            <a:br>
              <a:rPr lang="ru-RU" sz="4800"/>
            </a:br>
            <a:r>
              <a:rPr lang="ru-RU" sz="4800"/>
              <a:t>«Существенные признаки и основные компоненты политической системы.</a:t>
            </a:r>
            <a:br>
              <a:rPr lang="ru-RU" sz="4800"/>
            </a:br>
            <a:r>
              <a:rPr lang="ru-RU" sz="4800"/>
              <a:t> Особенности развития </a:t>
            </a:r>
            <a:r>
              <a:rPr lang="ru-RU"/>
              <a:t>политической системы в России»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7" name="WordArt 7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77057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77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мнение ветерана о политике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1187450" y="2636838"/>
            <a:ext cx="6985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К письму прилагается видео интервью Бондарука Богдана</a:t>
            </a:r>
          </a:p>
          <a:p>
            <a:r>
              <a:rPr lang="ru-RU"/>
              <a:t>«Роль политики в жизни человека», взятое у его его дедушки</a:t>
            </a:r>
          </a:p>
          <a:p>
            <a:r>
              <a:rPr lang="ru-RU"/>
              <a:t>Бондарука В. Н., участника Великой Отечественной войны.</a:t>
            </a:r>
          </a:p>
        </p:txBody>
      </p:sp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0" y="0"/>
            <a:ext cx="2411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Приложение №1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План эвристической беседы</a:t>
            </a:r>
            <a:r>
              <a:rPr lang="ru-RU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4824413" cy="4797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 </a:t>
            </a:r>
            <a:r>
              <a:rPr lang="ru-RU" sz="2000" b="1">
                <a:solidFill>
                  <a:schemeClr val="hlink"/>
                </a:solidFill>
              </a:rPr>
              <a:t>Что такое политика?</a:t>
            </a:r>
            <a:r>
              <a:rPr lang="ru-RU" sz="1800"/>
              <a:t> </a:t>
            </a:r>
            <a:br>
              <a:rPr lang="ru-RU" sz="1800"/>
            </a:br>
            <a:r>
              <a:rPr lang="ru-RU" sz="1800"/>
              <a:t>Понятие политика происходит от древнегреческого слова </a:t>
            </a:r>
            <a:r>
              <a:rPr lang="en-US" sz="1800"/>
              <a:t>polis</a:t>
            </a:r>
            <a:r>
              <a:rPr lang="ru-RU" sz="1800"/>
              <a:t> (город, государство) и производного от него прилагательного </a:t>
            </a:r>
            <a:r>
              <a:rPr lang="en-US" sz="1800"/>
              <a:t>politicos</a:t>
            </a:r>
            <a:r>
              <a:rPr lang="ru-RU" sz="1800"/>
              <a:t> (всё, что связано с городом-государством, управление, гражданин и т.д.). Это понятие было распространено под влиянием тракта Аристотеля «Политика» в котором он изучил свои размышления о государственном устройстве и проблемах государственного управления. До конца 19 века политику традиционно рассматривали как учение о государстве.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   </a:t>
            </a:r>
          </a:p>
        </p:txBody>
      </p:sp>
      <p:pic>
        <p:nvPicPr>
          <p:cNvPr id="4100" name="Picture 4" descr="87984-050-7C5547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908050"/>
            <a:ext cx="2927350" cy="3671888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148263" y="4797425"/>
            <a:ext cx="3995737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В современном понимании понятие «политика» охватывает всю сферу политической жизни общества, а при определенных подходах, как   системообразующее начало социальной системы.</a:t>
            </a:r>
          </a:p>
          <a:p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политическая сисм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9144000" cy="57515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49275"/>
            <a:ext cx="7793037" cy="1462088"/>
          </a:xfrm>
        </p:spPr>
        <p:txBody>
          <a:bodyPr/>
          <a:lstStyle/>
          <a:p>
            <a:r>
              <a:rPr lang="ru-RU" sz="2400" b="1" i="1"/>
              <a:t>1.Можно ли считать, что современный мир в области политики является пусть сложным, противоречивым, но единым целым?</a:t>
            </a: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343900" cy="435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i="1"/>
              <a:t>Да, потому что жизнь человечества глобализируется, оно осознает себя единым сообществом;</a:t>
            </a:r>
          </a:p>
          <a:p>
            <a:pPr>
              <a:lnSpc>
                <a:spcPct val="90000"/>
              </a:lnSpc>
            </a:pPr>
            <a:r>
              <a:rPr lang="en-US" sz="2400"/>
              <a:t> </a:t>
            </a:r>
            <a:r>
              <a:rPr lang="ru-RU" sz="2400">
                <a:solidFill>
                  <a:schemeClr val="tx2"/>
                </a:solidFill>
              </a:rPr>
              <a:t>Существуют ли сегодня изолированные регионы, хозяйство и население которых абсолютно не связанно с остальным человечеством?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/>
              <a:t>  </a:t>
            </a:r>
            <a:r>
              <a:rPr lang="ru-RU" sz="2400" i="1"/>
              <a:t>Нет, даже такое закрытое государство как КНДР имеет диагностические отношения с другими странами и представлены в международных организациях, а за её деятельностью  например в области атомной энергетики следит мировое сообщество.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/>
              <a:t>2. В какой мере глобализация политики определяется различными средствами связи?</a:t>
            </a:r>
            <a:r>
              <a:rPr lang="ru-RU" sz="400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17713"/>
            <a:ext cx="8675688" cy="484028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/>
              <a:t> </a:t>
            </a:r>
            <a:r>
              <a:rPr lang="ru-RU" sz="2200" i="1"/>
              <a:t>В решающей, именно бурное развитие средств связи и сообщения обеспечивает оперативное информирование и реагирование вне зависимости от расстояний.</a:t>
            </a:r>
          </a:p>
          <a:p>
            <a:pPr>
              <a:lnSpc>
                <a:spcPct val="80000"/>
              </a:lnSpc>
            </a:pPr>
            <a:r>
              <a:rPr lang="ru-RU" sz="2200"/>
              <a:t>      </a:t>
            </a:r>
            <a:r>
              <a:rPr lang="ru-RU" sz="2200">
                <a:solidFill>
                  <a:schemeClr val="tx2"/>
                </a:solidFill>
              </a:rPr>
              <a:t>-Международные организации давно стали реальностью, чем вызван постоянный рост их числа?</a:t>
            </a:r>
          </a:p>
          <a:p>
            <a:pPr>
              <a:lnSpc>
                <a:spcPct val="80000"/>
              </a:lnSpc>
            </a:pPr>
            <a:r>
              <a:rPr lang="ru-RU" sz="2200"/>
              <a:t> </a:t>
            </a:r>
            <a:r>
              <a:rPr lang="ru-RU" sz="2200" i="1"/>
              <a:t>Необходимостью специализации действий, международное сотрудничество расширяется, постоянно возникают его новые каналы, требующие профилированной деятельности.</a:t>
            </a:r>
          </a:p>
          <a:p>
            <a:pPr>
              <a:lnSpc>
                <a:spcPct val="80000"/>
              </a:lnSpc>
            </a:pPr>
            <a:r>
              <a:rPr lang="ru-RU" sz="2200">
                <a:solidFill>
                  <a:schemeClr val="tx2"/>
                </a:solidFill>
              </a:rPr>
              <a:t>-не содержит ли противоречия утверждение о том, что «политические столкновения происходят, пожалуй чаще, чем политические объединения»?</a:t>
            </a:r>
            <a:br>
              <a:rPr lang="ru-RU" sz="2200">
                <a:solidFill>
                  <a:schemeClr val="tx2"/>
                </a:solidFill>
              </a:rPr>
            </a:br>
            <a:r>
              <a:rPr lang="ru-RU" sz="2200"/>
              <a:t>  Не содержит, ибо политика- всегда борьба интересов, установок, а столкновения и объединения- лишь внешние  ее формы. Современный мир находится в стадии становления, поэтому вполне естественно, что борьба обостряется, несмотря на тенденции к единству и глобализации.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/>
              <a:t>3. Можно ли утверждать, что политическая система и система государственной власти- это одно и тоже?</a:t>
            </a:r>
            <a:endParaRPr lang="ru-RU" sz="2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chemeClr val="tx2"/>
                </a:solidFill>
              </a:rPr>
              <a:t>Чем определяется тип, способ политического существования данного общества-политической системой или государственной властью?</a:t>
            </a:r>
          </a:p>
          <a:p>
            <a:pPr>
              <a:lnSpc>
                <a:spcPct val="90000"/>
              </a:lnSpc>
            </a:pPr>
            <a:r>
              <a:rPr lang="ru-RU" sz="2800" i="1"/>
              <a:t>Безусловно, политической системой, одним из компонентов которой является форма государственной власти. Кроме того, она включает политический режим, политические партии, политическую культуру и т. п.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2400" b="1" i="1"/>
              <a:t>4. Каковы факторы, влияющие на политическую систему?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199437" cy="41481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i="1"/>
              <a:t>Экономика, историческая традиция,  иностранные образцы, борьба различных политических сил, амбиции политических лидеров, новые политические феномены.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i="1"/>
              <a:t>   Приведем примеры влияния этих факторов, используя знания по курсу истории, сравнив западную Европу и Россию.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765175"/>
            <a:ext cx="7993062" cy="1462088"/>
          </a:xfrm>
        </p:spPr>
        <p:txBody>
          <a:bodyPr/>
          <a:lstStyle/>
          <a:p>
            <a:r>
              <a:rPr lang="ru-RU" sz="2400" b="1"/>
              <a:t>5. Что выступает как более важный компонент жизни общества – характер политической системы или уровень социально-экономического развития? </a:t>
            </a:r>
            <a:br>
              <a:rPr lang="ru-RU" sz="2400" b="1"/>
            </a:br>
            <a:endParaRPr lang="ru-RU" sz="2400" b="1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Эти два показателя нельзя сравнивать в такой постановке, они носят </a:t>
            </a:r>
            <a:r>
              <a:rPr lang="ru-RU" u="sng"/>
              <a:t>взаимоопределяющий</a:t>
            </a:r>
            <a:r>
              <a:rPr lang="ru-RU"/>
              <a:t> характер.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76250"/>
            <a:ext cx="7793037" cy="1462088"/>
          </a:xfrm>
        </p:spPr>
        <p:txBody>
          <a:bodyPr/>
          <a:lstStyle/>
          <a:p>
            <a:r>
              <a:rPr lang="ru-RU" sz="2400" b="1"/>
              <a:t>Работа в группах со схемой “Факторы, оказывающие влияние на социально-экономическую структуру государства”</a:t>
            </a:r>
            <a:br>
              <a:rPr lang="ru-RU" sz="2400" b="1"/>
            </a:br>
            <a:endParaRPr lang="ru-RU" sz="2400" b="1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60575"/>
            <a:ext cx="7772400" cy="4392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Эту учебную карту надо заполнить, проранжировав приведённые факторы по признаку  степени влияния, наличия с самого значимого (наименьшая цифра) в направлении нарастания. Вначале эту работу в течение 3-5 минут выполняет каждый учащийся, индивидуально заполняя первую колонку. После этого начинается работа в малых группах. На этом этапе учащиеся должны в течение 10 минут заполнить вторую колонку («групповая оценка»), но с условием, что у каждого из группы в этой колонке будут поставлены одинаковые цифры, а так как индивидуальная оценка у них, как правило, не совпадает, предстоит обсуждение, в ходе которого учащиеся должны найти оптимальные решения (при этом они развивают навыки убеждения окружающих, достижение разумного компромисса, выражения и отстаивания своей позиции и т.п.). По завершении этого этапа работы учитель сообщает учащимся правильную оценку.</a:t>
            </a:r>
          </a:p>
          <a:p>
            <a:pPr>
              <a:lnSpc>
                <a:spcPct val="80000"/>
              </a:lnSpc>
            </a:pPr>
            <a:r>
              <a:rPr lang="ru-RU" sz="1800"/>
              <a:t>Учащиеся, имеющие индивидуальную ошибку от 0 до 7 баллов, получают «5», от 8 до 11-«4», от 12 до 15-«3».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5" name="Rectangle 3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chemeClr val="tx1"/>
                </a:solidFill>
              </a:rPr>
              <a:t>Участники группы с наименьшей групповой ошибкой получают дополнительно по одному баллу к своей оценке.</a:t>
            </a:r>
            <a:r>
              <a:rPr lang="ru-RU" sz="2800" b="1"/>
              <a:t> </a:t>
            </a:r>
          </a:p>
        </p:txBody>
      </p:sp>
      <p:graphicFrame>
        <p:nvGraphicFramePr>
          <p:cNvPr id="9534" name="Group 318"/>
          <p:cNvGraphicFramePr>
            <a:graphicFrameLocks noGrp="1"/>
          </p:cNvGraphicFramePr>
          <p:nvPr>
            <p:ph idx="1"/>
          </p:nvPr>
        </p:nvGraphicFramePr>
        <p:xfrm>
          <a:off x="323850" y="2133600"/>
          <a:ext cx="8631238" cy="4391026"/>
        </p:xfrm>
        <a:graphic>
          <a:graphicData uri="http://schemas.openxmlformats.org/drawingml/2006/table">
            <a:tbl>
              <a:tblPr/>
              <a:tblGrid>
                <a:gridCol w="2730500"/>
                <a:gridCol w="1430338"/>
                <a:gridCol w="931862"/>
                <a:gridCol w="1150938"/>
                <a:gridCol w="1416050"/>
                <a:gridCol w="971550"/>
              </a:tblGrid>
              <a:tr h="849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Факторы, оказывающие влияние на социально-экономическую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unga" pitchFamily="2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структуру государства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Индивидуальная оценка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Групповая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unga" pitchFamily="2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оценка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Правильная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unga" pitchFamily="2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оценка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Индивидуальная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unga" pitchFamily="2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ошибка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Групповая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unga" pitchFamily="2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ошибка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Уровень урбанизации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Географическое положение,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unga" pitchFamily="2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климат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Уровень развития производства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Половозрастная структура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unga" pitchFamily="2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населения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Наличие природных ресурсов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Научный и образовательный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unga" pitchFamily="2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потенциал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Государственно-политическое устройство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>
                <a:latin typeface="Times New Roman" pitchFamily="18" charset="0"/>
              </a:rPr>
              <a:t>Тема урока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/>
              <a:t>  </a:t>
            </a:r>
            <a:r>
              <a:rPr lang="ru-RU" sz="3600">
                <a:latin typeface="Times New Roman" pitchFamily="18" charset="0"/>
              </a:rPr>
              <a:t>«Существенные признаки и основные компоненты</a:t>
            </a:r>
            <a:br>
              <a:rPr lang="ru-RU" sz="3600">
                <a:latin typeface="Times New Roman" pitchFamily="18" charset="0"/>
              </a:rPr>
            </a:br>
            <a:r>
              <a:rPr lang="ru-RU" sz="3600">
                <a:latin typeface="Times New Roman" pitchFamily="18" charset="0"/>
              </a:rPr>
              <a:t>политической системы.</a:t>
            </a:r>
            <a:br>
              <a:rPr lang="ru-RU" sz="3600">
                <a:latin typeface="Times New Roman" pitchFamily="18" charset="0"/>
              </a:rPr>
            </a:br>
            <a:r>
              <a:rPr lang="ru-RU" sz="3600">
                <a:latin typeface="Times New Roman" pitchFamily="18" charset="0"/>
              </a:rPr>
              <a:t>Особенности развития </a:t>
            </a:r>
            <a:r>
              <a:rPr lang="ru-RU">
                <a:latin typeface="Times New Roman" pitchFamily="18" charset="0"/>
              </a:rPr>
              <a:t>политической системы в России»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549275"/>
            <a:ext cx="7793038" cy="1462088"/>
          </a:xfrm>
        </p:spPr>
        <p:txBody>
          <a:bodyPr/>
          <a:lstStyle/>
          <a:p>
            <a:r>
              <a:rPr lang="ru-RU" sz="2800" b="1"/>
              <a:t>-Можно ли назвать точное число факторов, влияющих на политическую систему?</a:t>
            </a:r>
            <a:br>
              <a:rPr lang="ru-RU" sz="2800" b="1"/>
            </a:br>
            <a:endParaRPr lang="ru-RU" sz="2800" b="1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17713"/>
            <a:ext cx="8415338" cy="4114800"/>
          </a:xfrm>
        </p:spPr>
        <p:txBody>
          <a:bodyPr/>
          <a:lstStyle/>
          <a:p>
            <a:r>
              <a:rPr lang="ru-RU"/>
              <a:t>В единичном конкретном случае да, но это не будет универсальным показателем, т.к. у другой политической системы действенными могут быть другие факторы, большее или меньшее их число, иная ранжировка по значимости и т.п.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/>
              <a:t>6. Справедливо ли утверждение: сколько государств, столько и политических систем?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- </a:t>
            </a:r>
            <a:r>
              <a:rPr lang="ru-RU" sz="2800">
                <a:solidFill>
                  <a:schemeClr val="tx2"/>
                </a:solidFill>
              </a:rPr>
              <a:t>разве все монархии или все демократические республики не обладают общими признаками?</a:t>
            </a:r>
          </a:p>
          <a:p>
            <a:r>
              <a:rPr lang="ru-RU" sz="2800" i="1"/>
              <a:t>Безусловно, общие признаки, позволяющие отнести форму государственности к тому или иному типу, классифицировать ее, существуют, но нет абсолютно одинаковых государств, а тем более- политических систем;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/>
              <a:t>Учащиеся выполняют задания в таблицах.</a:t>
            </a:r>
          </a:p>
        </p:txBody>
      </p:sp>
      <p:graphicFrame>
        <p:nvGraphicFramePr>
          <p:cNvPr id="136196" name="Organization Chart 4"/>
          <p:cNvGraphicFramePr>
            <a:graphicFrameLocks/>
          </p:cNvGraphicFramePr>
          <p:nvPr>
            <p:ph idx="1"/>
          </p:nvPr>
        </p:nvGraphicFramePr>
        <p:xfrm>
          <a:off x="323850" y="2017713"/>
          <a:ext cx="8631238" cy="4435475"/>
        </p:xfrm>
        <a:graphic>
          <a:graphicData uri="http://schemas.openxmlformats.org/drawingml/2006/compatibility">
            <com:legacyDrawing xmlns:com="http://schemas.openxmlformats.org/drawingml/2006/compatibility" spid="_x0000_s13619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Сравните понятия, выделив  общее и отличия. </a:t>
            </a:r>
          </a:p>
        </p:txBody>
      </p:sp>
      <p:graphicFrame>
        <p:nvGraphicFramePr>
          <p:cNvPr id="135223" name="Group 55"/>
          <p:cNvGraphicFramePr>
            <a:graphicFrameLocks noGrp="1"/>
          </p:cNvGraphicFramePr>
          <p:nvPr>
            <p:ph idx="1"/>
          </p:nvPr>
        </p:nvGraphicFramePr>
        <p:xfrm>
          <a:off x="468313" y="2205038"/>
          <a:ext cx="7772400" cy="4114800"/>
        </p:xfrm>
        <a:graphic>
          <a:graphicData uri="http://schemas.openxmlformats.org/drawingml/2006/table">
            <a:tbl>
              <a:tblPr/>
              <a:tblGrid>
                <a:gridCol w="1495425"/>
                <a:gridCol w="2249487"/>
                <a:gridCol w="4027488"/>
              </a:tblGrid>
              <a:tr h="727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       Понятие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                 Общее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Отличия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Президентская                     республика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Парламентская     республика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Проанализируйте понятия, выделив общее и отличия. </a:t>
            </a:r>
          </a:p>
        </p:txBody>
      </p:sp>
      <p:graphicFrame>
        <p:nvGraphicFramePr>
          <p:cNvPr id="145464" name="Group 56"/>
          <p:cNvGraphicFramePr>
            <a:graphicFrameLocks noGrp="1"/>
          </p:cNvGraphicFramePr>
          <p:nvPr>
            <p:ph idx="1"/>
          </p:nvPr>
        </p:nvGraphicFramePr>
        <p:xfrm>
          <a:off x="755650" y="2133600"/>
          <a:ext cx="7772400" cy="4114801"/>
        </p:xfrm>
        <a:graphic>
          <a:graphicData uri="http://schemas.openxmlformats.org/drawingml/2006/table">
            <a:tbl>
              <a:tblPr/>
              <a:tblGrid>
                <a:gridCol w="1450975"/>
                <a:gridCol w="2293938"/>
                <a:gridCol w="4027487"/>
              </a:tblGrid>
              <a:tr h="1228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Понятие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Общее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Отличие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3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Тоталитарный политический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unga" pitchFamily="2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режим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3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Авторитарный политический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unga" pitchFamily="2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режим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unga" pitchFamily="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ung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Дополните схему </a:t>
            </a:r>
          </a:p>
        </p:txBody>
      </p:sp>
      <p:graphicFrame>
        <p:nvGraphicFramePr>
          <p:cNvPr id="144388" name="Organization Chart 4"/>
          <p:cNvGraphicFramePr>
            <a:graphicFrameLocks/>
          </p:cNvGraphicFramePr>
          <p:nvPr>
            <p:ph idx="1"/>
          </p:nvPr>
        </p:nvGraphicFramePr>
        <p:xfrm>
          <a:off x="468313" y="1989138"/>
          <a:ext cx="8424862" cy="4556125"/>
        </p:xfrm>
        <a:graphic>
          <a:graphicData uri="http://schemas.openxmlformats.org/drawingml/2006/compatibility">
            <com:legacyDrawing xmlns:com="http://schemas.openxmlformats.org/drawingml/2006/compatibility" spid="_x0000_s14438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/>
              <a:t>-Определите характер политического режима по приведённому отрывку документа. Свой ответ обоснуйте.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17713"/>
            <a:ext cx="8486775" cy="45799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Руководящей и направляющей силой советского общества, ядром его политической системы, государственных и общественных организаций является Коммунистическая партия Советского Союза. КПСС существует для  народа и служит народу.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Вооруженная марксистско-ленинским учением, Коммунистическая партия определят генеральную перспективу развития общества, линию внутренней и внешней политики СССР, руководит великой созидательной деятельностью советского народа, придает планомерный, научно обоснованный характер его борьбе за победу коммунизма. Все партийные организации действуют в рамках Конституции СССР.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u="sng">
                <a:solidFill>
                  <a:schemeClr val="tx2"/>
                </a:solidFill>
              </a:rPr>
              <a:t>-Если приведенное утверждение справедливо, значит нет смысла заимствовать иностранные образцы политических систем, как бы хороши они не были?</a:t>
            </a:r>
            <a:br>
              <a:rPr lang="ru-RU" sz="2800" u="sng">
                <a:solidFill>
                  <a:schemeClr val="tx2"/>
                </a:solidFill>
              </a:rPr>
            </a:br>
            <a:r>
              <a:rPr lang="ru-RU" sz="2800" u="sng"/>
              <a:t/>
            </a:r>
            <a:br>
              <a:rPr lang="ru-RU" sz="2800" u="sng"/>
            </a:br>
            <a:r>
              <a:rPr lang="ru-RU" sz="2800" i="1"/>
              <a:t>Заимствовать в значении слепо копировать, бессмысленно, есть смысл изучать опыт, использовать лучшие достижения, все равно абсолютного подобия не получится.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/>
              <a:t>Обеспечивает ли возникновение многочисленных, несхожих политических систем их бесконфликтное существование?</a:t>
            </a:r>
            <a:r>
              <a:rPr lang="ru-RU" sz="2400"/>
              <a:t>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17713"/>
            <a:ext cx="8054975" cy="4114800"/>
          </a:xfrm>
        </p:spPr>
        <p:txBody>
          <a:bodyPr/>
          <a:lstStyle/>
          <a:p>
            <a:r>
              <a:rPr lang="ru-RU" i="1"/>
              <a:t>Пожалуй нет, т.к. направленность и интересы, выраженные разными политическими системами, неодинаковы, однако гармоничное существование и бесконфликтное – это не одно и тоже, политический мир находиться в динамике, отсюда – неизбежность конфликтов.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/>
              <a:t>Отличаются ли политические системы современности внутренней стабильностью? 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/>
              <a:t>-</a:t>
            </a:r>
            <a:r>
              <a:rPr lang="ru-RU" i="1">
                <a:solidFill>
                  <a:schemeClr val="tx2"/>
                </a:solidFill>
              </a:rPr>
              <a:t>каковы причины постоянной нестабильности внутри политических систем?</a:t>
            </a:r>
          </a:p>
          <a:p>
            <a:r>
              <a:rPr lang="ru-RU"/>
              <a:t>Борьба между различными ветвями власти за преобладание, столкновение интересов различных социальных слоев и выражающих их политических сил и т.п.</a:t>
            </a:r>
            <a:r>
              <a:rPr lang="ru-RU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692150"/>
            <a:ext cx="7793037" cy="1414463"/>
          </a:xfrm>
        </p:spPr>
        <p:txBody>
          <a:bodyPr/>
          <a:lstStyle/>
          <a:p>
            <a:r>
              <a:rPr lang="ru-RU" sz="4000" b="1"/>
              <a:t>Цель урока: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Ознакомить с понятием «политическая система», охарактеризовать её существенные признаки и основные компоненты; показать разнообразие политических систем, особенности их становления и развития; дать представление о факторах, влияющих на функции политической системы; раскрыть суть интегративных процессов в политическом пространстве современного мира.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/>
              <a:t>Какие факторы являются решающими во внутриполитической борьбе?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49500"/>
            <a:ext cx="7772400" cy="4114800"/>
          </a:xfrm>
        </p:spPr>
        <p:txBody>
          <a:bodyPr/>
          <a:lstStyle/>
          <a:p>
            <a:r>
              <a:rPr lang="ru-RU" i="1"/>
              <a:t>Чаще всего силовой – армия, спецслужбы и прочее, социальный – опора на широкие массы населения, представляющие те или иные социальные слои, личностный, национальный, религиозный, этнический, экологический и другие.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93037" cy="1462088"/>
          </a:xfrm>
        </p:spPr>
        <p:txBody>
          <a:bodyPr/>
          <a:lstStyle/>
          <a:p>
            <a:r>
              <a:rPr lang="ru-RU" sz="2000" b="1">
                <a:solidFill>
                  <a:schemeClr val="tx1"/>
                </a:solidFill>
              </a:rPr>
              <a:t>Урок проводится в форме эвристической беседы, которая предполагает проблемную постановку вопросов (постановку с неочевидными ответами). Проблемный акцентированный вопрос должен отвечать следующим требованиям: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8343900" cy="48402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80000"/>
              </a:lnSpc>
            </a:pPr>
            <a:r>
              <a:rPr lang="ru-RU" sz="2400"/>
              <a:t>содержать компонент, порождающий у учащихся дискомфорт от отсутствия знаний;</a:t>
            </a:r>
          </a:p>
          <a:p>
            <a:pPr>
              <a:lnSpc>
                <a:spcPct val="80000"/>
              </a:lnSpc>
            </a:pPr>
            <a:r>
              <a:rPr lang="ru-RU" sz="2400"/>
              <a:t>содержать раздражитель, побуждающий учащихся преодолеть этот дискомфорт;</a:t>
            </a:r>
          </a:p>
          <a:p>
            <a:pPr>
              <a:lnSpc>
                <a:spcPct val="80000"/>
              </a:lnSpc>
            </a:pPr>
            <a:r>
              <a:rPr lang="ru-RU" sz="2400"/>
              <a:t>содержать ориентир, позволяющий учащимся определить направление поиска, либо указывающий на источник, в котором содержится ответ;</a:t>
            </a:r>
          </a:p>
          <a:p>
            <a:pPr>
              <a:lnSpc>
                <a:spcPct val="80000"/>
              </a:lnSpc>
            </a:pPr>
            <a:r>
              <a:rPr lang="ru-RU" sz="2400"/>
              <a:t>побуждать учащихся к ответу или вызывать активную психологическую реакцию.</a:t>
            </a:r>
          </a:p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	Такая форма предполагает разнообразить способ проведения занятий и проводить их с учётом собственных вкусов и предпочтений.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793037" cy="1462088"/>
          </a:xfrm>
        </p:spPr>
        <p:txBody>
          <a:bodyPr/>
          <a:lstStyle/>
          <a:p>
            <a:pPr algn="ctr"/>
            <a:r>
              <a:rPr lang="ru-RU" sz="2800" b="1"/>
              <a:t>В качестве домашнего задания учащимся дается тема сочинения: «Отражение политической системы общества в искусстве»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Дома предлагается рассмотреть следующие памятники архитектуры</a:t>
            </a:r>
          </a:p>
        </p:txBody>
      </p:sp>
      <p:sp>
        <p:nvSpPr>
          <p:cNvPr id="173061" name="WordArt 5"/>
          <p:cNvSpPr>
            <a:spLocks noChangeArrowheads="1" noChangeShapeType="1" noTextEdit="1"/>
          </p:cNvSpPr>
          <p:nvPr/>
        </p:nvSpPr>
        <p:spPr bwMode="auto">
          <a:xfrm>
            <a:off x="1258888" y="3357563"/>
            <a:ext cx="705643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2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памятник "Тысячелетие России"</a:t>
            </a:r>
          </a:p>
        </p:txBody>
      </p:sp>
      <p:sp>
        <p:nvSpPr>
          <p:cNvPr id="173062" name="WordArt 6"/>
          <p:cNvSpPr>
            <a:spLocks noChangeArrowheads="1" noChangeShapeType="1" noTextEdit="1"/>
          </p:cNvSpPr>
          <p:nvPr/>
        </p:nvSpPr>
        <p:spPr bwMode="auto">
          <a:xfrm>
            <a:off x="2339975" y="4941888"/>
            <a:ext cx="4248150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chemeClr val="accent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Статуя Свободы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7056437" cy="498475"/>
          </a:xfrm>
        </p:spPr>
        <p:txBody>
          <a:bodyPr/>
          <a:lstStyle/>
          <a:p>
            <a:r>
              <a:rPr lang="ru-RU" sz="2800"/>
              <a:t>Памятник «Тысячелетие России»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1169988"/>
            <a:ext cx="5103813" cy="56880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	Монумент, воздвигнутый в Великом Новгороде в 1862 году в честь тысячелетнего юбилея легендарного призвания варягов на Русь. </a:t>
            </a:r>
            <a:br>
              <a:rPr lang="ru-RU" sz="2800"/>
            </a:br>
            <a:r>
              <a:rPr lang="ru-RU" sz="2800"/>
              <a:t>Группа из двух фигур- ангела с крестом в руке (олицетворение православной церкви) и коленопреклонённой женщины (олицетворение России).</a:t>
            </a:r>
            <a:br>
              <a:rPr lang="ru-RU" sz="2800"/>
            </a:br>
            <a:endParaRPr lang="ru-RU" sz="2800"/>
          </a:p>
        </p:txBody>
      </p:sp>
      <p:pic>
        <p:nvPicPr>
          <p:cNvPr id="166916" name="Picture 4" descr="Памятник_Тысячелетию_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08050"/>
            <a:ext cx="3722688" cy="568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-100013"/>
            <a:ext cx="8604250" cy="730251"/>
          </a:xfrm>
        </p:spPr>
        <p:txBody>
          <a:bodyPr/>
          <a:lstStyle/>
          <a:p>
            <a:pPr algn="ctr"/>
            <a:r>
              <a:rPr lang="ru-RU" sz="2800" b="1"/>
              <a:t>Статуя Свободы - свобода, озаряющая мир.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981075"/>
            <a:ext cx="4824413" cy="5040313"/>
          </a:xfrm>
          <a:solidFill>
            <a:schemeClr val="bg1"/>
          </a:solidFill>
          <a:ln/>
        </p:spPr>
        <p:txBody>
          <a:bodyPr/>
          <a:lstStyle/>
          <a:p>
            <a:pPr algn="l"/>
            <a:r>
              <a:rPr lang="ru-RU"/>
              <a:t>Это подарок французских граждан к столетию американской революции. (4 июля 1776 года была принята Декларация независимости США) Богиня свободы держит факел в правой руке и скрижаль в левой. </a:t>
            </a:r>
          </a:p>
        </p:txBody>
      </p:sp>
      <p:pic>
        <p:nvPicPr>
          <p:cNvPr id="167940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92150"/>
            <a:ext cx="3817937" cy="597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93037" cy="768350"/>
          </a:xfrm>
        </p:spPr>
        <p:txBody>
          <a:bodyPr/>
          <a:lstStyle/>
          <a:p>
            <a:pPr algn="ctr"/>
            <a:r>
              <a:rPr lang="ru-RU" sz="2800"/>
              <a:t>Политические картины Сергея Бочарова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589588"/>
            <a:ext cx="8569325" cy="647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/>
              <a:t>«Явление народа. Русские патриоты, изгоняющие воров и негодяев»</a:t>
            </a:r>
          </a:p>
        </p:txBody>
      </p:sp>
      <p:pic>
        <p:nvPicPr>
          <p:cNvPr id="168964" name="Picture 4" descr="javlenie_nar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4465638"/>
          </a:xfrm>
          <a:prstGeom prst="rect">
            <a:avLst/>
          </a:prstGeom>
          <a:noFill/>
        </p:spPr>
      </p:pic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395288" y="4797425"/>
            <a:ext cx="8497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323850" y="4751388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AutoShape 6"/>
          <p:cNvSpPr>
            <a:spLocks noChangeArrowheads="1"/>
          </p:cNvSpPr>
          <p:nvPr/>
        </p:nvSpPr>
        <p:spPr bwMode="auto">
          <a:xfrm>
            <a:off x="1547813" y="476250"/>
            <a:ext cx="3529012" cy="5689600"/>
          </a:xfrm>
          <a:prstGeom prst="foldedCorner">
            <a:avLst>
              <a:gd name="adj" fmla="val 21245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979613" y="549275"/>
            <a:ext cx="25908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Как бы продолжая тему из библейского сюжета, современное действие новой работы Сергея Бочарова переносится в Москву, на Софийскую набережную Москвы-реки, где роль Иоанна Крестителя выполняет митрополит Санкт-Петербургский и Ладожский Иоанн – до конца своих дней духовный пастырь православного патриотического движения России. </a:t>
            </a:r>
            <a:br>
              <a:rPr lang="ru-RU"/>
            </a:br>
            <a:endParaRPr lang="ru-RU"/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5775325" y="3011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5991225" y="3227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9993" name="AutoShape 9"/>
          <p:cNvSpPr>
            <a:spLocks noChangeArrowheads="1"/>
          </p:cNvSpPr>
          <p:nvPr/>
        </p:nvSpPr>
        <p:spPr bwMode="auto">
          <a:xfrm>
            <a:off x="5651500" y="549275"/>
            <a:ext cx="2952750" cy="5689600"/>
          </a:xfrm>
          <a:prstGeom prst="foldedCorner">
            <a:avLst>
              <a:gd name="adj" fmla="val 25806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5867400" y="836613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5795963" y="692150"/>
            <a:ext cx="216058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Это он сказал, что в России есть две партии: партия патриотов и партия воров. Партия воров и изгнанных: Горбачев, Ельцин, Гусинский, Боровой, Новодворская, Юшенков, Березовской и др.</a:t>
            </a:r>
            <a:r>
              <a:rPr lang="ru-RU"/>
              <a:t> </a:t>
            </a:r>
            <a:r>
              <a:rPr lang="ru-RU" i="1"/>
              <a:t>Вот эти две партии и представлены на картине Сергея Бочарова.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683</TotalTime>
  <Words>1383</Words>
  <Application>Microsoft Office PowerPoint</Application>
  <PresentationFormat>Экран (4:3)</PresentationFormat>
  <Paragraphs>171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Tahoma</vt:lpstr>
      <vt:lpstr>Wingdings</vt:lpstr>
      <vt:lpstr>Times New Roman</vt:lpstr>
      <vt:lpstr>Book Antiqua</vt:lpstr>
      <vt:lpstr>Tunga</vt:lpstr>
      <vt:lpstr>Палитра</vt:lpstr>
      <vt:lpstr> Тема урока: «Существенные признаки и основные компоненты политической системы.  Особенности развития политической системы в России» </vt:lpstr>
      <vt:lpstr>Тема урока</vt:lpstr>
      <vt:lpstr>Цель урока: </vt:lpstr>
      <vt:lpstr>Урок проводится в форме эвристической беседы, которая предполагает проблемную постановку вопросов (постановку с неочевидными ответами). Проблемный акцентированный вопрос должен отвечать следующим требованиям:</vt:lpstr>
      <vt:lpstr>В качестве домашнего задания учащимся дается тема сочинения: «Отражение политической системы общества в искусстве»</vt:lpstr>
      <vt:lpstr>Памятник «Тысячелетие России»</vt:lpstr>
      <vt:lpstr>Статуя Свободы - свобода, озаряющая мир.</vt:lpstr>
      <vt:lpstr>Политические картины Сергея Бочарова</vt:lpstr>
      <vt:lpstr>Слайд 9</vt:lpstr>
      <vt:lpstr>Слайд 10</vt:lpstr>
      <vt:lpstr>План эвристической беседы </vt:lpstr>
      <vt:lpstr>Слайд 12</vt:lpstr>
      <vt:lpstr>1.Можно ли считать, что современный мир в области политики является пусть сложным, противоречивым, но единым целым? </vt:lpstr>
      <vt:lpstr>2. В какой мере глобализация политики определяется различными средствами связи? </vt:lpstr>
      <vt:lpstr>3. Можно ли утверждать, что политическая система и система государственной власти- это одно и тоже?</vt:lpstr>
      <vt:lpstr>4. Каковы факторы, влияющие на политическую систему?</vt:lpstr>
      <vt:lpstr>5. Что выступает как более важный компонент жизни общества – характер политической системы или уровень социально-экономического развития?  </vt:lpstr>
      <vt:lpstr>Работа в группах со схемой “Факторы, оказывающие влияние на социально-экономическую структуру государства” </vt:lpstr>
      <vt:lpstr>Участники группы с наименьшей групповой ошибкой получают дополнительно по одному баллу к своей оценке. </vt:lpstr>
      <vt:lpstr>-Можно ли назвать точное число факторов, влияющих на политическую систему? </vt:lpstr>
      <vt:lpstr>6. Справедливо ли утверждение: сколько государств, столько и политических систем?</vt:lpstr>
      <vt:lpstr>Учащиеся выполняют задания в таблицах.</vt:lpstr>
      <vt:lpstr>Сравните понятия, выделив  общее и отличия. </vt:lpstr>
      <vt:lpstr>Проанализируйте понятия, выделив общее и отличия. </vt:lpstr>
      <vt:lpstr>Дополните схему </vt:lpstr>
      <vt:lpstr>-Определите характер политического режима по приведённому отрывку документа. Свой ответ обоснуйте.</vt:lpstr>
      <vt:lpstr>Слайд 27</vt:lpstr>
      <vt:lpstr>Обеспечивает ли возникновение многочисленных, несхожих политических систем их бесконфликтное существование? </vt:lpstr>
      <vt:lpstr>Отличаются ли политические системы современности внутренней стабильностью? </vt:lpstr>
      <vt:lpstr>Какие факторы являются решающими во внутриполитической борьбе?</vt:lpstr>
    </vt:vector>
  </TitlesOfParts>
  <Company>KRAS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«Существенные признаки и основные компоненты политической системы. Особенности развития</dc:title>
  <dc:creator>user</dc:creator>
  <cp:lastModifiedBy>re</cp:lastModifiedBy>
  <cp:revision>25</cp:revision>
  <dcterms:created xsi:type="dcterms:W3CDTF">2013-03-18T05:34:58Z</dcterms:created>
  <dcterms:modified xsi:type="dcterms:W3CDTF">2014-05-11T20:28:03Z</dcterms:modified>
</cp:coreProperties>
</file>