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sldIdLst>
    <p:sldId id="289" r:id="rId2"/>
    <p:sldId id="290" r:id="rId3"/>
    <p:sldId id="281" r:id="rId4"/>
    <p:sldId id="294" r:id="rId5"/>
    <p:sldId id="295" r:id="rId6"/>
    <p:sldId id="291" r:id="rId7"/>
    <p:sldId id="266" r:id="rId8"/>
    <p:sldId id="305" r:id="rId9"/>
    <p:sldId id="296" r:id="rId10"/>
    <p:sldId id="297" r:id="rId11"/>
    <p:sldId id="271" r:id="rId12"/>
    <p:sldId id="306" r:id="rId13"/>
    <p:sldId id="309" r:id="rId14"/>
    <p:sldId id="307" r:id="rId15"/>
    <p:sldId id="310" r:id="rId16"/>
    <p:sldId id="311" r:id="rId17"/>
    <p:sldId id="308" r:id="rId18"/>
    <p:sldId id="299" r:id="rId19"/>
    <p:sldId id="300" r:id="rId20"/>
    <p:sldId id="303" r:id="rId21"/>
    <p:sldId id="301" r:id="rId22"/>
    <p:sldId id="313" r:id="rId23"/>
    <p:sldId id="30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00"/>
    <a:srgbClr val="D17596"/>
    <a:srgbClr val="87B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528BB2-47D9-4CD4-8AB0-8B3E1340EF31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056B55-2EA3-4BC6-B63A-4C5E67BD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FF60173-8DBE-4157-ACB5-0634C1D0B110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9401E6-0276-4F94-9D56-7081C9DC659D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481EF8-0463-46BC-B41D-C459CD081C47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B8F7E3-B9FB-4B72-B2D8-D85693053073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38E4E2-9020-446C-AD19-AC15692BC26A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000240"/>
            <a:ext cx="6557954" cy="4286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4400" y="9906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1430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Образец заголовка</a:t>
            </a:r>
            <a:endParaRPr lang="en-US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2500306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Образец заголовка</a:t>
            </a:r>
            <a:endParaRPr lang="en-US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28625"/>
            <a:ext cx="8286750" cy="607218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3663" y="3714750"/>
            <a:ext cx="14303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8000">
            <a:solidFill>
              <a:srgbClr val="0070C0"/>
            </a:solidFill>
            <a:prstDash val="solid"/>
            <a:miter lim="800000"/>
          </a:ln>
          <a:solidFill>
            <a:srgbClr val="0070C0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&#1050;&#1086;&#1096;&#1082;&#1080;%20&#1080;%20&#1084;&#1099;&#1096;&#1082;&#1080;/&#1050;&#1086;&#1096;&#1082;&#1080;%20&#1080;%20&#1084;&#1099;&#1096;&#1082;&#1080;.ppt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n>
                <a:noFill/>
              </a:ln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6147" name="Picture 2" descr="Шаблон для начальной шк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image10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752600"/>
            <a:ext cx="21272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46682" y="990600"/>
            <a:ext cx="604009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charset="0"/>
              </a:rPr>
              <a:t>Русский язык</a:t>
            </a:r>
          </a:p>
          <a:p>
            <a:pPr algn="ctr">
              <a:defRPr/>
            </a:pPr>
            <a:r>
              <a:rPr lang="ru-RU" sz="4000" b="1" dirty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1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4294967295"/>
          </p:nvPr>
        </p:nvSpPr>
        <p:spPr bwMode="auto">
          <a:xfrm>
            <a:off x="441325" y="1085850"/>
            <a:ext cx="82296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/>
            <a:r>
              <a:rPr lang="ru-RU" b="1" smtClean="0">
                <a:solidFill>
                  <a:srgbClr val="FF0000"/>
                </a:solidFill>
              </a:rPr>
              <a:t>Алгоритм работы со словарём</a:t>
            </a:r>
            <a:endParaRPr lang="ru-RU" smtClean="0">
              <a:solidFill>
                <a:srgbClr val="FF0000"/>
              </a:solidFill>
            </a:endParaRPr>
          </a:p>
          <a:p>
            <a:pPr marL="0" indent="0"/>
            <a:r>
              <a:rPr lang="ru-RU" sz="2800" b="1" smtClean="0"/>
              <a:t>1.Прочитай слово. </a:t>
            </a:r>
          </a:p>
          <a:p>
            <a:pPr marL="0" indent="0"/>
            <a:r>
              <a:rPr lang="ru-RU" sz="2800" b="1" smtClean="0"/>
              <a:t>2.Определи, на какую букву оно начинается. </a:t>
            </a:r>
          </a:p>
          <a:p>
            <a:pPr marL="0" indent="0"/>
            <a:r>
              <a:rPr lang="ru-RU" sz="2800" b="1" smtClean="0"/>
              <a:t>3.Найди в оглавлении на какой странице эта буква. </a:t>
            </a:r>
          </a:p>
          <a:p>
            <a:pPr marL="0" indent="0"/>
            <a:r>
              <a:rPr lang="ru-RU" sz="2800" b="1" smtClean="0"/>
              <a:t>4.ПОМНИ! Слова в словаре </a:t>
            </a:r>
          </a:p>
          <a:p>
            <a:pPr marL="0" indent="0"/>
            <a:r>
              <a:rPr lang="ru-RU" sz="2800" b="1" smtClean="0"/>
              <a:t>располагаются по алфавиту не </a:t>
            </a:r>
          </a:p>
          <a:p>
            <a:pPr marL="0" indent="0"/>
            <a:r>
              <a:rPr lang="ru-RU" sz="2800" b="1" smtClean="0"/>
              <a:t>только первой, но и второй, </a:t>
            </a:r>
          </a:p>
          <a:p>
            <a:pPr marL="0" indent="0"/>
            <a:r>
              <a:rPr lang="ru-RU" sz="2800" b="1" smtClean="0"/>
              <a:t>третьей, четвёртой букв. </a:t>
            </a:r>
          </a:p>
          <a:p>
            <a:pPr marL="0" indent="0"/>
            <a:endParaRPr lang="ru-RU" sz="2800" b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00336"/>
          </a:xfrm>
          <a:prstGeom prst="rect">
            <a:avLst/>
          </a:prstGeom>
          <a:ln w="6350" cap="rnd"/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Работа со словарем</a:t>
            </a: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2" action="ppaction://hlinkpres?slideindex=1&amp;slidetitle="/>
          </p:cNvPr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Отдохнём!</a:t>
            </a:r>
            <a:endParaRPr lang="ru-RU" dirty="0"/>
          </a:p>
        </p:txBody>
      </p:sp>
      <p:pic>
        <p:nvPicPr>
          <p:cNvPr id="17410" name="Picture 3" descr="C:\Documents and Settings\UserXP\Рабочий стол\c32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714625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1476375" y="981075"/>
            <a:ext cx="6900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Практическое задание от Антона</a:t>
            </a:r>
            <a:r>
              <a:rPr lang="ru-RU"/>
              <a:t> </a:t>
            </a: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1476375" y="1989138"/>
            <a:ext cx="6276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Трава, дуб, жир, пальто</a:t>
            </a:r>
            <a:r>
              <a:rPr lang="ru-RU"/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11188" y="3933825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Дуб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090863" y="3141663"/>
            <a:ext cx="2390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ПРОВЕРЬ!</a:t>
            </a:r>
            <a:r>
              <a:rPr lang="ru-RU"/>
              <a:t> 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124075" y="3933825"/>
            <a:ext cx="116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жир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708400" y="3933825"/>
            <a:ext cx="196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/>
              <a:t>пальто</a:t>
            </a:r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1331913" y="45815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>
            <a:off x="2195513" y="458152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 flipH="1">
            <a:off x="4787900" y="45815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5867400" y="4005263"/>
            <a:ext cx="1620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/>
              <a:t>трава</a:t>
            </a:r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>
            <a:off x="6588125" y="46529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 flipH="1">
            <a:off x="5435600" y="3860800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 flipH="1">
            <a:off x="7235825" y="393382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1" grpId="0"/>
      <p:bldP spid="44042" grpId="0"/>
      <p:bldP spid="19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4294967295"/>
          </p:nvPr>
        </p:nvSpPr>
        <p:spPr bwMode="auto">
          <a:xfrm>
            <a:off x="468313" y="3168650"/>
            <a:ext cx="3328987" cy="2576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/>
            <a:r>
              <a:rPr lang="ru-RU" sz="2800" smtClean="0"/>
              <a:t>чтобы по первой букве найти нужную карточку пациента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980728"/>
            <a:ext cx="8548982" cy="2736304"/>
          </a:xfrm>
          <a:prstGeom prst="rect">
            <a:avLst/>
          </a:prstGeom>
          <a:ln w="6350" cap="rnd"/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Алфавит нужен</a:t>
            </a:r>
            <a:r>
              <a:rPr lang="ru-RU" sz="5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:</a:t>
            </a:r>
            <a:br>
              <a:rPr lang="ru-RU" sz="5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регистратуре поликлиники.</a:t>
            </a:r>
            <a:b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b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Карточки посетителей расположены по участкам в алфавитном порядке.</a:t>
            </a:r>
            <a:r>
              <a:rPr lang="ru-RU" sz="48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ru-RU" sz="48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endParaRPr lang="ru-RU" sz="5400" b="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20483" name="Picture 4" descr="katalo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3141663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1331913" y="603250"/>
            <a:ext cx="6480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/>
              <a:t>Самостоятельная работа 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00113" y="2565400"/>
            <a:ext cx="26638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1 вариант</a:t>
            </a:r>
          </a:p>
          <a:p>
            <a:endParaRPr lang="ru-RU" sz="3200" b="1">
              <a:solidFill>
                <a:srgbClr val="008000"/>
              </a:solidFill>
            </a:endParaRPr>
          </a:p>
          <a:p>
            <a:r>
              <a:rPr lang="ru-RU" sz="3200" b="1">
                <a:solidFill>
                  <a:srgbClr val="008000"/>
                </a:solidFill>
              </a:rPr>
              <a:t>Волошина</a:t>
            </a:r>
          </a:p>
          <a:p>
            <a:r>
              <a:rPr lang="ru-RU" sz="3200" b="1">
                <a:solidFill>
                  <a:srgbClr val="008000"/>
                </a:solidFill>
              </a:rPr>
              <a:t>Васильев</a:t>
            </a:r>
            <a:r>
              <a:rPr lang="ru-RU" sz="4000" b="1"/>
              <a:t> 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219700" y="2663825"/>
            <a:ext cx="2592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2 вариант</a:t>
            </a:r>
          </a:p>
          <a:p>
            <a:endParaRPr lang="ru-RU" sz="3200" b="1">
              <a:solidFill>
                <a:schemeClr val="tx2"/>
              </a:solidFill>
            </a:endParaRPr>
          </a:p>
          <a:p>
            <a:r>
              <a:rPr lang="ru-RU" sz="3200" b="1">
                <a:solidFill>
                  <a:schemeClr val="tx2"/>
                </a:solidFill>
              </a:rPr>
              <a:t>Кузьмина Крылова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620713"/>
            <a:ext cx="7366000" cy="692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ln>
                  <a:noFill/>
                </a:ln>
                <a:solidFill>
                  <a:srgbClr val="CC0000"/>
                </a:solidFill>
                <a:effectLst/>
                <a:latin typeface="Arial" charset="0"/>
              </a:rPr>
              <a:t>ПРОВЕРЬ</a:t>
            </a:r>
            <a:r>
              <a:rPr lang="ru-RU" sz="3200" smtClean="0">
                <a:ln>
                  <a:noFill/>
                </a:ln>
                <a:solidFill>
                  <a:srgbClr val="CC0000"/>
                </a:solidFill>
                <a:effectLst/>
                <a:latin typeface="Arial" charset="0"/>
              </a:rPr>
              <a:t>!</a:t>
            </a:r>
            <a:r>
              <a:rPr lang="ru-RU" sz="1800" b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379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800" smtClean="0">
              <a:latin typeface="Arial" charset="0"/>
            </a:endParaRP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5148263" y="2879725"/>
            <a:ext cx="25923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2 вариант</a:t>
            </a:r>
          </a:p>
          <a:p>
            <a:r>
              <a:rPr lang="ru-RU" sz="3200" b="1">
                <a:solidFill>
                  <a:schemeClr val="tx2"/>
                </a:solidFill>
              </a:rPr>
              <a:t>Крылова</a:t>
            </a:r>
          </a:p>
          <a:p>
            <a:r>
              <a:rPr lang="ru-RU" sz="3200" b="1">
                <a:solidFill>
                  <a:schemeClr val="tx2"/>
                </a:solidFill>
              </a:rPr>
              <a:t>Кузьмина</a:t>
            </a:r>
          </a:p>
        </p:txBody>
      </p:sp>
      <p:sp>
        <p:nvSpPr>
          <p:cNvPr id="33801" name="Rectangle 5"/>
          <p:cNvSpPr>
            <a:spLocks noChangeArrowheads="1"/>
          </p:cNvSpPr>
          <p:nvPr/>
        </p:nvSpPr>
        <p:spPr bwMode="auto">
          <a:xfrm>
            <a:off x="900113" y="2565400"/>
            <a:ext cx="26638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1 вариант</a:t>
            </a:r>
          </a:p>
          <a:p>
            <a:r>
              <a:rPr lang="ru-RU" sz="3200" b="1">
                <a:solidFill>
                  <a:srgbClr val="008000"/>
                </a:solidFill>
              </a:rPr>
              <a:t>Васильев</a:t>
            </a:r>
          </a:p>
          <a:p>
            <a:r>
              <a:rPr lang="ru-RU" sz="3200" b="1">
                <a:solidFill>
                  <a:srgbClr val="008000"/>
                </a:solidFill>
              </a:rPr>
              <a:t>Волошина</a:t>
            </a:r>
          </a:p>
          <a:p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52400"/>
            <a:ext cx="8329642" cy="1332384"/>
          </a:xfrm>
          <a:prstGeom prst="rect">
            <a:avLst/>
          </a:prstGeom>
          <a:ln w="6350" cap="rnd"/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 библиотеке книги расположены на полках в алфавитном порядке</a:t>
            </a:r>
            <a:endParaRPr lang="ru-RU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95425"/>
            <a:ext cx="39814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3213100"/>
            <a:ext cx="415131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331913" y="908050"/>
            <a:ext cx="648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CC0000"/>
                </a:solidFill>
              </a:rPr>
              <a:t>ПРОВЕРЬ!</a:t>
            </a:r>
            <a:r>
              <a:rPr lang="ru-RU" sz="4000" b="1"/>
              <a:t> 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84213" y="1662113"/>
            <a:ext cx="67691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/>
              <a:t>В.</a:t>
            </a:r>
            <a:r>
              <a:rPr lang="ru-RU" sz="4000" b="1">
                <a:solidFill>
                  <a:srgbClr val="008000"/>
                </a:solidFill>
              </a:rPr>
              <a:t>Б</a:t>
            </a:r>
            <a:r>
              <a:rPr lang="ru-RU" sz="4000" b="1"/>
              <a:t>ианки</a:t>
            </a:r>
          </a:p>
          <a:p>
            <a:pPr algn="ctr"/>
            <a:endParaRPr lang="ru-RU" sz="4000" b="1"/>
          </a:p>
          <a:p>
            <a:pPr algn="ctr"/>
            <a:r>
              <a:rPr lang="ru-RU" sz="4000" b="1"/>
              <a:t>С.</a:t>
            </a:r>
            <a:r>
              <a:rPr lang="ru-RU" sz="4000" b="1">
                <a:solidFill>
                  <a:srgbClr val="008000"/>
                </a:solidFill>
              </a:rPr>
              <a:t>М</a:t>
            </a:r>
            <a:r>
              <a:rPr lang="ru-RU" sz="4000" b="1"/>
              <a:t>аршак</a:t>
            </a:r>
          </a:p>
          <a:p>
            <a:pPr algn="ctr"/>
            <a:endParaRPr lang="ru-RU" sz="4000" b="1"/>
          </a:p>
          <a:p>
            <a:pPr algn="ctr"/>
            <a:r>
              <a:rPr lang="ru-RU" sz="4000" b="1"/>
              <a:t>Ш.</a:t>
            </a:r>
            <a:r>
              <a:rPr lang="ru-RU" sz="4000" b="1">
                <a:solidFill>
                  <a:srgbClr val="008000"/>
                </a:solidFill>
              </a:rPr>
              <a:t>П</a:t>
            </a:r>
            <a:r>
              <a:rPr lang="ru-RU" sz="4000" b="1"/>
              <a:t>ерро</a:t>
            </a:r>
          </a:p>
          <a:p>
            <a:pPr algn="ctr"/>
            <a:endParaRPr lang="ru-RU" sz="4000" b="1"/>
          </a:p>
          <a:p>
            <a:pPr algn="ctr"/>
            <a:r>
              <a:rPr lang="ru-RU" sz="4000" b="1"/>
              <a:t>А.</a:t>
            </a:r>
            <a:r>
              <a:rPr lang="ru-RU" sz="4000" b="1">
                <a:solidFill>
                  <a:srgbClr val="008000"/>
                </a:solidFill>
              </a:rPr>
              <a:t>П</a:t>
            </a:r>
            <a:r>
              <a:rPr lang="ru-RU" sz="4000" b="1"/>
              <a:t>ушкин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58375" name="Picture 7" descr="IMG_16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97100" y="0"/>
            <a:ext cx="8820150" cy="66151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8381" name="Picture 13" descr="IMG_16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35600" y="0"/>
            <a:ext cx="4464050" cy="35734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8383" name="Picture 15" descr="IMG_16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146425"/>
            <a:ext cx="3816350" cy="3711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62473" name="Picture 9" descr="IMG_15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32363" cy="36988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2474" name="Picture 10" descr="IMG_159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5040312" cy="37798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2475" name="Picture 11" descr="IMG_159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3319463"/>
            <a:ext cx="4716463" cy="35385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2476" name="Picture 12" descr="IMG_16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024188"/>
            <a:ext cx="5111750" cy="38338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773BD0-95CE-4688-936D-761A22164F1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1603" y="285728"/>
            <a:ext cx="7522397" cy="26021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Проверь, дружок,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Готов ли ты начать урок?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Всё ль на месте, всё ль в порядке?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Книжка, ручка и тетрадка?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Проверили? Садитесь!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 усердием трудитесь!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ru-RU" sz="3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171" name="Рисунок 3" descr="l0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85852" y="4143380"/>
            <a:ext cx="662622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583247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rgbClr val="0000CC"/>
                </a:solidFill>
                <a:latin typeface="Constantia" pitchFamily="18" charset="0"/>
              </a:rPr>
              <a:t>ЗАЧЕМ</a:t>
            </a:r>
            <a:r>
              <a:rPr lang="ru-RU" sz="7200" b="1">
                <a:latin typeface="Constantia" pitchFamily="18" charset="0"/>
              </a:rPr>
              <a:t> </a:t>
            </a:r>
            <a:r>
              <a:rPr lang="ru-RU" sz="7200" b="1">
                <a:solidFill>
                  <a:srgbClr val="00CC00"/>
                </a:solidFill>
                <a:latin typeface="Constantia" pitchFamily="18" charset="0"/>
              </a:rPr>
              <a:t>НАМ </a:t>
            </a:r>
            <a:r>
              <a:rPr lang="ru-RU" sz="7200" b="1">
                <a:solidFill>
                  <a:srgbClr val="CC6600"/>
                </a:solidFill>
                <a:latin typeface="Constantia" pitchFamily="18" charset="0"/>
              </a:rPr>
              <a:t>НУЖЕН </a:t>
            </a:r>
            <a:r>
              <a:rPr lang="ru-RU" sz="7200" b="1">
                <a:solidFill>
                  <a:srgbClr val="FF0000"/>
                </a:solidFill>
                <a:latin typeface="Constantia" pitchFamily="18" charset="0"/>
              </a:rPr>
              <a:t>АЛФАВИТ</a:t>
            </a:r>
            <a:r>
              <a:rPr lang="ru-RU" sz="7200" b="1">
                <a:solidFill>
                  <a:srgbClr val="FF00FF"/>
                </a:solidFill>
                <a:latin typeface="Constantia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ru-RU" sz="2400" b="1" u="sng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025" y="1628775"/>
            <a:ext cx="29606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1"/>
          <p:cNvSpPr>
            <a:spLocks noGrp="1"/>
          </p:cNvSpPr>
          <p:nvPr>
            <p:ph idx="4294967295"/>
          </p:nvPr>
        </p:nvSpPr>
        <p:spPr bwMode="auto">
          <a:xfrm>
            <a:off x="509588" y="1268413"/>
            <a:ext cx="8229600" cy="2305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ru-RU" smtClean="0"/>
              <a:t>Закрепили знание алфавита.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mtClean="0"/>
              <a:t>Узнали, зачем нужен алфавит.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mtClean="0"/>
              <a:t>Научились работать со словарем.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6" y="511003"/>
            <a:ext cx="5688632" cy="674617"/>
          </a:xfrm>
          <a:prstGeom prst="rect">
            <a:avLst/>
          </a:prstGeom>
          <a:ln w="6350" cap="rnd"/>
        </p:spPr>
        <p:txBody>
          <a:bodyPr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200" b="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Результаты работы:</a:t>
            </a:r>
            <a:endParaRPr lang="ru-RU" sz="4200" b="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539750" y="4652963"/>
            <a:ext cx="82089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0070C0"/>
                </a:solidFill>
                <a:latin typeface="Constantia" pitchFamily="18" charset="0"/>
              </a:rPr>
              <a:t>Гипотеза подтверждена</a:t>
            </a:r>
            <a:r>
              <a:rPr lang="ru-RU" sz="2800">
                <a:latin typeface="Constantia" pitchFamily="18" charset="0"/>
              </a:rPr>
              <a:t>:</a:t>
            </a:r>
          </a:p>
          <a:p>
            <a:r>
              <a:rPr lang="ru-RU" sz="2800">
                <a:latin typeface="Constantia" pitchFamily="18" charset="0"/>
              </a:rPr>
              <a:t>в нашей жизни нам действительно часто приходится сталкиваться с алфавитом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285875" y="2000250"/>
            <a:ext cx="6557963" cy="4286250"/>
          </a:xfrm>
          <a:prstGeom prst="rect">
            <a:avLst/>
          </a:prstGeom>
        </p:spPr>
        <p:txBody>
          <a:bodyPr/>
          <a:lstStyle/>
          <a:p>
            <a:pPr marL="0" indent="0" algn="ctr"/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857224" y="714356"/>
            <a:ext cx="8072494" cy="14700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Поздравляю,  ты знаешь алфавит!</a:t>
            </a:r>
            <a:endParaRPr lang="ru-RU" dirty="0">
              <a:effectLst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2000250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2160240"/>
          </a:xfrm>
          <a:prstGeom prst="rect">
            <a:avLst/>
          </a:prstGeom>
          <a:ln w="6350" cap="rnd"/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Спасибо </a:t>
            </a:r>
            <a:br>
              <a:rPr lang="ru-RU" sz="72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72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за работу!</a:t>
            </a:r>
            <a:endParaRPr lang="ru-RU" sz="7200" b="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3174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131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8063" y="2997200"/>
            <a:ext cx="20685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0575" y="4721225"/>
            <a:ext cx="25781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38" name="Group 70"/>
          <p:cNvGraphicFramePr>
            <a:graphicFrameLocks noGrp="1"/>
          </p:cNvGraphicFramePr>
          <p:nvPr/>
        </p:nvGraphicFramePr>
        <p:xfrm>
          <a:off x="1476375" y="1484313"/>
          <a:ext cx="6096000" cy="936625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547813" y="2420938"/>
            <a:ext cx="71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А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411413" y="2420938"/>
            <a:ext cx="71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Л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276600" y="2420938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Ф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11638" y="2420938"/>
            <a:ext cx="71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76825" y="2420938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В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40425" y="2420938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И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04025" y="2492375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ъект 1"/>
          <p:cNvSpPr>
            <a:spLocks noGrp="1"/>
          </p:cNvSpPr>
          <p:nvPr>
            <p:ph idx="4294967295"/>
          </p:nvPr>
        </p:nvSpPr>
        <p:spPr bwMode="auto">
          <a:xfrm flipV="1">
            <a:off x="857224" y="5072072"/>
            <a:ext cx="6913562" cy="7858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/>
            <a:endParaRPr lang="ru-RU" sz="2800" b="1" dirty="0" smtClean="0"/>
          </a:p>
        </p:txBody>
      </p:sp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14348" y="1928802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000" b="1" u="sng" dirty="0" smtClean="0">
                <a:solidFill>
                  <a:srgbClr val="CC0000"/>
                </a:solidFill>
              </a:rPr>
              <a:t>Тема урока: «Буквы русского </a:t>
            </a:r>
          </a:p>
          <a:p>
            <a:r>
              <a:rPr lang="ru-RU" sz="4000" b="1" u="sng" dirty="0" err="1" smtClean="0">
                <a:solidFill>
                  <a:srgbClr val="CC0000"/>
                </a:solidFill>
              </a:rPr>
              <a:t>языка.Алфавит</a:t>
            </a:r>
            <a:r>
              <a:rPr lang="ru-RU" sz="4000" b="1" u="sng" dirty="0" smtClean="0">
                <a:solidFill>
                  <a:srgbClr val="CC0000"/>
                </a:solidFill>
              </a:rPr>
              <a:t>».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ъект 1"/>
          <p:cNvSpPr>
            <a:spLocks noGrp="1"/>
          </p:cNvSpPr>
          <p:nvPr>
            <p:ph idx="4294967295"/>
          </p:nvPr>
        </p:nvSpPr>
        <p:spPr bwMode="auto">
          <a:xfrm>
            <a:off x="468313" y="1231900"/>
            <a:ext cx="82296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/>
            <a:r>
              <a:rPr lang="ru-RU" sz="3700" smtClean="0"/>
              <a:t>в нашей жизни нам часто приходится сталкиваться с алфавитом</a:t>
            </a:r>
          </a:p>
          <a:p>
            <a:pPr marL="0" indent="0"/>
            <a:endParaRPr lang="ru-RU" smtClean="0"/>
          </a:p>
          <a:p>
            <a:pPr marL="0" indent="0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72344"/>
          </a:xfrm>
          <a:prstGeom prst="rect">
            <a:avLst/>
          </a:prstGeom>
          <a:ln w="6350" cap="rnd"/>
        </p:spPr>
        <p:txBody>
          <a:bodyPr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2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ГИПОТЕЗА</a:t>
            </a:r>
            <a:endParaRPr lang="ru-RU" sz="4200" b="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0243" name="Picture 9" descr="348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20975"/>
            <a:ext cx="23590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428875"/>
            <a:ext cx="2667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9600" smtClean="0"/>
              <a:t>АЛФАВИТ</a:t>
            </a:r>
            <a:endParaRPr lang="ru-RU" sz="9600" smtClean="0">
              <a:latin typeface="Arial" charset="0"/>
            </a:endParaRPr>
          </a:p>
          <a:p>
            <a:pPr algn="ctr" eaLnBrk="1" hangingPunct="1"/>
            <a:r>
              <a:rPr lang="ru-RU" sz="8000" smtClean="0">
                <a:latin typeface="Arial" charset="0"/>
              </a:rPr>
              <a:t>АЛ –ФА- ВИТ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6011863" y="1196975"/>
            <a:ext cx="3603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Если расположить буквы в определённом порядке, получится </a:t>
            </a:r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алфавит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714620"/>
            <a:ext cx="507209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0" y="2057400"/>
            <a:ext cx="4343400" cy="457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  </a:t>
            </a:r>
            <a:endParaRPr lang="ru-RU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4800600" y="2057400"/>
            <a:ext cx="4343400" cy="4648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 i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АЛФАВИТ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743200" y="0"/>
            <a:ext cx="6096000" cy="129540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29D060-43EB-46F6-8760-3508FD00AF4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16813" y="304800"/>
            <a:ext cx="7127187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толкового словаря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http://static4.read.ru/covers_rr/b/03/46/2504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97988">
            <a:off x="1125538" y="1473200"/>
            <a:ext cx="15128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" descr="http://www.libex.ru/dimg/88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09176">
            <a:off x="1084263" y="2303463"/>
            <a:ext cx="1616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5244" y="462601"/>
            <a:ext cx="9145742" cy="1219199"/>
          </a:xfrm>
          <a:prstGeom prst="rect">
            <a:avLst/>
          </a:prstGeom>
          <a:ln w="6350" cap="rnd"/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Алфавит нужен для работы со словарем</a:t>
            </a:r>
            <a:endParaRPr lang="ru-RU" sz="4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15364" name="Содержимое 5"/>
          <p:cNvSpPr>
            <a:spLocks noGrp="1"/>
          </p:cNvSpPr>
          <p:nvPr>
            <p:ph idx="4294967295"/>
          </p:nvPr>
        </p:nvSpPr>
        <p:spPr bwMode="auto">
          <a:xfrm>
            <a:off x="3571875" y="1643063"/>
            <a:ext cx="5103813" cy="4714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smtClean="0"/>
              <a:t>Словарь дает информацию о том, как произносить слово, что оно значит, как его писать и как использовать.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smtClean="0"/>
              <a:t>Во всех словарях </a:t>
            </a:r>
            <a:r>
              <a:rPr lang="ru-RU" sz="2800" b="1" smtClean="0">
                <a:solidFill>
                  <a:srgbClr val="FF0000"/>
                </a:solidFill>
              </a:rPr>
              <a:t>слова расположены строго в алфавитном порядке. </a:t>
            </a:r>
            <a:r>
              <a:rPr lang="ru-RU" sz="2800" b="1" smtClean="0"/>
              <a:t>Поэтому можно легко найти нужное слово и узнать его значение.</a:t>
            </a:r>
          </a:p>
          <a:p>
            <a:pPr marL="0" indent="0"/>
            <a:endParaRPr lang="ru-RU" sz="2800" b="1" smtClean="0"/>
          </a:p>
        </p:txBody>
      </p:sp>
      <p:pic>
        <p:nvPicPr>
          <p:cNvPr id="15365" name="Рисунок 2" descr="http://img2.labirint.ru/books/67006/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18808">
            <a:off x="1152525" y="3417888"/>
            <a:ext cx="162401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557</TotalTime>
  <Words>300</Words>
  <Application>Microsoft Office PowerPoint</Application>
  <PresentationFormat>Экран (4:3)</PresentationFormat>
  <Paragraphs>94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Презентация Microsoft Office PowerPoint</vt:lpstr>
      <vt:lpstr>Слайд 1</vt:lpstr>
      <vt:lpstr>Слайд 2</vt:lpstr>
      <vt:lpstr>Слайд 3</vt:lpstr>
      <vt:lpstr>Слайд 4</vt:lpstr>
      <vt:lpstr>ГИПОТЕЗА</vt:lpstr>
      <vt:lpstr>Слайд 6</vt:lpstr>
      <vt:lpstr>Если расположить буквы в определённом порядке, получится алфавит</vt:lpstr>
      <vt:lpstr>Слайд 8</vt:lpstr>
      <vt:lpstr>Алфавит нужен для работы со словарем</vt:lpstr>
      <vt:lpstr>Работа со словарем</vt:lpstr>
      <vt:lpstr>Отдохнём!</vt:lpstr>
      <vt:lpstr>Слайд 12</vt:lpstr>
      <vt:lpstr>Алфавит нужен: в регистратуре поликлиники.   Карточки посетителей расположены по участкам в алфавитном порядке. </vt:lpstr>
      <vt:lpstr>Слайд 14</vt:lpstr>
      <vt:lpstr>ПРОВЕРЬ! </vt:lpstr>
      <vt:lpstr>В  библиотеке книги расположены на полках в алфавитном порядке</vt:lpstr>
      <vt:lpstr>Слайд 17</vt:lpstr>
      <vt:lpstr>Слайд 18</vt:lpstr>
      <vt:lpstr>Слайд 19</vt:lpstr>
      <vt:lpstr>Слайд 20</vt:lpstr>
      <vt:lpstr>Результаты работы:</vt:lpstr>
      <vt:lpstr>Поздравляю,  ты знаешь алфавит!</vt:lpstr>
      <vt:lpstr>Спасибо  за работу!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</cp:lastModifiedBy>
  <cp:revision>48</cp:revision>
  <dcterms:created xsi:type="dcterms:W3CDTF">2013-02-27T13:56:58Z</dcterms:created>
  <dcterms:modified xsi:type="dcterms:W3CDTF">2013-04-24T18:33:27Z</dcterms:modified>
</cp:coreProperties>
</file>