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2" r:id="rId2"/>
    <p:sldId id="272" r:id="rId3"/>
    <p:sldId id="257" r:id="rId4"/>
    <p:sldId id="259" r:id="rId5"/>
    <p:sldId id="261" r:id="rId6"/>
    <p:sldId id="273" r:id="rId7"/>
    <p:sldId id="275" r:id="rId8"/>
    <p:sldId id="276" r:id="rId9"/>
    <p:sldId id="279" r:id="rId10"/>
    <p:sldId id="274" r:id="rId11"/>
    <p:sldId id="287" r:id="rId12"/>
    <p:sldId id="290" r:id="rId13"/>
    <p:sldId id="284" r:id="rId14"/>
    <p:sldId id="285" r:id="rId15"/>
    <p:sldId id="286" r:id="rId16"/>
    <p:sldId id="28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80849-518D-4BBC-8FAF-4E1436931518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67F83-19A7-4CFF-8F6A-E1B9978D7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Вразные</a:t>
            </a:r>
            <a:r>
              <a:rPr lang="ru-RU" dirty="0" smtClean="0"/>
              <a:t> стороны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67F83-19A7-4CFF-8F6A-E1B9978D7B5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67F83-19A7-4CFF-8F6A-E1B9978D7B5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7ED9A-54F1-4837-B51A-F698B36F5A28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EBC88-5604-4956-8350-4BDB50D5FB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126E1-54BF-4D3C-9037-0039C4DC2883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30214-B682-48B4-A6FD-69E080B06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8B642-7E03-4BA7-91B3-BC9E03C64332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2DFC6-E055-4419-9934-2C09C1B07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C6B85-8991-4C8F-9BB8-5778BBF5A32B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1C06F-77BA-4202-A4F4-359927EBA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77953-0223-4BD1-A530-293DD0EFCF3D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55263-86D6-49DA-AA45-CAC784BF6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4006D-8A97-4F02-A69B-C9D06A81B818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EE162-63DC-4E6B-BE4E-990ED1F6A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24CA-CA97-4150-99AD-F976E762AA71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7B49A-623D-4942-9DF6-A88FDAB84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AAAFC-0011-42BB-9D1A-5042CA8909E2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DC22E-2AF0-4911-A354-52CF94CD7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92A36-68E3-4201-889E-B041240FBA58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FF1AF-9732-415A-AE5A-DE855A6507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F4413-48C8-4A55-BE9F-3C2B53AF4F3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B7F58-E8EF-47A2-91C1-7585B99BA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845F7-4AB9-4767-9EAF-42826A96A493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D07D-3B2C-446D-8D0F-D5474C17B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9F83DE-8E82-467F-8AE2-FA23F26A31F9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F2D38E-7B6F-427E-9374-ACED88CCF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071563"/>
            <a:ext cx="8458200" cy="15001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Newton’s laws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Answer  2.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a=0,8 m\c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m=50 kg</a:t>
            </a:r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F= ma</a:t>
            </a:r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F=40n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Two men are tugging a cord various ways with force 90 n everybody. Are the  cord tearing to the pieces if it bears surface tension 120 n?</a:t>
            </a:r>
          </a:p>
          <a:p>
            <a:pPr eaLnBrk="1" hangingPunct="1"/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Два человека тянут за верёвку в разные стороны с силой 90 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каждый. Разорвётся ли верёвка, если она выдерживает натяжение 120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Answer 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No,it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iasn’t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The force which acts on the cord is 90 n. It is the third law.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Нет, не разорвётся. Сила,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действующая на верёвку 90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n.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There exist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relative to which any object either remains at rest or continues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a straight line unless acted on by some outer force.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571750" y="2500313"/>
            <a:ext cx="289401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uniform motion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500" y="1571625"/>
            <a:ext cx="38496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frames of reference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 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Acceleration of an object is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the resultant of forces acting on the object and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its mass.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5643563" y="1571625"/>
            <a:ext cx="148272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directly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2143125"/>
            <a:ext cx="234632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proportional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00500" y="2643188"/>
            <a:ext cx="41925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inversely proportional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 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                  </a:t>
            </a:r>
            <a:r>
              <a:rPr lang="ru-RU" smtClean="0"/>
              <a:t> </a:t>
            </a:r>
            <a:r>
              <a:rPr lang="en-US" smtClean="0"/>
              <a:t>with which two objects act on each other are equal </a:t>
            </a:r>
            <a:r>
              <a:rPr lang="ru-RU" smtClean="0"/>
              <a:t> </a:t>
            </a:r>
            <a:r>
              <a:rPr lang="ru-RU" smtClean="0">
                <a:solidFill>
                  <a:srgbClr val="FF0000"/>
                </a:solidFill>
              </a:rPr>
              <a:t>                     </a:t>
            </a:r>
            <a:r>
              <a:rPr lang="ru-RU" smtClean="0"/>
              <a:t>  </a:t>
            </a:r>
            <a:r>
              <a:rPr lang="en-US" smtClean="0"/>
              <a:t>and opposite in direction. </a:t>
            </a:r>
            <a:endParaRPr lang="ru-RU" smtClean="0"/>
          </a:p>
          <a:p>
            <a:pPr eaLnBrk="1" hangingPunct="1"/>
            <a:r>
              <a:rPr lang="en-US" smtClean="0"/>
              <a:t> </a:t>
            </a: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1571625"/>
            <a:ext cx="211931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The forces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2000250"/>
            <a:ext cx="26431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u="sng" dirty="0">
                <a:solidFill>
                  <a:srgbClr val="FF0000"/>
                </a:solidFill>
                <a:latin typeface="+mn-lt"/>
              </a:rPr>
              <a:t>in magnitude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 </a:t>
            </a:r>
            <a:endParaRPr lang="ru-RU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Excellent! </a:t>
            </a:r>
          </a:p>
          <a:p>
            <a:pPr eaLnBrk="1" hangingPunct="1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 clever you are!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vocabulary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143500"/>
          </a:xfrm>
        </p:spPr>
        <p:txBody>
          <a:bodyPr/>
          <a:lstStyle/>
          <a:p>
            <a:pPr eaLnBrk="1" hangingPunct="1"/>
            <a:r>
              <a:rPr lang="ru-RU" sz="2000" dirty="0" smtClean="0"/>
              <a:t>а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cceleration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ək,selə’reiʃn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ускорение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 magnitude [‘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mægnit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ju:d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величине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force 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fɔ:s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сила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outer of force 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autə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внешняя сила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frame of reference [‘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refrəns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система отсчета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inversely proportional[‘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in’və:sli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pɔ:ʃənl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обратно пропорционально 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directly proportional[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di’rektli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pɔ:ʃənl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прямо пропорциональна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resultant of forces 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ri’zʌltənt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равнодействующая сил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inertia 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i’nə:ʃjə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инерция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opposite  in direction [‘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ɔpəzit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противоположные стороны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relative to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.[‘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relətiv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]-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относительно чего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move in a straight line-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двигаться по прямой линии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remain at rest-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оставаться в покое</a:t>
            </a:r>
          </a:p>
          <a:p>
            <a:pPr eaLnBrk="1" hangingPunct="1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uniform motion[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məuʃən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равномерное движение</a:t>
            </a:r>
          </a:p>
          <a:p>
            <a:pPr eaLnBrk="1" hangingPunct="1"/>
            <a:r>
              <a:rPr lang="en-US" sz="2000" dirty="0" smtClean="0"/>
              <a:t> </a:t>
            </a:r>
            <a:endParaRPr lang="ru-RU" sz="2000" dirty="0" smtClean="0"/>
          </a:p>
          <a:p>
            <a:pPr eaLnBrk="1" hangingPunct="1"/>
            <a:r>
              <a:rPr lang="en-US" sz="2000" dirty="0" smtClean="0"/>
              <a:t> </a:t>
            </a:r>
            <a:endParaRPr lang="ru-RU" sz="2000" dirty="0" smtClean="0"/>
          </a:p>
          <a:p>
            <a:pPr eaLnBrk="1" hangingPunct="1"/>
            <a:r>
              <a:rPr lang="en-US" sz="2000" dirty="0" smtClean="0"/>
              <a:t> </a:t>
            </a:r>
            <a:endParaRPr lang="ru-RU" sz="2000" dirty="0" smtClean="0"/>
          </a:p>
          <a:p>
            <a:pPr eaLnBrk="1" hangingPunct="1"/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 Law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447800"/>
            <a:ext cx="8701087" cy="3048000"/>
          </a:xfrm>
        </p:spPr>
        <p:txBody>
          <a:bodyPr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/>
              <a:t>		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There exist frames of reference relative to which any object either remains at rest or continues uniform motion in a straight line unless acted on by some outer force. (the law of inertia)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Существуют </a:t>
            </a:r>
            <a:r>
              <a:rPr lang="ru-RU" sz="4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системы отсчёта, называемые инерциальными, относительно которых свободные тела движутся равномерно и прямолинейно.</a:t>
            </a:r>
          </a:p>
        </p:txBody>
      </p:sp>
      <p:sp>
        <p:nvSpPr>
          <p:cNvPr id="15363" name="Oval 4"/>
          <p:cNvSpPr>
            <a:spLocks noChangeArrowheads="1"/>
          </p:cNvSpPr>
          <p:nvPr/>
        </p:nvSpPr>
        <p:spPr bwMode="auto">
          <a:xfrm>
            <a:off x="3124200" y="4953000"/>
            <a:ext cx="990600" cy="99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5364" name="Oval 5"/>
          <p:cNvSpPr>
            <a:spLocks noChangeArrowheads="1"/>
          </p:cNvSpPr>
          <p:nvPr/>
        </p:nvSpPr>
        <p:spPr bwMode="auto">
          <a:xfrm flipH="1" flipV="1">
            <a:off x="3581400" y="541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cxnSp>
        <p:nvCxnSpPr>
          <p:cNvPr id="15365" name="AutoShape 7"/>
          <p:cNvCxnSpPr>
            <a:cxnSpLocks noChangeShapeType="1"/>
          </p:cNvCxnSpPr>
          <p:nvPr/>
        </p:nvCxnSpPr>
        <p:spPr bwMode="auto">
          <a:xfrm>
            <a:off x="4114800" y="5448300"/>
            <a:ext cx="762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4648200" y="51054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V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4724400" y="5029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The second law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	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Acceleration of an object is directly proportional to the resultant of forces acting on the object and inversely proportional to its mass.</a:t>
            </a:r>
            <a:endParaRPr lang="ru-RU" sz="11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1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1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1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ru-RU" sz="11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действующая на тело, равна </a:t>
            </a:r>
            <a:r>
              <a:rPr lang="ru-RU" sz="11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произведению массы </a:t>
            </a:r>
            <a:r>
              <a:rPr lang="ru-RU" sz="11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тела на ускорение сообщаемое этой силой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87" name="Line 4"/>
          <p:cNvSpPr>
            <a:spLocks noChangeShapeType="1"/>
          </p:cNvSpPr>
          <p:nvPr/>
        </p:nvSpPr>
        <p:spPr bwMode="auto">
          <a:xfrm>
            <a:off x="1295400" y="56388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505200" y="4648200"/>
            <a:ext cx="1600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solidFill>
                <a:schemeClr val="bg1"/>
              </a:solidFill>
              <a:latin typeface="Franklin Gothic Book" pitchFamily="34" charset="0"/>
            </a:endParaRPr>
          </a:p>
          <a:p>
            <a:pPr algn="ctr"/>
            <a:r>
              <a:rPr lang="en-US" sz="2800">
                <a:latin typeface="Franklin Gothic Book" pitchFamily="34" charset="0"/>
              </a:rPr>
              <a:t>m</a:t>
            </a:r>
          </a:p>
          <a:p>
            <a:pPr algn="ctr"/>
            <a:endParaRPr lang="en-US" sz="2800">
              <a:latin typeface="Franklin Gothic Book" pitchFamily="34" charset="0"/>
            </a:endParaRPr>
          </a:p>
          <a:p>
            <a:pPr algn="ctr"/>
            <a:endParaRPr lang="en-US" sz="1000">
              <a:solidFill>
                <a:schemeClr val="bg1"/>
              </a:solidFill>
              <a:latin typeface="Franklin Gothic Book" pitchFamily="34" charset="0"/>
            </a:endParaRPr>
          </a:p>
          <a:p>
            <a:pPr algn="ctr"/>
            <a:endParaRPr lang="en-US" sz="1000">
              <a:solidFill>
                <a:schemeClr val="bg1"/>
              </a:solidFill>
              <a:latin typeface="Franklin Gothic Book" pitchFamily="34" charset="0"/>
            </a:endParaRPr>
          </a:p>
          <a:p>
            <a:pPr algn="ctr"/>
            <a:endParaRPr lang="ru-RU" sz="1000">
              <a:solidFill>
                <a:schemeClr val="bg1"/>
              </a:solidFill>
              <a:latin typeface="Franklin Gothic Book" pitchFamily="34" charset="0"/>
            </a:endParaRPr>
          </a:p>
        </p:txBody>
      </p:sp>
      <p:sp>
        <p:nvSpPr>
          <p:cNvPr id="16389" name="Oval 6"/>
          <p:cNvSpPr>
            <a:spLocks noChangeArrowheads="1"/>
          </p:cNvSpPr>
          <p:nvPr/>
        </p:nvSpPr>
        <p:spPr bwMode="auto">
          <a:xfrm flipH="1">
            <a:off x="4267200" y="510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cxnSp>
        <p:nvCxnSpPr>
          <p:cNvPr id="16390" name="AutoShape 10"/>
          <p:cNvCxnSpPr>
            <a:cxnSpLocks noChangeShapeType="1"/>
          </p:cNvCxnSpPr>
          <p:nvPr/>
        </p:nvCxnSpPr>
        <p:spPr bwMode="auto">
          <a:xfrm>
            <a:off x="4343400" y="51435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6391" name="Rectangle 11"/>
          <p:cNvSpPr>
            <a:spLocks noChangeArrowheads="1"/>
          </p:cNvSpPr>
          <p:nvPr/>
        </p:nvSpPr>
        <p:spPr bwMode="auto">
          <a:xfrm>
            <a:off x="5791200" y="4724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F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6392" name="Line 12"/>
          <p:cNvSpPr>
            <a:spLocks noChangeShapeType="1"/>
          </p:cNvSpPr>
          <p:nvPr/>
        </p:nvSpPr>
        <p:spPr bwMode="auto">
          <a:xfrm>
            <a:off x="5867400" y="4800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13"/>
          <p:cNvSpPr>
            <a:spLocks noChangeShapeType="1"/>
          </p:cNvSpPr>
          <p:nvPr/>
        </p:nvSpPr>
        <p:spPr bwMode="auto">
          <a:xfrm>
            <a:off x="4800600" y="4419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Rectangle 14"/>
          <p:cNvSpPr>
            <a:spLocks noChangeArrowheads="1"/>
          </p:cNvSpPr>
          <p:nvPr/>
        </p:nvSpPr>
        <p:spPr bwMode="auto">
          <a:xfrm>
            <a:off x="5791200" y="4114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a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6395" name="Line 15"/>
          <p:cNvSpPr>
            <a:spLocks noChangeShapeType="1"/>
          </p:cNvSpPr>
          <p:nvPr/>
        </p:nvSpPr>
        <p:spPr bwMode="auto">
          <a:xfrm>
            <a:off x="58674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6"/>
          <p:cNvSpPr>
            <a:spLocks noChangeShapeType="1"/>
          </p:cNvSpPr>
          <p:nvPr/>
        </p:nvSpPr>
        <p:spPr bwMode="auto">
          <a:xfrm flipV="1">
            <a:off x="1219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Line 17"/>
          <p:cNvSpPr>
            <a:spLocks noChangeShapeType="1"/>
          </p:cNvSpPr>
          <p:nvPr/>
        </p:nvSpPr>
        <p:spPr bwMode="auto">
          <a:xfrm flipV="1">
            <a:off x="1600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8" name="Line 18"/>
          <p:cNvSpPr>
            <a:spLocks noChangeShapeType="1"/>
          </p:cNvSpPr>
          <p:nvPr/>
        </p:nvSpPr>
        <p:spPr bwMode="auto">
          <a:xfrm flipV="1">
            <a:off x="1981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9" name="Line 19"/>
          <p:cNvSpPr>
            <a:spLocks noChangeShapeType="1"/>
          </p:cNvSpPr>
          <p:nvPr/>
        </p:nvSpPr>
        <p:spPr bwMode="auto">
          <a:xfrm flipV="1">
            <a:off x="2362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20"/>
          <p:cNvSpPr>
            <a:spLocks noChangeShapeType="1"/>
          </p:cNvSpPr>
          <p:nvPr/>
        </p:nvSpPr>
        <p:spPr bwMode="auto">
          <a:xfrm flipV="1">
            <a:off x="2743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Line 21"/>
          <p:cNvSpPr>
            <a:spLocks noChangeShapeType="1"/>
          </p:cNvSpPr>
          <p:nvPr/>
        </p:nvSpPr>
        <p:spPr bwMode="auto">
          <a:xfrm flipV="1">
            <a:off x="3124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Line 22"/>
          <p:cNvSpPr>
            <a:spLocks noChangeShapeType="1"/>
          </p:cNvSpPr>
          <p:nvPr/>
        </p:nvSpPr>
        <p:spPr bwMode="auto">
          <a:xfrm flipV="1">
            <a:off x="3505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3" name="Line 23"/>
          <p:cNvSpPr>
            <a:spLocks noChangeShapeType="1"/>
          </p:cNvSpPr>
          <p:nvPr/>
        </p:nvSpPr>
        <p:spPr bwMode="auto">
          <a:xfrm flipV="1">
            <a:off x="4648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4" name="Line 24"/>
          <p:cNvSpPr>
            <a:spLocks noChangeShapeType="1"/>
          </p:cNvSpPr>
          <p:nvPr/>
        </p:nvSpPr>
        <p:spPr bwMode="auto">
          <a:xfrm flipV="1">
            <a:off x="4267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5" name="Line 25"/>
          <p:cNvSpPr>
            <a:spLocks noChangeShapeType="1"/>
          </p:cNvSpPr>
          <p:nvPr/>
        </p:nvSpPr>
        <p:spPr bwMode="auto">
          <a:xfrm flipV="1">
            <a:off x="3886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6" name="Line 26"/>
          <p:cNvSpPr>
            <a:spLocks noChangeShapeType="1"/>
          </p:cNvSpPr>
          <p:nvPr/>
        </p:nvSpPr>
        <p:spPr bwMode="auto">
          <a:xfrm flipV="1">
            <a:off x="6172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7" name="Line 27"/>
          <p:cNvSpPr>
            <a:spLocks noChangeShapeType="1"/>
          </p:cNvSpPr>
          <p:nvPr/>
        </p:nvSpPr>
        <p:spPr bwMode="auto">
          <a:xfrm flipV="1">
            <a:off x="5791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8" name="Line 28"/>
          <p:cNvSpPr>
            <a:spLocks noChangeShapeType="1"/>
          </p:cNvSpPr>
          <p:nvPr/>
        </p:nvSpPr>
        <p:spPr bwMode="auto">
          <a:xfrm flipV="1">
            <a:off x="5410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9" name="Line 29"/>
          <p:cNvSpPr>
            <a:spLocks noChangeShapeType="1"/>
          </p:cNvSpPr>
          <p:nvPr/>
        </p:nvSpPr>
        <p:spPr bwMode="auto">
          <a:xfrm flipV="1">
            <a:off x="5029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0" name="Line 30"/>
          <p:cNvSpPr>
            <a:spLocks noChangeShapeType="1"/>
          </p:cNvSpPr>
          <p:nvPr/>
        </p:nvSpPr>
        <p:spPr bwMode="auto">
          <a:xfrm flipV="1">
            <a:off x="7315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1" name="Line 31"/>
          <p:cNvSpPr>
            <a:spLocks noChangeShapeType="1"/>
          </p:cNvSpPr>
          <p:nvPr/>
        </p:nvSpPr>
        <p:spPr bwMode="auto">
          <a:xfrm flipV="1">
            <a:off x="6934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2" name="Line 32"/>
          <p:cNvSpPr>
            <a:spLocks noChangeShapeType="1"/>
          </p:cNvSpPr>
          <p:nvPr/>
        </p:nvSpPr>
        <p:spPr bwMode="auto">
          <a:xfrm flipV="1">
            <a:off x="6553200" y="5638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The third law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The forces with which two objects act on each other are equal in magnitude and opposite in direction.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3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Силы</a:t>
            </a:r>
            <a:r>
              <a:rPr lang="ru-RU" sz="33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с которыми тела действуют друг на друга, равны по модулю и направлены вдоль одной прямой в противоположные стороны.</a:t>
            </a:r>
          </a:p>
        </p:txBody>
      </p:sp>
      <p:sp>
        <p:nvSpPr>
          <p:cNvPr id="17411" name="Oval 4"/>
          <p:cNvSpPr>
            <a:spLocks noChangeArrowheads="1"/>
          </p:cNvSpPr>
          <p:nvPr/>
        </p:nvSpPr>
        <p:spPr bwMode="auto">
          <a:xfrm>
            <a:off x="1905000" y="4953000"/>
            <a:ext cx="1524000" cy="1447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7412" name="Oval 6"/>
          <p:cNvSpPr>
            <a:spLocks noChangeArrowheads="1"/>
          </p:cNvSpPr>
          <p:nvPr/>
        </p:nvSpPr>
        <p:spPr bwMode="auto">
          <a:xfrm>
            <a:off x="5486400" y="4953000"/>
            <a:ext cx="1524000" cy="1447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7413" name="Oval 7"/>
          <p:cNvSpPr>
            <a:spLocks noChangeArrowheads="1"/>
          </p:cNvSpPr>
          <p:nvPr/>
        </p:nvSpPr>
        <p:spPr bwMode="auto">
          <a:xfrm>
            <a:off x="6248400" y="563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7414" name="Oval 8"/>
          <p:cNvSpPr>
            <a:spLocks noChangeArrowheads="1"/>
          </p:cNvSpPr>
          <p:nvPr/>
        </p:nvSpPr>
        <p:spPr bwMode="auto">
          <a:xfrm flipV="1">
            <a:off x="2667000" y="563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990600" y="52578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F</a:t>
            </a:r>
            <a:r>
              <a:rPr lang="en-US" sz="800">
                <a:latin typeface="Franklin Gothic Book" pitchFamily="34" charset="0"/>
              </a:rPr>
              <a:t>12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7416" name="Rectangle 17"/>
          <p:cNvSpPr>
            <a:spLocks noChangeArrowheads="1"/>
          </p:cNvSpPr>
          <p:nvPr/>
        </p:nvSpPr>
        <p:spPr bwMode="auto">
          <a:xfrm>
            <a:off x="7467600" y="52578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Franklin Gothic Book" pitchFamily="34" charset="0"/>
              </a:rPr>
              <a:t>F</a:t>
            </a:r>
            <a:r>
              <a:rPr lang="en-US" sz="800">
                <a:latin typeface="Franklin Gothic Book" pitchFamily="34" charset="0"/>
              </a:rPr>
              <a:t>21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17417" name="Line 18"/>
          <p:cNvSpPr>
            <a:spLocks noChangeShapeType="1"/>
          </p:cNvSpPr>
          <p:nvPr/>
        </p:nvSpPr>
        <p:spPr bwMode="auto">
          <a:xfrm>
            <a:off x="1143000" y="5257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Line 19"/>
          <p:cNvSpPr>
            <a:spLocks noChangeShapeType="1"/>
          </p:cNvSpPr>
          <p:nvPr/>
        </p:nvSpPr>
        <p:spPr bwMode="auto">
          <a:xfrm>
            <a:off x="7543800" y="5257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17419" name="AutoShape 21"/>
          <p:cNvCxnSpPr>
            <a:cxnSpLocks noChangeShapeType="1"/>
          </p:cNvCxnSpPr>
          <p:nvPr/>
        </p:nvCxnSpPr>
        <p:spPr bwMode="auto">
          <a:xfrm flipH="1">
            <a:off x="1295400" y="5676900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0" name="AutoShape 24"/>
          <p:cNvCxnSpPr>
            <a:cxnSpLocks noChangeShapeType="1"/>
          </p:cNvCxnSpPr>
          <p:nvPr/>
        </p:nvCxnSpPr>
        <p:spPr bwMode="auto">
          <a:xfrm>
            <a:off x="6324600" y="5676900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 giving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you some minutes to do them. Then you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checking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up your work and our experts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explaining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these problems in English.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small ball is put on the platform which is performing a uniform motion in a straight line. Say, what will happen to the ball, if the platform reduces its speed?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Answer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When the platform stops, a small ball is performing in inertia. </a:t>
            </a:r>
          </a:p>
          <a:p>
            <a:pPr eaLnBrk="1" hangingPunct="1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После остановки платформы , мяч продолжит движение по инерции.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What force acts on the cyclist when he moves down the hill with acceleration equal to 0, 8 m/c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if the cyclist`s mass together with his bike is 50 kg.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0" y="90488"/>
            <a:ext cx="688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latin typeface="Calibri" pitchFamily="34" charset="0"/>
                <a:ea typeface="Calibri" pitchFamily="34" charset="0"/>
                <a:cs typeface="Times New Roman" pitchFamily="18" charset="0"/>
              </a:rPr>
              <a:t>is 50 kg.</a:t>
            </a:r>
            <a:endParaRPr lang="en-US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228</TotalTime>
  <Words>470</Words>
  <Application>Microsoft Office PowerPoint</Application>
  <PresentationFormat>Экран (4:3)</PresentationFormat>
  <Paragraphs>83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Newton’s laws</vt:lpstr>
      <vt:lpstr> vocabulary </vt:lpstr>
      <vt:lpstr> The first Law </vt:lpstr>
      <vt:lpstr>The second law</vt:lpstr>
      <vt:lpstr>The third law</vt:lpstr>
      <vt:lpstr>Grammar</vt:lpstr>
      <vt:lpstr>№1.</vt:lpstr>
      <vt:lpstr>Answer  1.</vt:lpstr>
      <vt:lpstr>№2.</vt:lpstr>
      <vt:lpstr>Answer  2.</vt:lpstr>
      <vt:lpstr>№3.</vt:lpstr>
      <vt:lpstr>Answer  3.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Законы Ньютона.</dc:title>
  <dc:creator>Admin</dc:creator>
  <cp:lastModifiedBy>re</cp:lastModifiedBy>
  <cp:revision>31</cp:revision>
  <dcterms:created xsi:type="dcterms:W3CDTF">2012-11-05T18:06:41Z</dcterms:created>
  <dcterms:modified xsi:type="dcterms:W3CDTF">2014-05-02T15:00:32Z</dcterms:modified>
</cp:coreProperties>
</file>