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75" r:id="rId11"/>
    <p:sldId id="271" r:id="rId12"/>
    <p:sldId id="266" r:id="rId13"/>
    <p:sldId id="268" r:id="rId14"/>
    <p:sldId id="270" r:id="rId15"/>
    <p:sldId id="269" r:id="rId16"/>
    <p:sldId id="267" r:id="rId17"/>
    <p:sldId id="272" r:id="rId18"/>
    <p:sldId id="265" r:id="rId19"/>
    <p:sldId id="273" r:id="rId20"/>
    <p:sldId id="274" r:id="rId21"/>
    <p:sldId id="276"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2" d="100"/>
          <a:sy n="42" d="100"/>
        </p:scale>
        <p:origin x="-115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AD282B-9398-4CBD-BD3B-54068D7B4F6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1D15B0B7-A5A5-4D44-A01C-6570D81AC4A1}">
      <dgm:prSet custT="1"/>
      <dgm:spPr/>
      <dgm:t>
        <a:bodyPr/>
        <a:lstStyle/>
        <a:p>
          <a:pPr rtl="0"/>
          <a:r>
            <a:rPr lang="ru-RU" sz="1800" dirty="0" smtClean="0">
              <a:solidFill>
                <a:srgbClr val="FF0000"/>
              </a:solidFill>
            </a:rPr>
            <a:t>Эти достижения стали возможными благодаря тому, что длина волны рентгеновских лучей очень мала, - именно поэтому удалось «увидеть» молекулярные структуры. Увидеть, конечно, не в буквальном смысле; речь идет о получении дифракционной картины, с помощью которой после немалой затраты труда на ее расшифровку можно восстановить характер пространственного расположения атомов.</a:t>
          </a:r>
          <a:endParaRPr lang="ru-RU" sz="1800" dirty="0">
            <a:solidFill>
              <a:srgbClr val="FF0000"/>
            </a:solidFill>
          </a:endParaRPr>
        </a:p>
      </dgm:t>
    </dgm:pt>
    <dgm:pt modelId="{59E85496-511C-4104-8F43-D088EF873123}" type="parTrans" cxnId="{B5321694-DD43-43FD-9B63-F7E426DD0F76}">
      <dgm:prSet/>
      <dgm:spPr/>
      <dgm:t>
        <a:bodyPr/>
        <a:lstStyle/>
        <a:p>
          <a:endParaRPr lang="ru-RU"/>
        </a:p>
      </dgm:t>
    </dgm:pt>
    <dgm:pt modelId="{07E92C65-9439-49D0-8BF8-4838317A68FB}" type="sibTrans" cxnId="{B5321694-DD43-43FD-9B63-F7E426DD0F76}">
      <dgm:prSet/>
      <dgm:spPr/>
      <dgm:t>
        <a:bodyPr/>
        <a:lstStyle/>
        <a:p>
          <a:endParaRPr lang="ru-RU" dirty="0"/>
        </a:p>
      </dgm:t>
    </dgm:pt>
    <dgm:pt modelId="{3C64F078-11C9-42D7-9954-C0BD96C07B85}" type="pres">
      <dgm:prSet presAssocID="{10AD282B-9398-4CBD-BD3B-54068D7B4F64}" presName="linear" presStyleCnt="0">
        <dgm:presLayoutVars>
          <dgm:animLvl val="lvl"/>
          <dgm:resizeHandles val="exact"/>
        </dgm:presLayoutVars>
      </dgm:prSet>
      <dgm:spPr/>
      <dgm:t>
        <a:bodyPr/>
        <a:lstStyle/>
        <a:p>
          <a:endParaRPr lang="ru-RU"/>
        </a:p>
      </dgm:t>
    </dgm:pt>
    <dgm:pt modelId="{5CABD598-902E-47E5-B5EA-DD1C462431DC}" type="pres">
      <dgm:prSet presAssocID="{1D15B0B7-A5A5-4D44-A01C-6570D81AC4A1}" presName="parentText" presStyleLbl="node1" presStyleIdx="0" presStyleCnt="1" custScaleX="100000" custScaleY="869150" custLinFactY="18334" custLinFactNeighborX="-24902" custLinFactNeighborY="100000">
        <dgm:presLayoutVars>
          <dgm:chMax val="0"/>
          <dgm:bulletEnabled val="1"/>
        </dgm:presLayoutVars>
      </dgm:prSet>
      <dgm:spPr/>
      <dgm:t>
        <a:bodyPr/>
        <a:lstStyle/>
        <a:p>
          <a:endParaRPr lang="ru-RU"/>
        </a:p>
      </dgm:t>
    </dgm:pt>
  </dgm:ptLst>
  <dgm:cxnLst>
    <dgm:cxn modelId="{3838521B-D382-4D2F-8514-751B64CD9817}" type="presOf" srcId="{1D15B0B7-A5A5-4D44-A01C-6570D81AC4A1}" destId="{5CABD598-902E-47E5-B5EA-DD1C462431DC}" srcOrd="0" destOrd="0" presId="urn:microsoft.com/office/officeart/2005/8/layout/vList2"/>
    <dgm:cxn modelId="{B5321694-DD43-43FD-9B63-F7E426DD0F76}" srcId="{10AD282B-9398-4CBD-BD3B-54068D7B4F64}" destId="{1D15B0B7-A5A5-4D44-A01C-6570D81AC4A1}" srcOrd="0" destOrd="0" parTransId="{59E85496-511C-4104-8F43-D088EF873123}" sibTransId="{07E92C65-9439-49D0-8BF8-4838317A68FB}"/>
    <dgm:cxn modelId="{CEFABA21-0A75-4D40-89B7-F918F6AD1B94}" type="presOf" srcId="{10AD282B-9398-4CBD-BD3B-54068D7B4F64}" destId="{3C64F078-11C9-42D7-9954-C0BD96C07B85}" srcOrd="0" destOrd="0" presId="urn:microsoft.com/office/officeart/2005/8/layout/vList2"/>
    <dgm:cxn modelId="{9E57B5FC-A7D8-4FBF-ADD4-C554CA19792C}" type="presParOf" srcId="{3C64F078-11C9-42D7-9954-C0BD96C07B85}" destId="{5CABD598-902E-47E5-B5EA-DD1C462431DC}" srcOrd="0"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CABD598-902E-47E5-B5EA-DD1C462431DC}">
      <dsp:nvSpPr>
        <dsp:cNvPr id="0" name=""/>
        <dsp:cNvSpPr/>
      </dsp:nvSpPr>
      <dsp:spPr>
        <a:xfrm>
          <a:off x="0" y="2529"/>
          <a:ext cx="8786842" cy="258804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ru-RU" sz="1800" kern="1200" dirty="0" smtClean="0">
              <a:solidFill>
                <a:srgbClr val="FF0000"/>
              </a:solidFill>
            </a:rPr>
            <a:t>Эти достижения стали возможными благодаря тому, что длина волны рентгеновских лучей очень мала, - именно поэтому удалось «увидеть» молекулярные структуры. Увидеть, конечно, не в буквальном смысле; речь идет о получении дифракционной картины, с помощью которой после немалой затраты труда на ее расшифровку можно восстановить характер пространственного расположения атомов.</a:t>
          </a:r>
          <a:endParaRPr lang="ru-RU" sz="1800" kern="1200" dirty="0">
            <a:solidFill>
              <a:srgbClr val="FF0000"/>
            </a:solidFill>
          </a:endParaRPr>
        </a:p>
      </dsp:txBody>
      <dsp:txXfrm>
        <a:off x="0" y="2529"/>
        <a:ext cx="8786842" cy="258804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5B106E36-FD25-4E2D-B0AA-010F637433A0}" type="datetimeFigureOut">
              <a:rPr lang="ru-RU" smtClean="0"/>
              <a:pPr/>
              <a:t>06.05.2014</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a:lstStyle/>
          <a:p>
            <a:fld id="{725C68B6-61C2-468F-89AB-4B9F7531AA68}" type="slidenum">
              <a:rPr lang="ru-RU" smtClean="0"/>
              <a:pPr/>
              <a:t>‹#›</a:t>
            </a:fld>
            <a:endParaRPr lang="ru-RU"/>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06.05.2014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06.05.2014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06.05.2014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06.05.2014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7924800" y="6416675"/>
            <a:ext cx="762000" cy="365125"/>
          </a:xfrm>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06.05.2014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06.05.2014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06.05.2014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06.05.2014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06.05.2014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06.05.2014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5B106E36-FD25-4E2D-B0AA-010F637433A0}" type="datetimeFigureOut">
              <a:rPr lang="ru-RU" smtClean="0"/>
              <a:pPr/>
              <a:t>06.05.2014</a:t>
            </a:fld>
            <a:endParaRPr lang="ru-RU"/>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ru-RU"/>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725C68B6-61C2-468F-89AB-4B9F7531AA68}"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0.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034" y="500042"/>
            <a:ext cx="7929618" cy="954107"/>
          </a:xfrm>
          <a:prstGeom prst="rect">
            <a:avLst/>
          </a:prstGeom>
          <a:noFill/>
        </p:spPr>
        <p:txBody>
          <a:bodyPr wrap="square" rtlCol="0">
            <a:spAutoFit/>
          </a:bodyPr>
          <a:lstStyle/>
          <a:p>
            <a:pPr algn="ctr"/>
            <a:r>
              <a:rPr lang="ru-RU" sz="1400" dirty="0" smtClean="0"/>
              <a:t>ГОСУДАРСТВЕННОЕ БЮДЖЕТНОЕ  ОБРАЗОВАТЕЛЬНОЕ УЧРЕЖДЕНИЕ</a:t>
            </a:r>
          </a:p>
          <a:p>
            <a:pPr algn="ctr"/>
            <a:r>
              <a:rPr lang="ru-RU" sz="1400" dirty="0" smtClean="0"/>
              <a:t>СРЕДНЕГО ПРОФЕССИОНАЛЬНОГО ОБРАЗОВАНИЯ</a:t>
            </a:r>
          </a:p>
          <a:p>
            <a:pPr algn="ctr"/>
            <a:r>
              <a:rPr lang="ru-RU" sz="1400" dirty="0" smtClean="0"/>
              <a:t>« АРМАВИРСКИЙ МАШИНОСТРОИТЕЛЬНЫЙ ТЕХНИКУМ»</a:t>
            </a:r>
          </a:p>
          <a:p>
            <a:pPr algn="ctr"/>
            <a:r>
              <a:rPr lang="ru-RU" sz="1400" dirty="0" smtClean="0"/>
              <a:t> КРАСНОДАРСКОГО КРАЯ </a:t>
            </a:r>
            <a:endParaRPr lang="ru-RU" sz="1400" dirty="0"/>
          </a:p>
        </p:txBody>
      </p:sp>
      <p:sp>
        <p:nvSpPr>
          <p:cNvPr id="3" name="TextBox 2"/>
          <p:cNvSpPr txBox="1"/>
          <p:nvPr/>
        </p:nvSpPr>
        <p:spPr>
          <a:xfrm>
            <a:off x="642910" y="1857364"/>
            <a:ext cx="8001056" cy="1077218"/>
          </a:xfrm>
          <a:prstGeom prst="rect">
            <a:avLst/>
          </a:prstGeom>
          <a:noFill/>
        </p:spPr>
        <p:txBody>
          <a:bodyPr wrap="square" rtlCol="0">
            <a:spAutoFit/>
          </a:bodyPr>
          <a:lstStyle/>
          <a:p>
            <a:pPr algn="ctr"/>
            <a:r>
              <a:rPr lang="ru-RU" sz="3200" dirty="0" smtClean="0">
                <a:solidFill>
                  <a:srgbClr val="FF0000"/>
                </a:solidFill>
                <a:latin typeface="Times New Roman" pitchFamily="18" charset="0"/>
                <a:cs typeface="Times New Roman" pitchFamily="18" charset="0"/>
              </a:rPr>
              <a:t>«Рентгеновское излучение и его применение в науке, промышленности и медицине» </a:t>
            </a:r>
            <a:endParaRPr lang="ru-RU" sz="3200" dirty="0">
              <a:solidFill>
                <a:srgbClr val="FF0000"/>
              </a:solidFill>
              <a:latin typeface="Times New Roman" pitchFamily="18" charset="0"/>
              <a:cs typeface="Times New Roman" pitchFamily="18" charset="0"/>
            </a:endParaRPr>
          </a:p>
        </p:txBody>
      </p:sp>
      <p:sp>
        <p:nvSpPr>
          <p:cNvPr id="4" name="TextBox 3"/>
          <p:cNvSpPr txBox="1"/>
          <p:nvPr/>
        </p:nvSpPr>
        <p:spPr>
          <a:xfrm>
            <a:off x="4429124" y="4071942"/>
            <a:ext cx="4500594" cy="1015663"/>
          </a:xfrm>
          <a:prstGeom prst="rect">
            <a:avLst/>
          </a:prstGeom>
          <a:noFill/>
        </p:spPr>
        <p:txBody>
          <a:bodyPr wrap="square" rtlCol="0">
            <a:spAutoFit/>
          </a:bodyPr>
          <a:lstStyle/>
          <a:p>
            <a:r>
              <a:rPr lang="ru-RU" sz="2000" dirty="0" smtClean="0">
                <a:latin typeface="Times New Roman" pitchFamily="18" charset="0"/>
                <a:cs typeface="Times New Roman" pitchFamily="18" charset="0"/>
              </a:rPr>
              <a:t>Подготовила:</a:t>
            </a:r>
          </a:p>
          <a:p>
            <a:r>
              <a:rPr lang="ru-RU" sz="2000" dirty="0" smtClean="0">
                <a:latin typeface="Times New Roman" pitchFamily="18" charset="0"/>
                <a:cs typeface="Times New Roman" pitchFamily="18" charset="0"/>
              </a:rPr>
              <a:t>преподаватель специальных дисциплин</a:t>
            </a:r>
          </a:p>
          <a:p>
            <a:r>
              <a:rPr lang="ru-RU" sz="2000" dirty="0" smtClean="0">
                <a:latin typeface="Times New Roman" pitchFamily="18" charset="0"/>
                <a:cs typeface="Times New Roman" pitchFamily="18" charset="0"/>
              </a:rPr>
              <a:t>Кондратьева Э. В.</a:t>
            </a:r>
            <a:endParaRPr lang="ru-RU" sz="2000" dirty="0">
              <a:latin typeface="Times New Roman" pitchFamily="18" charset="0"/>
              <a:cs typeface="Times New Roman" pitchFamily="18" charset="0"/>
            </a:endParaRPr>
          </a:p>
        </p:txBody>
      </p:sp>
      <p:sp>
        <p:nvSpPr>
          <p:cNvPr id="5" name="TextBox 4"/>
          <p:cNvSpPr txBox="1"/>
          <p:nvPr/>
        </p:nvSpPr>
        <p:spPr>
          <a:xfrm>
            <a:off x="3786182" y="5929330"/>
            <a:ext cx="1785950" cy="307777"/>
          </a:xfrm>
          <a:prstGeom prst="rect">
            <a:avLst/>
          </a:prstGeom>
          <a:noFill/>
        </p:spPr>
        <p:txBody>
          <a:bodyPr wrap="square" rtlCol="0">
            <a:spAutoFit/>
          </a:bodyPr>
          <a:lstStyle/>
          <a:p>
            <a:pPr algn="ctr"/>
            <a:r>
              <a:rPr lang="ru-RU" sz="1400" dirty="0" smtClean="0">
                <a:latin typeface="Times New Roman" pitchFamily="18" charset="0"/>
                <a:cs typeface="Times New Roman" pitchFamily="18" charset="0"/>
              </a:rPr>
              <a:t>2014 </a:t>
            </a:r>
            <a:endParaRPr lang="ru-RU" sz="1400" dirty="0">
              <a:latin typeface="Times New Roman" pitchFamily="18" charset="0"/>
              <a:cs typeface="Times New Roman" pitchFamily="18" charset="0"/>
            </a:endParaRPr>
          </a:p>
        </p:txBody>
      </p:sp>
      <p:pic>
        <p:nvPicPr>
          <p:cNvPr id="6" name="Picture 4"/>
          <p:cNvPicPr>
            <a:picLocks noChangeAspect="1" noChangeArrowheads="1"/>
          </p:cNvPicPr>
          <p:nvPr/>
        </p:nvPicPr>
        <p:blipFill>
          <a:blip r:embed="rId2" cstate="email"/>
          <a:srcRect/>
          <a:stretch>
            <a:fillRect/>
          </a:stretch>
        </p:blipFill>
        <p:spPr>
          <a:xfrm>
            <a:off x="428596" y="3071810"/>
            <a:ext cx="2928958" cy="3315051"/>
          </a:xfrm>
          <a:prstGeom prst="rect">
            <a:avLst/>
          </a:prstGeom>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428596" y="765175"/>
            <a:ext cx="4429156" cy="5307031"/>
          </a:xfrm>
          <a:prstGeom prst="rect">
            <a:avLst/>
          </a:prstGeom>
        </p:spPr>
        <p:txBody>
          <a:bodyPr vert="horz">
            <a:normAutofit/>
          </a:bodyPr>
          <a:lstStyle/>
          <a:p>
            <a:pPr marL="548640" marR="0" lvl="0" indent="-411480" algn="l" defTabSz="914400" rtl="0" eaLnBrk="1" fontAlgn="auto" latinLnBrk="0" hangingPunct="1">
              <a:lnSpc>
                <a:spcPct val="100000"/>
              </a:lnSpc>
              <a:spcBef>
                <a:spcPct val="20000"/>
              </a:spcBef>
              <a:spcAft>
                <a:spcPts val="0"/>
              </a:spcAft>
              <a:buClr>
                <a:schemeClr val="tx1">
                  <a:shade val="95000"/>
                </a:schemeClr>
              </a:buClr>
              <a:buSzPct val="65000"/>
              <a:buFont typeface="Wingdings" pitchFamily="2" charset="2"/>
              <a:buNone/>
              <a:tabLst/>
              <a:defRPr/>
            </a:pPr>
            <a:r>
              <a:rPr kumimoji="0" lang="ru-RU" sz="2800" b="1" i="1" u="none" strike="noStrike" kern="1200" cap="none" spc="0" normalizeH="0" baseline="0" noProof="0" dirty="0" smtClean="0">
                <a:ln>
                  <a:noFill/>
                </a:ln>
                <a:solidFill>
                  <a:srgbClr val="FF0000"/>
                </a:solidFill>
                <a:effectLst/>
                <a:uLnTx/>
                <a:uFillTx/>
                <a:latin typeface="+mn-lt"/>
                <a:ea typeface="+mn-ea"/>
                <a:cs typeface="+mn-cs"/>
              </a:rPr>
              <a:t>Человечество должно быть</a:t>
            </a:r>
          </a:p>
          <a:p>
            <a:pPr marL="548640" marR="0" lvl="0" indent="-411480" algn="l" defTabSz="914400" rtl="0" eaLnBrk="1" fontAlgn="auto" latinLnBrk="0" hangingPunct="1">
              <a:lnSpc>
                <a:spcPct val="100000"/>
              </a:lnSpc>
              <a:spcBef>
                <a:spcPct val="20000"/>
              </a:spcBef>
              <a:spcAft>
                <a:spcPts val="0"/>
              </a:spcAft>
              <a:buClr>
                <a:schemeClr val="tx1">
                  <a:shade val="95000"/>
                </a:schemeClr>
              </a:buClr>
              <a:buSzPct val="65000"/>
              <a:buFont typeface="Wingdings" pitchFamily="2" charset="2"/>
              <a:buNone/>
              <a:tabLst/>
              <a:defRPr/>
            </a:pPr>
            <a:r>
              <a:rPr kumimoji="0" lang="ru-RU" sz="2800" b="1" i="1" u="none" strike="noStrike" kern="1200" cap="none" spc="0" normalizeH="0" baseline="0" noProof="0" dirty="0" smtClean="0">
                <a:ln>
                  <a:noFill/>
                </a:ln>
                <a:solidFill>
                  <a:srgbClr val="FF0000"/>
                </a:solidFill>
                <a:effectLst/>
                <a:uLnTx/>
                <a:uFillTx/>
                <a:latin typeface="+mn-lt"/>
                <a:ea typeface="+mn-ea"/>
                <a:cs typeface="+mn-cs"/>
              </a:rPr>
              <a:t>благодарно ученому за его</a:t>
            </a:r>
          </a:p>
          <a:p>
            <a:pPr marL="548640" marR="0" lvl="0" indent="-411480" algn="l" defTabSz="914400" rtl="0" eaLnBrk="1" fontAlgn="auto" latinLnBrk="0" hangingPunct="1">
              <a:lnSpc>
                <a:spcPct val="100000"/>
              </a:lnSpc>
              <a:spcBef>
                <a:spcPct val="20000"/>
              </a:spcBef>
              <a:spcAft>
                <a:spcPts val="0"/>
              </a:spcAft>
              <a:buClr>
                <a:schemeClr val="tx1">
                  <a:shade val="95000"/>
                </a:schemeClr>
              </a:buClr>
              <a:buSzPct val="65000"/>
              <a:buFont typeface="Wingdings" pitchFamily="2" charset="2"/>
              <a:buNone/>
              <a:tabLst/>
              <a:defRPr/>
            </a:pPr>
            <a:r>
              <a:rPr kumimoji="0" lang="ru-RU" sz="2800" b="1" i="1" u="none" strike="noStrike" kern="1200" cap="none" spc="0" normalizeH="0" baseline="0" noProof="0" dirty="0" smtClean="0">
                <a:ln>
                  <a:noFill/>
                </a:ln>
                <a:solidFill>
                  <a:srgbClr val="FF0000"/>
                </a:solidFill>
                <a:effectLst/>
                <a:uLnTx/>
                <a:uFillTx/>
                <a:latin typeface="+mn-lt"/>
                <a:ea typeface="+mn-ea"/>
                <a:cs typeface="+mn-cs"/>
              </a:rPr>
              <a:t>бескорыстие. Сейчас рентгеновские</a:t>
            </a:r>
          </a:p>
          <a:p>
            <a:pPr marL="548640" marR="0" lvl="0" indent="-411480" algn="l" defTabSz="914400" rtl="0" eaLnBrk="1" fontAlgn="auto" latinLnBrk="0" hangingPunct="1">
              <a:lnSpc>
                <a:spcPct val="100000"/>
              </a:lnSpc>
              <a:spcBef>
                <a:spcPct val="20000"/>
              </a:spcBef>
              <a:spcAft>
                <a:spcPts val="0"/>
              </a:spcAft>
              <a:buClr>
                <a:schemeClr val="tx1">
                  <a:shade val="95000"/>
                </a:schemeClr>
              </a:buClr>
              <a:buSzPct val="65000"/>
              <a:buFont typeface="Wingdings" pitchFamily="2" charset="2"/>
              <a:buNone/>
              <a:tabLst/>
              <a:defRPr/>
            </a:pPr>
            <a:r>
              <a:rPr kumimoji="0" lang="ru-RU" sz="2800" b="1" i="1" u="none" strike="noStrike" kern="1200" cap="none" spc="0" normalizeH="0" baseline="0" noProof="0" dirty="0" smtClean="0">
                <a:ln>
                  <a:noFill/>
                </a:ln>
                <a:solidFill>
                  <a:srgbClr val="FF0000"/>
                </a:solidFill>
                <a:effectLst/>
                <a:uLnTx/>
                <a:uFillTx/>
                <a:latin typeface="+mn-lt"/>
                <a:ea typeface="+mn-ea"/>
                <a:cs typeface="+mn-cs"/>
              </a:rPr>
              <a:t>лучи находят широчайшее применение</a:t>
            </a:r>
          </a:p>
          <a:p>
            <a:pPr marL="548640" marR="0" lvl="0" indent="-411480" algn="l" defTabSz="914400" rtl="0" eaLnBrk="1" fontAlgn="auto" latinLnBrk="0" hangingPunct="1">
              <a:lnSpc>
                <a:spcPct val="100000"/>
              </a:lnSpc>
              <a:spcBef>
                <a:spcPct val="20000"/>
              </a:spcBef>
              <a:spcAft>
                <a:spcPts val="0"/>
              </a:spcAft>
              <a:buClr>
                <a:schemeClr val="tx1">
                  <a:shade val="95000"/>
                </a:schemeClr>
              </a:buClr>
              <a:buSzPct val="65000"/>
              <a:buFont typeface="Wingdings" pitchFamily="2" charset="2"/>
              <a:buNone/>
              <a:tabLst/>
              <a:defRPr/>
            </a:pPr>
            <a:r>
              <a:rPr kumimoji="0" lang="ru-RU" sz="2800" b="1" i="1" u="none" strike="noStrike" kern="1200" cap="none" spc="0" normalizeH="0" baseline="0" noProof="0" dirty="0" smtClean="0">
                <a:ln>
                  <a:noFill/>
                </a:ln>
                <a:solidFill>
                  <a:srgbClr val="FF0000"/>
                </a:solidFill>
                <a:effectLst/>
                <a:uLnTx/>
                <a:uFillTx/>
                <a:latin typeface="+mn-lt"/>
                <a:ea typeface="+mn-ea"/>
                <a:cs typeface="+mn-cs"/>
              </a:rPr>
              <a:t>во множестве областей науки, техники</a:t>
            </a:r>
          </a:p>
          <a:p>
            <a:pPr marL="548640" marR="0" lvl="0" indent="-411480" algn="l" defTabSz="914400" rtl="0" eaLnBrk="1" fontAlgn="auto" latinLnBrk="0" hangingPunct="1">
              <a:lnSpc>
                <a:spcPct val="100000"/>
              </a:lnSpc>
              <a:spcBef>
                <a:spcPct val="20000"/>
              </a:spcBef>
              <a:spcAft>
                <a:spcPts val="0"/>
              </a:spcAft>
              <a:buClr>
                <a:schemeClr val="tx1">
                  <a:shade val="95000"/>
                </a:schemeClr>
              </a:buClr>
              <a:buSzPct val="65000"/>
              <a:buFont typeface="Wingdings" pitchFamily="2" charset="2"/>
              <a:buNone/>
              <a:tabLst/>
              <a:defRPr/>
            </a:pPr>
            <a:r>
              <a:rPr kumimoji="0" lang="ru-RU" sz="2800" b="1" i="1" u="none" strike="noStrike" kern="1200" cap="none" spc="0" normalizeH="0" baseline="0" noProof="0" dirty="0" smtClean="0">
                <a:ln>
                  <a:noFill/>
                </a:ln>
                <a:solidFill>
                  <a:srgbClr val="FF0000"/>
                </a:solidFill>
                <a:effectLst/>
                <a:uLnTx/>
                <a:uFillTx/>
                <a:latin typeface="+mn-lt"/>
                <a:ea typeface="+mn-ea"/>
                <a:cs typeface="+mn-cs"/>
              </a:rPr>
              <a:t>и медицины.</a:t>
            </a:r>
            <a:endParaRPr kumimoji="0" lang="ru-RU" sz="2800" b="1" i="1" u="none" strike="noStrike" kern="1200" cap="none" spc="0" normalizeH="0" baseline="0" noProof="0" dirty="0">
              <a:ln>
                <a:noFill/>
              </a:ln>
              <a:solidFill>
                <a:srgbClr val="FF0000"/>
              </a:solidFill>
              <a:effectLst/>
              <a:uLnTx/>
              <a:uFillTx/>
              <a:latin typeface="+mn-lt"/>
              <a:ea typeface="+mn-ea"/>
              <a:cs typeface="+mn-cs"/>
            </a:endParaRPr>
          </a:p>
        </p:txBody>
      </p:sp>
      <p:pic>
        <p:nvPicPr>
          <p:cNvPr id="4" name="Picture 4"/>
          <p:cNvPicPr>
            <a:picLocks noChangeAspect="1" noChangeArrowheads="1"/>
          </p:cNvPicPr>
          <p:nvPr/>
        </p:nvPicPr>
        <p:blipFill>
          <a:blip r:embed="rId2" cstate="email"/>
          <a:srcRect/>
          <a:stretch>
            <a:fillRect/>
          </a:stretch>
        </p:blipFill>
        <p:spPr bwMode="auto">
          <a:xfrm>
            <a:off x="4975225" y="928670"/>
            <a:ext cx="3954493" cy="489743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1166843"/>
            <a:ext cx="8286808" cy="2308324"/>
          </a:xfrm>
          <a:prstGeom prst="rect">
            <a:avLst/>
          </a:prstGeom>
        </p:spPr>
        <p:txBody>
          <a:bodyPr wrap="square">
            <a:spAutoFit/>
          </a:bodyPr>
          <a:lstStyle/>
          <a:p>
            <a:pPr algn="ctr"/>
            <a:r>
              <a:rPr lang="ru-RU" b="1" dirty="0" smtClean="0">
                <a:solidFill>
                  <a:srgbClr val="FF0000"/>
                </a:solidFill>
              </a:rPr>
              <a:t>ДИФРАКЦИЯ РЕНТГЕНОВСКОГО ИЗЛУЧЕНИЯ</a:t>
            </a:r>
            <a:r>
              <a:rPr lang="ru-RU" dirty="0" smtClean="0"/>
              <a:t/>
            </a:r>
            <a:br>
              <a:rPr lang="ru-RU" dirty="0" smtClean="0"/>
            </a:br>
            <a:r>
              <a:rPr lang="ru-RU" dirty="0" smtClean="0"/>
              <a:t>Дифракция рентгеновского излучения дает важную информацию о твердых телах - их атомной структуре и форме кристаллов, а также о жидкостях, аморфных телах и больших молекулах. Дифракционный метод применяется также для точного (с погрешностью менее 10-5) определения межатомных расстояний, выявления напряжений и дефектов и для определения ориентации монокристаллов. По дифракционной картине можно идентифицировать неизвестные материалы, а также обнаружить присутствие в образце примесей и определить их. </a:t>
            </a:r>
            <a:endParaRPr lang="ru-RU" dirty="0"/>
          </a:p>
        </p:txBody>
      </p:sp>
      <p:sp>
        <p:nvSpPr>
          <p:cNvPr id="3" name="TextBox 2"/>
          <p:cNvSpPr txBox="1"/>
          <p:nvPr/>
        </p:nvSpPr>
        <p:spPr>
          <a:xfrm>
            <a:off x="285720" y="3714752"/>
            <a:ext cx="8643998" cy="1754326"/>
          </a:xfrm>
          <a:prstGeom prst="rect">
            <a:avLst/>
          </a:prstGeom>
          <a:noFill/>
        </p:spPr>
        <p:txBody>
          <a:bodyPr wrap="square" rtlCol="0">
            <a:spAutoFit/>
          </a:bodyPr>
          <a:lstStyle/>
          <a:p>
            <a:r>
              <a:rPr lang="ru-RU" dirty="0" smtClean="0"/>
              <a:t>Значение рентгеновского дифракционного метода для прогресса современной физики трудно переоценить, поскольку современное понимание свойств материи основано в конечном счете на данных о расположении атомов в различных химических соединениях, о характере связей между ними и о дефектах структуры. Главным инструментом получения этой информации является дифракционный рентгеновский метод</a:t>
            </a:r>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7467600" cy="571480"/>
          </a:xfrm>
        </p:spPr>
        <p:txBody>
          <a:bodyPr>
            <a:normAutofit fontScale="90000"/>
          </a:bodyPr>
          <a:lstStyle/>
          <a:p>
            <a:pPr algn="ctr"/>
            <a:r>
              <a:rPr lang="ru-RU" sz="2200" b="1" u="sng" dirty="0" smtClean="0"/>
              <a:t/>
            </a:r>
            <a:br>
              <a:rPr lang="ru-RU" sz="2200" b="1" u="sng" dirty="0" smtClean="0"/>
            </a:br>
            <a:r>
              <a:rPr lang="ru-RU" sz="2200" b="1" u="sng" dirty="0" smtClean="0"/>
              <a:t/>
            </a:r>
            <a:br>
              <a:rPr lang="ru-RU" sz="2200" b="1" u="sng" dirty="0" smtClean="0"/>
            </a:br>
            <a:r>
              <a:rPr lang="ru-RU" sz="2200" b="1" u="sng" dirty="0" smtClean="0">
                <a:solidFill>
                  <a:srgbClr val="FF0000"/>
                </a:solidFill>
              </a:rPr>
              <a:t>Дифракция рентгеновских лучей</a:t>
            </a:r>
            <a:r>
              <a:rPr lang="ru-RU" dirty="0" smtClean="0">
                <a:solidFill>
                  <a:srgbClr val="FF0000"/>
                </a:solidFill>
              </a:rPr>
              <a:t/>
            </a:r>
            <a:br>
              <a:rPr lang="ru-RU" dirty="0" smtClean="0">
                <a:solidFill>
                  <a:srgbClr val="FF0000"/>
                </a:solidFill>
              </a:rPr>
            </a:br>
            <a:endParaRPr lang="ru-RU" dirty="0">
              <a:solidFill>
                <a:srgbClr val="FF0000"/>
              </a:solidFill>
            </a:endParaRPr>
          </a:p>
        </p:txBody>
      </p:sp>
      <p:sp>
        <p:nvSpPr>
          <p:cNvPr id="3" name="Содержимое 2"/>
          <p:cNvSpPr>
            <a:spLocks noGrp="1"/>
          </p:cNvSpPr>
          <p:nvPr>
            <p:ph idx="1"/>
          </p:nvPr>
        </p:nvSpPr>
        <p:spPr>
          <a:xfrm>
            <a:off x="3857620" y="571480"/>
            <a:ext cx="5038708" cy="5857916"/>
          </a:xfrm>
        </p:spPr>
        <p:txBody>
          <a:bodyPr>
            <a:normAutofit/>
          </a:bodyPr>
          <a:lstStyle/>
          <a:p>
            <a:pPr marL="36576" indent="0" algn="just">
              <a:buNone/>
            </a:pPr>
            <a:r>
              <a:rPr lang="ru-RU" sz="1600" dirty="0" smtClean="0"/>
              <a:t>     Если рентгеновское излучение представляет собой электромагнитные волны, то оно должно обнаруживать дифракцию — явление, присущее всем видам волн. Сначала пропускали рентгеновские лучи через очень узкие щели в свинцовых пластинках, но ничего похожего на дифракцию обнаружить не удавалось. Немецкий физик Макс Лауэ предположил, что длина волны рентгеновских лучей слишком мала для того, чтобы можно было обнаружить дифракцию этих волн на искусственно созданных препятствиях. Ведь нельзя сделать щели размером 10</a:t>
            </a:r>
            <a:r>
              <a:rPr lang="ru-RU" sz="1600" baseline="30000" dirty="0" smtClean="0"/>
              <a:t>-8</a:t>
            </a:r>
            <a:r>
              <a:rPr lang="ru-RU" sz="1600" dirty="0" smtClean="0"/>
              <a:t> см, поскольку таков размер самих атомов. А что если рентгеновские лучи имеют примерно такую же длину полны? Тогда остается единственная возможность - использовать кристаллы. Они представляют собой упорядоченные структуры, в которых расстояния между отдельными атомами по порядку величины равны размеру самих атомов, т. е. 10</a:t>
            </a:r>
            <a:r>
              <a:rPr lang="ru-RU" sz="1600" baseline="30000" dirty="0" smtClean="0"/>
              <a:t>-8</a:t>
            </a:r>
            <a:r>
              <a:rPr lang="ru-RU" sz="1600" dirty="0" smtClean="0"/>
              <a:t> см. Кристалл с его периодической структурой и есть то естественное устройство, которое неизбежно должно вызвать заметную дифракцию волн, если длина их близка к размерам атомов.</a:t>
            </a:r>
          </a:p>
          <a:p>
            <a:endParaRPr lang="ru-RU" dirty="0"/>
          </a:p>
        </p:txBody>
      </p:sp>
      <p:pic>
        <p:nvPicPr>
          <p:cNvPr id="4" name="Picture 5" descr="ris50"/>
          <p:cNvPicPr>
            <a:picLocks noChangeAspect="1" noChangeArrowheads="1"/>
          </p:cNvPicPr>
          <p:nvPr/>
        </p:nvPicPr>
        <p:blipFill>
          <a:blip r:embed="rId2" cstate="email">
            <a:extLst>
              <a:ext uri="{28A0092B-C50C-407E-A947-70E740481C1C}">
                <a14:useLocalDpi xmlns="" xmlns:a14="http://schemas.microsoft.com/office/drawing/2010/main" val="0"/>
              </a:ext>
            </a:extLst>
          </a:blip>
          <a:srcRect/>
          <a:stretch>
            <a:fillRect/>
          </a:stretch>
        </p:blipFill>
        <p:spPr>
          <a:xfrm>
            <a:off x="107504" y="1333266"/>
            <a:ext cx="3609072" cy="3445554"/>
          </a:xfrm>
          <a:prstGeom prst="rect">
            <a:avLst/>
          </a:prstGeom>
          <a:noFill/>
          <a:ln/>
        </p:spPr>
      </p:pic>
      <p:sp>
        <p:nvSpPr>
          <p:cNvPr id="5" name="TextBox 4"/>
          <p:cNvSpPr txBox="1"/>
          <p:nvPr/>
        </p:nvSpPr>
        <p:spPr>
          <a:xfrm>
            <a:off x="500034" y="5143512"/>
            <a:ext cx="2143140" cy="646331"/>
          </a:xfrm>
          <a:prstGeom prst="rect">
            <a:avLst/>
          </a:prstGeom>
          <a:noFill/>
        </p:spPr>
        <p:txBody>
          <a:bodyPr wrap="square" rtlCol="0">
            <a:spAutoFit/>
          </a:bodyPr>
          <a:lstStyle/>
          <a:p>
            <a:r>
              <a:rPr lang="ru-RU" dirty="0" smtClean="0"/>
              <a:t>Рис 4 .Виды дифракций лучей</a:t>
            </a:r>
            <a:endParaRPr lang="ru-RU" dirty="0"/>
          </a:p>
        </p:txBody>
      </p:sp>
    </p:spTree>
  </p:cSld>
  <p:clrMapOvr>
    <a:masterClrMapping/>
  </p:clrMapOvr>
  <p:transition>
    <p:blinds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7467600" cy="1142984"/>
          </a:xfrm>
        </p:spPr>
        <p:txBody>
          <a:bodyPr>
            <a:normAutofit/>
          </a:bodyPr>
          <a:lstStyle/>
          <a:p>
            <a:pPr algn="ctr"/>
            <a:r>
              <a:rPr lang="ru-RU" sz="2400" b="1" u="sng" dirty="0" smtClean="0">
                <a:solidFill>
                  <a:srgbClr val="FF0000"/>
                </a:solidFill>
                <a:effectLst/>
                <a:latin typeface="Times New Roman" pitchFamily="18" charset="0"/>
                <a:cs typeface="Times New Roman" pitchFamily="18" charset="0"/>
              </a:rPr>
              <a:t>Дифракция рентгеновских лучей</a:t>
            </a:r>
            <a:endParaRPr lang="ru-RU" sz="2400" dirty="0">
              <a:solidFill>
                <a:srgbClr val="FF0000"/>
              </a:solidFill>
              <a:effectLst/>
              <a:latin typeface="Times New Roman" pitchFamily="18" charset="0"/>
              <a:cs typeface="Times New Roman" pitchFamily="18" charset="0"/>
            </a:endParaRPr>
          </a:p>
        </p:txBody>
      </p:sp>
      <p:sp>
        <p:nvSpPr>
          <p:cNvPr id="3" name="Содержимое 2"/>
          <p:cNvSpPr>
            <a:spLocks noGrp="1"/>
          </p:cNvSpPr>
          <p:nvPr>
            <p:ph idx="1"/>
          </p:nvPr>
        </p:nvSpPr>
        <p:spPr>
          <a:xfrm>
            <a:off x="3857620" y="1600200"/>
            <a:ext cx="5072098" cy="4614881"/>
          </a:xfrm>
        </p:spPr>
        <p:txBody>
          <a:bodyPr>
            <a:normAutofit fontScale="32500" lnSpcReduction="20000"/>
          </a:bodyPr>
          <a:lstStyle/>
          <a:p>
            <a:pPr algn="just"/>
            <a:r>
              <a:rPr lang="ru-RU" sz="4500" dirty="0" smtClean="0"/>
              <a:t>     </a:t>
            </a:r>
            <a:r>
              <a:rPr lang="ru-RU" sz="5500" dirty="0" smtClean="0"/>
              <a:t>И вот узкий пучок рентгеновских лучей был направлен на кристалл, за которым была расположена фотопластинка. Результат полностью согласовался с самыми оптимистическими ожиданиями. Наряду с большим центральным пятном, которое давали лучи, распространяющиеся по прямой, возникли регулярно расположенные небольшие пятнышки вокруг центрального пятна (рис. 50). Появление этих пятнышек можно было объяснить только дифракцией рентгеновских лучей на упорядоченной структуре кристалла.</a:t>
            </a:r>
          </a:p>
          <a:p>
            <a:pPr algn="just"/>
            <a:r>
              <a:rPr lang="ru-RU" sz="5500" dirty="0" smtClean="0"/>
              <a:t>     Исследование дифракционной картины позволило определить длину волны рентгеновских лучей. Она оказалась меньше длины волны ультрафиолетового излучения и по порядку величины была равна размерам атома (10</a:t>
            </a:r>
            <a:r>
              <a:rPr lang="ru-RU" sz="5500" baseline="30000" dirty="0" smtClean="0"/>
              <a:t>-8</a:t>
            </a:r>
            <a:r>
              <a:rPr lang="ru-RU" sz="5500" dirty="0" smtClean="0"/>
              <a:t> см).</a:t>
            </a:r>
          </a:p>
          <a:p>
            <a:endParaRPr lang="ru-RU" sz="5500" dirty="0"/>
          </a:p>
        </p:txBody>
      </p:sp>
      <p:pic>
        <p:nvPicPr>
          <p:cNvPr id="1026" name="Picture 2"/>
          <p:cNvPicPr>
            <a:picLocks noChangeAspect="1" noChangeArrowheads="1"/>
          </p:cNvPicPr>
          <p:nvPr/>
        </p:nvPicPr>
        <p:blipFill>
          <a:blip r:embed="rId2" cstate="email">
            <a:extLst>
              <a:ext uri="{28A0092B-C50C-407E-A947-70E740481C1C}">
                <a14:useLocalDpi xmlns="" xmlns:a14="http://schemas.microsoft.com/office/drawing/2010/main"/>
              </a:ext>
            </a:extLst>
          </a:blip>
          <a:srcRect/>
          <a:stretch>
            <a:fillRect/>
          </a:stretch>
        </p:blipFill>
        <p:spPr bwMode="auto">
          <a:xfrm>
            <a:off x="142844" y="1857364"/>
            <a:ext cx="3786182" cy="3810000"/>
          </a:xfrm>
          <a:prstGeom prst="rect">
            <a:avLst/>
          </a:prstGeom>
          <a:noFill/>
          <a:ln w="9525">
            <a:noFill/>
            <a:miter lim="800000"/>
            <a:headEnd/>
            <a:tailEnd/>
          </a:ln>
          <a:effectLst/>
        </p:spPr>
      </p:pic>
      <p:sp>
        <p:nvSpPr>
          <p:cNvPr id="5" name="TextBox 4"/>
          <p:cNvSpPr txBox="1"/>
          <p:nvPr/>
        </p:nvSpPr>
        <p:spPr>
          <a:xfrm>
            <a:off x="500034" y="6072206"/>
            <a:ext cx="2786082" cy="646331"/>
          </a:xfrm>
          <a:prstGeom prst="rect">
            <a:avLst/>
          </a:prstGeom>
          <a:noFill/>
        </p:spPr>
        <p:txBody>
          <a:bodyPr wrap="square" rtlCol="0">
            <a:spAutoFit/>
          </a:bodyPr>
          <a:lstStyle/>
          <a:p>
            <a:r>
              <a:rPr lang="ru-RU" dirty="0" smtClean="0"/>
              <a:t>Рис 5. Виды дифракций рентгеновских лучей</a:t>
            </a:r>
            <a:endParaRPr lang="ru-RU" dirty="0"/>
          </a:p>
        </p:txBody>
      </p:sp>
    </p:spTree>
  </p:cSld>
  <p:clrMapOvr>
    <a:masterClrMapping/>
  </p:clrMapOvr>
  <p:transition>
    <p:cover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0"/>
            <a:ext cx="7467600" cy="428604"/>
          </a:xfrm>
        </p:spPr>
        <p:txBody>
          <a:bodyPr>
            <a:normAutofit fontScale="90000"/>
          </a:bodyPr>
          <a:lstStyle/>
          <a:p>
            <a:pPr algn="ctr"/>
            <a:r>
              <a:rPr lang="ru-RU" sz="2200" b="1" u="sng" dirty="0" smtClean="0"/>
              <a:t/>
            </a:r>
            <a:br>
              <a:rPr lang="ru-RU" sz="2200" b="1" u="sng" dirty="0" smtClean="0"/>
            </a:br>
            <a:r>
              <a:rPr lang="ru-RU" sz="2200" b="1" u="sng" dirty="0" smtClean="0"/>
              <a:t/>
            </a:r>
            <a:br>
              <a:rPr lang="ru-RU" sz="2200" b="1" u="sng" dirty="0" smtClean="0"/>
            </a:br>
            <a:r>
              <a:rPr lang="ru-RU" sz="2200" b="1" u="sng" dirty="0" smtClean="0">
                <a:solidFill>
                  <a:srgbClr val="FF0000"/>
                </a:solidFill>
              </a:rPr>
              <a:t>Применение рентгеновских лучей</a:t>
            </a:r>
            <a:r>
              <a:rPr lang="ru-RU" dirty="0" smtClean="0"/>
              <a:t/>
            </a:r>
            <a:br>
              <a:rPr lang="ru-RU" dirty="0" smtClean="0"/>
            </a:br>
            <a:endParaRPr lang="ru-RU" dirty="0"/>
          </a:p>
        </p:txBody>
      </p:sp>
      <p:sp>
        <p:nvSpPr>
          <p:cNvPr id="3" name="Содержимое 2"/>
          <p:cNvSpPr>
            <a:spLocks noGrp="1"/>
          </p:cNvSpPr>
          <p:nvPr>
            <p:ph idx="1"/>
          </p:nvPr>
        </p:nvSpPr>
        <p:spPr>
          <a:xfrm>
            <a:off x="0" y="760120"/>
            <a:ext cx="4932040" cy="6097880"/>
          </a:xfrm>
        </p:spPr>
        <p:txBody>
          <a:bodyPr>
            <a:normAutofit fontScale="70000" lnSpcReduction="20000"/>
          </a:bodyPr>
          <a:lstStyle/>
          <a:p>
            <a:pPr marL="36576" indent="0" algn="just">
              <a:buNone/>
            </a:pPr>
            <a:r>
              <a:rPr lang="ru-RU" dirty="0" smtClean="0"/>
              <a:t> </a:t>
            </a:r>
            <a:r>
              <a:rPr lang="ru-RU" dirty="0" smtClean="0">
                <a:solidFill>
                  <a:srgbClr val="00FFFF"/>
                </a:solidFill>
              </a:rPr>
              <a:t>   </a:t>
            </a:r>
            <a:r>
              <a:rPr lang="ru-RU" dirty="0" smtClean="0"/>
              <a:t>Рентгеновские лучи нашли себе много очень важных практических применений.</a:t>
            </a:r>
          </a:p>
          <a:p>
            <a:pPr marL="36576" indent="0" algn="just">
              <a:buNone/>
            </a:pPr>
            <a:r>
              <a:rPr lang="ru-RU" dirty="0" smtClean="0"/>
              <a:t> В медицине они применяются для постановки правильного диагноза заболевания, а также для лечения раковых заболеваний.</a:t>
            </a:r>
          </a:p>
          <a:p>
            <a:pPr marL="36576" indent="0" algn="just">
              <a:buNone/>
            </a:pPr>
            <a:r>
              <a:rPr lang="ru-RU" dirty="0" smtClean="0"/>
              <a:t>     Весьма обширны применения рентгеновских лучей в научных исследованиях. По дифракционной картине, даваемой рентгеновскими лучами при их прохождении сквозь кристаллы, удается установить порядок расположения атомов в пространстве - структуру кристаллов. Сделать это для неорганических кристаллических веществ оказалось не очень сложно. Но с помощью рентгеноструктурного анализа удается расшифровать строение сложнейших органических соединений, включая белки. В частности, была определена структура молекулы гемоглобина, содержащей десятки тысяч атомов.</a:t>
            </a:r>
          </a:p>
          <a:p>
            <a:endParaRPr lang="ru-RU" dirty="0"/>
          </a:p>
        </p:txBody>
      </p:sp>
      <p:pic>
        <p:nvPicPr>
          <p:cNvPr id="3074" name="Picture 2"/>
          <p:cNvPicPr>
            <a:picLocks noChangeAspect="1" noChangeArrowheads="1"/>
          </p:cNvPicPr>
          <p:nvPr/>
        </p:nvPicPr>
        <p:blipFill>
          <a:blip r:embed="rId2" cstate="email"/>
          <a:srcRect/>
          <a:stretch>
            <a:fillRect/>
          </a:stretch>
        </p:blipFill>
        <p:spPr bwMode="auto">
          <a:xfrm>
            <a:off x="5057984" y="1628800"/>
            <a:ext cx="3978512" cy="3183632"/>
          </a:xfrm>
          <a:prstGeom prst="rect">
            <a:avLst/>
          </a:prstGeom>
          <a:noFill/>
          <a:ln w="9525">
            <a:noFill/>
            <a:miter lim="800000"/>
            <a:headEnd/>
            <a:tailEnd/>
          </a:ln>
        </p:spPr>
      </p:pic>
      <p:sp>
        <p:nvSpPr>
          <p:cNvPr id="5" name="TextBox 4"/>
          <p:cNvSpPr txBox="1"/>
          <p:nvPr/>
        </p:nvSpPr>
        <p:spPr>
          <a:xfrm>
            <a:off x="5429256" y="5286388"/>
            <a:ext cx="3214710" cy="646331"/>
          </a:xfrm>
          <a:prstGeom prst="rect">
            <a:avLst/>
          </a:prstGeom>
          <a:noFill/>
        </p:spPr>
        <p:txBody>
          <a:bodyPr wrap="square" rtlCol="0">
            <a:spAutoFit/>
          </a:bodyPr>
          <a:lstStyle/>
          <a:p>
            <a:r>
              <a:rPr lang="ru-RU" dirty="0" smtClean="0"/>
              <a:t>Рис.6. Применение рентгеновских лучей</a:t>
            </a:r>
            <a:endParaRPr lang="ru-RU" dirty="0"/>
          </a:p>
        </p:txBody>
      </p:sp>
    </p:spTree>
  </p:cSld>
  <p:clrMapOvr>
    <a:masterClrMapping/>
  </p:clrMapOvr>
  <p:transition>
    <p:push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0"/>
            <a:ext cx="7467600" cy="1143000"/>
          </a:xfrm>
        </p:spPr>
        <p:txBody>
          <a:bodyPr>
            <a:normAutofit/>
          </a:bodyPr>
          <a:lstStyle/>
          <a:p>
            <a:r>
              <a:rPr lang="ru-RU" sz="2800" b="1" u="sng" dirty="0" smtClean="0">
                <a:solidFill>
                  <a:srgbClr val="FFCC00"/>
                </a:solidFill>
              </a:rPr>
              <a:t>Применение рентгеновских лучей</a:t>
            </a:r>
            <a:endParaRPr lang="ru-RU" sz="2800" dirty="0">
              <a:solidFill>
                <a:srgbClr val="FFCC00"/>
              </a:solidFill>
            </a:endParaRPr>
          </a:p>
        </p:txBody>
      </p:sp>
      <p:graphicFrame>
        <p:nvGraphicFramePr>
          <p:cNvPr id="6" name="Содержимое 5"/>
          <p:cNvGraphicFramePr>
            <a:graphicFrameLocks noGrp="1"/>
          </p:cNvGraphicFramePr>
          <p:nvPr>
            <p:ph idx="1"/>
          </p:nvPr>
        </p:nvGraphicFramePr>
        <p:xfrm>
          <a:off x="0" y="1052736"/>
          <a:ext cx="8786842" cy="25905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098" name="Picture 2"/>
          <p:cNvPicPr>
            <a:picLocks noChangeAspect="1" noChangeArrowheads="1"/>
          </p:cNvPicPr>
          <p:nvPr/>
        </p:nvPicPr>
        <p:blipFill>
          <a:blip r:embed="rId7" cstate="email"/>
          <a:srcRect/>
          <a:stretch>
            <a:fillRect/>
          </a:stretch>
        </p:blipFill>
        <p:spPr bwMode="auto">
          <a:xfrm>
            <a:off x="1000100" y="3786190"/>
            <a:ext cx="7247112" cy="2866023"/>
          </a:xfrm>
          <a:prstGeom prst="rect">
            <a:avLst/>
          </a:prstGeom>
          <a:noFill/>
          <a:ln w="9525">
            <a:noFill/>
            <a:miter lim="800000"/>
            <a:headEnd/>
            <a:tailEnd/>
          </a:ln>
        </p:spPr>
      </p:pic>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85786" y="642918"/>
            <a:ext cx="7572428" cy="369332"/>
          </a:xfrm>
          <a:prstGeom prst="rect">
            <a:avLst/>
          </a:prstGeom>
        </p:spPr>
        <p:txBody>
          <a:bodyPr wrap="square">
            <a:spAutoFit/>
          </a:bodyPr>
          <a:lstStyle/>
          <a:p>
            <a:r>
              <a:rPr lang="ru-RU" b="1" dirty="0" smtClean="0">
                <a:solidFill>
                  <a:srgbClr val="FF0000"/>
                </a:solidFill>
              </a:rPr>
              <a:t>СПЕКТРОХИМИЧЕСКИЙ РЕНТГЕНОВСКИЙ АНАЛИЗ</a:t>
            </a:r>
            <a:endParaRPr lang="ru-RU" dirty="0">
              <a:solidFill>
                <a:srgbClr val="FF0000"/>
              </a:solidFill>
            </a:endParaRPr>
          </a:p>
        </p:txBody>
      </p:sp>
      <p:sp>
        <p:nvSpPr>
          <p:cNvPr id="3" name="Прямоугольник 2"/>
          <p:cNvSpPr/>
          <p:nvPr/>
        </p:nvSpPr>
        <p:spPr>
          <a:xfrm>
            <a:off x="428596" y="1443841"/>
            <a:ext cx="7643866" cy="2585323"/>
          </a:xfrm>
          <a:prstGeom prst="rect">
            <a:avLst/>
          </a:prstGeom>
        </p:spPr>
        <p:txBody>
          <a:bodyPr wrap="square">
            <a:spAutoFit/>
          </a:bodyPr>
          <a:lstStyle/>
          <a:p>
            <a:r>
              <a:rPr lang="ru-RU" dirty="0" smtClean="0"/>
              <a:t>Современный рентгеновский спектрометр состоит из трех основных систем (рис. 7): системы возбуждения, т.е. рентгеновской трубки с анодом из вольфрама или другого тугоплавкого материала и блоком питания; системы анализа, т.е. кристалла-анализатора с двумя многощелевыми коллиматорами, а также </a:t>
            </a:r>
            <a:r>
              <a:rPr lang="ru-RU" dirty="0" err="1" smtClean="0"/>
              <a:t>спектрогониометра</a:t>
            </a:r>
            <a:r>
              <a:rPr lang="ru-RU" dirty="0" smtClean="0"/>
              <a:t> для точной юстировки; и системы регистрации со счетчиком Гейгера либо пропорциональным или сцинтилляционным счетчиком, а также выпрямителем, усилителем, пересчетными устройствами и самописцем или другим регистрирующим устройством.</a:t>
            </a:r>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Рис. 11. РЕНТГЕНОВСКИЙ СПЕКТРОМЕТР (блок-схема) с кристаллом-анализатором. Основные блоки прибора: блок возбуждения образца (с рентгеновской трубкой), блок анализа с плоским кристаллом-анализатором и коллиматорами и блок регистрации с электронным детектором."/>
          <p:cNvPicPr/>
          <p:nvPr/>
        </p:nvPicPr>
        <p:blipFill>
          <a:blip r:embed="rId2" cstate="email"/>
          <a:srcRect/>
          <a:stretch>
            <a:fillRect/>
          </a:stretch>
        </p:blipFill>
        <p:spPr bwMode="auto">
          <a:xfrm>
            <a:off x="1857356" y="500042"/>
            <a:ext cx="5601970" cy="3981450"/>
          </a:xfrm>
          <a:prstGeom prst="rect">
            <a:avLst/>
          </a:prstGeom>
          <a:noFill/>
          <a:ln w="9525">
            <a:noFill/>
            <a:miter lim="800000"/>
            <a:headEnd/>
            <a:tailEnd/>
          </a:ln>
        </p:spPr>
      </p:pic>
      <p:sp>
        <p:nvSpPr>
          <p:cNvPr id="3" name="Прямоугольник 2"/>
          <p:cNvSpPr/>
          <p:nvPr/>
        </p:nvSpPr>
        <p:spPr>
          <a:xfrm>
            <a:off x="1714480" y="4857760"/>
            <a:ext cx="5857916" cy="1754326"/>
          </a:xfrm>
          <a:prstGeom prst="rect">
            <a:avLst/>
          </a:prstGeom>
        </p:spPr>
        <p:txBody>
          <a:bodyPr wrap="square">
            <a:spAutoFit/>
          </a:bodyPr>
          <a:lstStyle/>
          <a:p>
            <a:r>
              <a:rPr lang="ru-RU" i="1" dirty="0" smtClean="0"/>
              <a:t>Рис. 7. РЕНТГЕНОВСКИЙ СПЕКТРОМЕТР (блок-схема) с кристаллом-анализатором. Основные блоки прибора: блок возбуждения образца (с рентгеновской трубкой), блок анализа с плоским кристаллом-анализатором и коллиматорами и блок регистрации с электронным детектором</a:t>
            </a:r>
            <a:endParaRPr lang="ru-R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714348" y="500042"/>
            <a:ext cx="7286676"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effectLst/>
                <a:latin typeface="Times New Roman" pitchFamily="18" charset="0"/>
                <a:ea typeface="Times New Roman" pitchFamily="18" charset="0"/>
                <a:cs typeface="Times New Roman" pitchFamily="18" charset="0"/>
              </a:rPr>
              <a:t>Метод контроля сварных соединений рентгеновскими и гамма-лучами основан на различной проницаемости для коротковолновых электромагнитных колебаний сплошного металла и различных неоднородности, в нём находящихся, заполненных шлаками, окислами и газами. Поглощение коротковолновых лучей металлом значительно сильнее поглощения их неметаллическими включениями. При рентгеновском контроле применяются специальные мощные рентгеновские аппараты для просвечивания металлов: стационарные для испытаний в лабораторных условиях и передвижные для испытаний непосредственно в заводских условиях.</a:t>
            </a:r>
            <a:endParaRPr kumimoji="0" lang="ru-RU" b="0" i="0" u="none" strike="noStrike" cap="none" normalizeH="0" baseline="0" dirty="0" smtClean="0">
              <a:ln>
                <a:noFill/>
              </a:ln>
              <a:effectLst/>
              <a:latin typeface="Times New Roman" pitchFamily="18" charset="0"/>
              <a:cs typeface="Times New Roman" pitchFamily="18" charset="0"/>
            </a:endParaRPr>
          </a:p>
        </p:txBody>
      </p:sp>
      <p:pic>
        <p:nvPicPr>
          <p:cNvPr id="7" name="Рисунок 6" descr="http://www.tehnoarticles.ru/images/svarka/image852.jpg"/>
          <p:cNvPicPr/>
          <p:nvPr/>
        </p:nvPicPr>
        <p:blipFill>
          <a:blip r:embed="rId2" cstate="email"/>
          <a:srcRect/>
          <a:stretch>
            <a:fillRect/>
          </a:stretch>
        </p:blipFill>
        <p:spPr bwMode="auto">
          <a:xfrm>
            <a:off x="857224" y="3857628"/>
            <a:ext cx="7643866" cy="235745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57224" y="500042"/>
            <a:ext cx="7786742" cy="5940088"/>
          </a:xfrm>
          <a:prstGeom prst="rect">
            <a:avLst/>
          </a:prstGeom>
        </p:spPr>
        <p:txBody>
          <a:bodyPr wrap="square">
            <a:spAutoFit/>
          </a:bodyPr>
          <a:lstStyle/>
          <a:p>
            <a:r>
              <a:rPr lang="ru-RU" sz="2000" b="1" dirty="0" smtClean="0">
                <a:solidFill>
                  <a:srgbClr val="FF0000"/>
                </a:solidFill>
              </a:rPr>
              <a:t>Определение локального состава</a:t>
            </a:r>
            <a:r>
              <a:rPr lang="ru-RU" b="1" dirty="0" smtClean="0"/>
              <a:t>.</a:t>
            </a:r>
            <a:r>
              <a:rPr lang="ru-RU" dirty="0" smtClean="0"/>
              <a:t> Сегодня специалисты в области физического металловедения располагают набором инструментов, которые могут не только производить автоматический анализ того или иного сплава, но также обнаруживать локальные различия в составе микроструктуры. Во всех таких инструментах для получения химической информации используются физические принципы. К указанным инструментам относятся масс-спектрометры вторичных ионов, рентгеновские фотоэлектронные спектрометры,</a:t>
            </a:r>
          </a:p>
          <a:p>
            <a:r>
              <a:rPr lang="ru-RU" dirty="0" smtClean="0"/>
              <a:t>В упомянутом анализаторе электронный луч фокусируется на точке шлифа размером порядка 1 мкм. При этом можно получить информацию двух видов. Электроны, испытавшие обратное рассеяние, формируют изображение, как в растровом электронном микроскопе, позволяя различать разные фазы. Кроме того, благодаря торможению электронного луча сплавом происходит генерирование рентгеновских лучей с длинами волн, характерными для конкретного металла, присутствующего в сплаве. Эти длины волн измеряются. Электронный луч может сканировать исследуемую поверхность, а рентгеновские лучи, </a:t>
            </a:r>
            <a:r>
              <a:rPr lang="ru-RU" dirty="0" err="1" smtClean="0"/>
              <a:t>эмиттированные</a:t>
            </a:r>
            <a:r>
              <a:rPr lang="ru-RU" dirty="0" smtClean="0"/>
              <a:t> конкретной длиной волны электрона, могут быть поданы на электроннолучевую трубку, так что изображение поточечного изменения концентрации соответствующего металла может быть выведено на экран.</a:t>
            </a:r>
          </a:p>
          <a:p>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8596" y="642918"/>
            <a:ext cx="7572428" cy="5632311"/>
          </a:xfrm>
          <a:prstGeom prst="rect">
            <a:avLst/>
          </a:prstGeom>
          <a:noFill/>
        </p:spPr>
        <p:txBody>
          <a:bodyPr wrap="square" rtlCol="0">
            <a:spAutoFit/>
          </a:bodyPr>
          <a:lstStyle/>
          <a:p>
            <a:r>
              <a:rPr lang="ru-RU" sz="2000" b="1" dirty="0" smtClean="0">
                <a:solidFill>
                  <a:srgbClr val="FF0000"/>
                </a:solidFill>
                <a:latin typeface="Times New Roman" pitchFamily="18" charset="0"/>
                <a:cs typeface="Times New Roman" pitchFamily="18" charset="0"/>
              </a:rPr>
              <a:t>Цели занятия:</a:t>
            </a:r>
          </a:p>
          <a:p>
            <a:endParaRPr lang="ru-RU" b="1" i="1" dirty="0" smtClean="0">
              <a:latin typeface="Times New Roman" pitchFamily="18" charset="0"/>
              <a:cs typeface="Times New Roman" pitchFamily="18" charset="0"/>
            </a:endParaRPr>
          </a:p>
          <a:p>
            <a:r>
              <a:rPr lang="ru-RU" b="1" i="1" dirty="0" smtClean="0">
                <a:solidFill>
                  <a:srgbClr val="FF0000"/>
                </a:solidFill>
                <a:latin typeface="Times New Roman" pitchFamily="18" charset="0"/>
                <a:cs typeface="Times New Roman" pitchFamily="18" charset="0"/>
              </a:rPr>
              <a:t>Обучающие</a:t>
            </a:r>
            <a:r>
              <a:rPr lang="ru-RU" dirty="0" smtClean="0">
                <a:solidFill>
                  <a:srgbClr val="FF0000"/>
                </a:solidFill>
                <a:latin typeface="Times New Roman" pitchFamily="18" charset="0"/>
                <a:cs typeface="Times New Roman" pitchFamily="18" charset="0"/>
              </a:rPr>
              <a:t>:</a:t>
            </a:r>
            <a:r>
              <a:rPr lang="ru-RU" dirty="0" smtClean="0">
                <a:latin typeface="Times New Roman" pitchFamily="18" charset="0"/>
                <a:cs typeface="Times New Roman" pitchFamily="18" charset="0"/>
              </a:rPr>
              <a:t> а) показать студентам процесс составления заданий на основе принципа последовательности: “от простой к усложняющейся дидактической величине” б) продолжить формирование умений и навыков при изучении темы «Рентгеновское излучение и его применение в науке, промышленности и медицине»; в) формирование профессионализма технических знаний.</a:t>
            </a:r>
          </a:p>
          <a:p>
            <a:pPr lvl="0"/>
            <a:endParaRPr lang="ru-RU" b="1" i="1" dirty="0" smtClean="0">
              <a:latin typeface="Times New Roman" pitchFamily="18" charset="0"/>
              <a:cs typeface="Times New Roman" pitchFamily="18" charset="0"/>
            </a:endParaRPr>
          </a:p>
          <a:p>
            <a:pPr lvl="0"/>
            <a:r>
              <a:rPr lang="ru-RU" b="1" i="1" dirty="0" smtClean="0">
                <a:solidFill>
                  <a:srgbClr val="FF0000"/>
                </a:solidFill>
                <a:latin typeface="Times New Roman" pitchFamily="18" charset="0"/>
                <a:cs typeface="Times New Roman" pitchFamily="18" charset="0"/>
              </a:rPr>
              <a:t>Развивающи</a:t>
            </a:r>
            <a:r>
              <a:rPr lang="ru-RU" dirty="0" smtClean="0">
                <a:solidFill>
                  <a:srgbClr val="FF0000"/>
                </a:solidFill>
                <a:latin typeface="Times New Roman" pitchFamily="18" charset="0"/>
                <a:cs typeface="Times New Roman" pitchFamily="18" charset="0"/>
              </a:rPr>
              <a:t>е:</a:t>
            </a:r>
            <a:r>
              <a:rPr lang="ru-RU" dirty="0" smtClean="0">
                <a:latin typeface="Times New Roman" pitchFamily="18" charset="0"/>
                <a:cs typeface="Times New Roman" pitchFamily="18" charset="0"/>
              </a:rPr>
              <a:t> учить анализировать, выделять главное, обобщать, доказывать и опровергать логические выводы в предложенной дидактической величине, формировать на репродуктивном уровне проектные умения анализа, обобщения.</a:t>
            </a:r>
          </a:p>
          <a:p>
            <a:endParaRPr lang="ru-RU" b="1" i="1" dirty="0" smtClean="0">
              <a:latin typeface="Times New Roman" pitchFamily="18" charset="0"/>
              <a:cs typeface="Times New Roman" pitchFamily="18" charset="0"/>
            </a:endParaRPr>
          </a:p>
          <a:p>
            <a:r>
              <a:rPr lang="ru-RU" b="1" i="1" dirty="0" smtClean="0">
                <a:solidFill>
                  <a:srgbClr val="FF0000"/>
                </a:solidFill>
                <a:latin typeface="Times New Roman" pitchFamily="18" charset="0"/>
                <a:cs typeface="Times New Roman" pitchFamily="18" charset="0"/>
              </a:rPr>
              <a:t>Воспитательные</a:t>
            </a:r>
            <a:r>
              <a:rPr lang="ru-RU" dirty="0" smtClean="0">
                <a:solidFill>
                  <a:srgbClr val="FF0000"/>
                </a:solidFill>
                <a:latin typeface="Times New Roman" pitchFamily="18" charset="0"/>
                <a:cs typeface="Times New Roman" pitchFamily="18" charset="0"/>
              </a:rPr>
              <a:t>:</a:t>
            </a:r>
            <a:r>
              <a:rPr lang="ru-RU" dirty="0" smtClean="0">
                <a:latin typeface="Times New Roman" pitchFamily="18" charset="0"/>
                <a:cs typeface="Times New Roman" pitchFamily="18" charset="0"/>
              </a:rPr>
              <a:t> а) обосновать значимость психологического аспекта изучаемой темы в курсе электронной техники; б) вырабатывать умение действовать в ситуации, отличной от заданного алгоритма</a:t>
            </a:r>
            <a:r>
              <a:rPr lang="ru-RU" dirty="0" smtClean="0"/>
              <a:t>.</a:t>
            </a:r>
          </a:p>
          <a:p>
            <a:pPr lvl="0"/>
            <a:endParaRPr lang="ru-RU" dirty="0" smtClean="0">
              <a:latin typeface="Times New Roman" pitchFamily="18" charset="0"/>
              <a:cs typeface="Times New Roman" pitchFamily="18" charset="0"/>
            </a:endParaRPr>
          </a:p>
          <a:p>
            <a:endParaRPr lang="ru-RU" dirty="0" smtClean="0">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Рис. 9. ЭВТЕКТИЧЕСКАЯ МИКРОСТРУКТУРА, полученная направленным отвердеванием и состоящая из игл карбида тантала в никель-хромовой матрице. Изображение получено на растровом электронном микроскопе."/>
          <p:cNvPicPr/>
          <p:nvPr/>
        </p:nvPicPr>
        <p:blipFill>
          <a:blip r:embed="rId2" cstate="email"/>
          <a:srcRect/>
          <a:stretch>
            <a:fillRect/>
          </a:stretch>
        </p:blipFill>
        <p:spPr bwMode="auto">
          <a:xfrm>
            <a:off x="2143108" y="285728"/>
            <a:ext cx="4768850" cy="3808095"/>
          </a:xfrm>
          <a:prstGeom prst="rect">
            <a:avLst/>
          </a:prstGeom>
          <a:noFill/>
          <a:ln w="9525">
            <a:noFill/>
            <a:miter lim="800000"/>
            <a:headEnd/>
            <a:tailEnd/>
          </a:ln>
        </p:spPr>
      </p:pic>
      <p:sp>
        <p:nvSpPr>
          <p:cNvPr id="3" name="Прямоугольник 2"/>
          <p:cNvSpPr/>
          <p:nvPr/>
        </p:nvSpPr>
        <p:spPr>
          <a:xfrm>
            <a:off x="1643042" y="4857760"/>
            <a:ext cx="6000792" cy="1477328"/>
          </a:xfrm>
          <a:prstGeom prst="rect">
            <a:avLst/>
          </a:prstGeom>
        </p:spPr>
        <p:txBody>
          <a:bodyPr wrap="square">
            <a:spAutoFit/>
          </a:bodyPr>
          <a:lstStyle/>
          <a:p>
            <a:r>
              <a:rPr lang="ru-RU" i="1" dirty="0" smtClean="0"/>
              <a:t>Рис. 8. ЭВТЕКТИЧЕСКАЯ МИКРОСТРУКТУРА, полученная направленным отвердеванием и состоящая из игл карбида тантала в </a:t>
            </a:r>
            <a:r>
              <a:rPr lang="ru-RU" i="1" dirty="0" err="1" smtClean="0"/>
              <a:t>никель-хромовой</a:t>
            </a:r>
            <a:r>
              <a:rPr lang="ru-RU" i="1" dirty="0" smtClean="0"/>
              <a:t> матрице. Изображение получено на растровом электронном микроскопе.</a:t>
            </a:r>
            <a:endParaRPr lang="ru-RU"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14348" y="2500306"/>
            <a:ext cx="8072494" cy="461665"/>
          </a:xfrm>
          <a:prstGeom prst="rect">
            <a:avLst/>
          </a:prstGeom>
          <a:noFill/>
        </p:spPr>
        <p:txBody>
          <a:bodyPr wrap="square" rtlCol="0">
            <a:spAutoFit/>
          </a:bodyPr>
          <a:lstStyle/>
          <a:p>
            <a:pPr algn="ctr"/>
            <a:r>
              <a:rPr lang="ru-RU" sz="2400" dirty="0" smtClean="0">
                <a:solidFill>
                  <a:srgbClr val="FF0000"/>
                </a:solidFill>
              </a:rPr>
              <a:t>СПАСИБО ЗА ВНИМАНИЕ!</a:t>
            </a:r>
            <a:endParaRPr lang="ru-RU" sz="2400"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85720" y="642918"/>
            <a:ext cx="8643966"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Тип занятия</a:t>
            </a:r>
            <a:r>
              <a:rPr kumimoji="0" lang="ru-RU" b="0" i="0" u="none" strike="noStrike" cap="none" normalizeH="0" baseline="0" dirty="0" smtClean="0">
                <a:ln>
                  <a:noFill/>
                </a:ln>
                <a:effectLst/>
                <a:latin typeface="Times New Roman" pitchFamily="18" charset="0"/>
                <a:ea typeface="Times New Roman" pitchFamily="18" charset="0"/>
                <a:cs typeface="Times New Roman" pitchFamily="18" charset="0"/>
              </a:rPr>
              <a:t>: комбинированный (применение знаний, умений, навыков в проблемной ситуации).</a:t>
            </a:r>
            <a:endParaRPr kumimoji="0" lang="ru-RU" b="0" i="0" u="none" strike="noStrike" cap="none" normalizeH="0" baseline="0" dirty="0" smtClean="0">
              <a:ln>
                <a:noFill/>
              </a:ln>
              <a:effectLst/>
              <a:latin typeface="Times New Roman" pitchFamily="18" charset="0"/>
              <a:cs typeface="Times New Roman" pitchFamily="18" charset="0"/>
            </a:endParaRPr>
          </a:p>
        </p:txBody>
      </p:sp>
      <p:sp>
        <p:nvSpPr>
          <p:cNvPr id="1026" name="Rectangle 2"/>
          <p:cNvSpPr>
            <a:spLocks noChangeArrowheads="1"/>
          </p:cNvSpPr>
          <p:nvPr/>
        </p:nvSpPr>
        <p:spPr bwMode="auto">
          <a:xfrm>
            <a:off x="214282" y="1500174"/>
            <a:ext cx="821537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ru-RU"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Формирование проектных умений и навыков</a:t>
            </a:r>
            <a:r>
              <a:rPr kumimoji="0" lang="ru-RU" b="1" i="0" u="none" strike="noStrike" cap="none" normalizeH="0" baseline="0" dirty="0" smtClean="0">
                <a:ln>
                  <a:noFill/>
                </a:ln>
                <a:effectLst/>
                <a:latin typeface="Times New Roman" pitchFamily="18" charset="0"/>
                <a:ea typeface="Times New Roman" pitchFamily="18" charset="0"/>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tab pos="457200" algn="l"/>
              </a:tabLst>
            </a:pPr>
            <a:endParaRPr kumimoji="0" lang="ru-RU"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b="0"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Учебные</a:t>
            </a:r>
            <a:r>
              <a:rPr kumimoji="0" lang="ru-RU" b="0" i="0" u="none" strike="noStrike" cap="none" normalizeH="0" baseline="0" dirty="0" smtClean="0">
                <a:ln>
                  <a:noFill/>
                </a:ln>
                <a:effectLst/>
                <a:latin typeface="Times New Roman" pitchFamily="18" charset="0"/>
                <a:ea typeface="Times New Roman" pitchFamily="18" charset="0"/>
                <a:cs typeface="Times New Roman" pitchFamily="18" charset="0"/>
              </a:rPr>
              <a:t>: умение формулировать цель задания, подбирать соответствующие определения, теоремы по данной теме, анализировать свои варианты решения, выдвигать идеи по усложнению задания, анализировать результаты.</a:t>
            </a: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endParaRPr kumimoji="0" lang="ru-RU"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b="0"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Научно-поисковые</a:t>
            </a:r>
            <a:r>
              <a:rPr kumimoji="0" lang="ru-RU" b="0" i="0" u="none" strike="noStrike" cap="none" normalizeH="0" baseline="0" dirty="0" smtClean="0">
                <a:ln>
                  <a:noFill/>
                </a:ln>
                <a:effectLst/>
                <a:latin typeface="Times New Roman" pitchFamily="18" charset="0"/>
                <a:ea typeface="Times New Roman" pitchFamily="18" charset="0"/>
                <a:cs typeface="Times New Roman" pitchFamily="18" charset="0"/>
              </a:rPr>
              <a:t>: умение работать с информацией,  анализировать собранные сведения, делать логические выводы.</a:t>
            </a: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endParaRPr kumimoji="0" lang="ru-RU"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b="0" i="0" u="none" strike="noStrike" cap="none" normalizeH="0" baseline="0" dirty="0" err="1" smtClean="0">
                <a:ln>
                  <a:noFill/>
                </a:ln>
                <a:solidFill>
                  <a:srgbClr val="C00000"/>
                </a:solidFill>
                <a:effectLst/>
                <a:latin typeface="Times New Roman" pitchFamily="18" charset="0"/>
                <a:ea typeface="Times New Roman" pitchFamily="18" charset="0"/>
                <a:cs typeface="Times New Roman" pitchFamily="18" charset="0"/>
              </a:rPr>
              <a:t>Креативные</a:t>
            </a:r>
            <a:r>
              <a:rPr kumimoji="0" lang="ru-RU" b="0" i="0" u="none" strike="noStrike" cap="none" normalizeH="0" baseline="0" dirty="0" smtClean="0">
                <a:ln>
                  <a:noFill/>
                </a:ln>
                <a:effectLst/>
                <a:latin typeface="Times New Roman" pitchFamily="18" charset="0"/>
                <a:ea typeface="Times New Roman" pitchFamily="18" charset="0"/>
                <a:cs typeface="Times New Roman" pitchFamily="18" charset="0"/>
              </a:rPr>
              <a:t>: нацеливание на </a:t>
            </a:r>
            <a:r>
              <a:rPr kumimoji="0" lang="ru-RU" b="0" i="0" u="none" strike="noStrike" cap="none" normalizeH="0" baseline="0" dirty="0" err="1" smtClean="0">
                <a:ln>
                  <a:noFill/>
                </a:ln>
                <a:effectLst/>
                <a:latin typeface="Times New Roman" pitchFamily="18" charset="0"/>
                <a:ea typeface="Times New Roman" pitchFamily="18" charset="0"/>
                <a:cs typeface="Times New Roman" pitchFamily="18" charset="0"/>
              </a:rPr>
              <a:t>исследовательско-поисковую</a:t>
            </a:r>
            <a:r>
              <a:rPr kumimoji="0" lang="ru-RU" b="0" i="0" u="none" strike="noStrike" cap="none" normalizeH="0" baseline="0" dirty="0" smtClean="0">
                <a:ln>
                  <a:noFill/>
                </a:ln>
                <a:effectLst/>
                <a:latin typeface="Times New Roman" pitchFamily="18" charset="0"/>
                <a:ea typeface="Times New Roman" pitchFamily="18" charset="0"/>
                <a:cs typeface="Times New Roman" pitchFamily="18" charset="0"/>
              </a:rPr>
              <a:t> деятельность.</a:t>
            </a:r>
            <a:endParaRPr kumimoji="0" lang="ru-RU" b="0" i="0" u="none" strike="noStrike" cap="none" normalizeH="0" baseline="0" dirty="0" smtClean="0">
              <a:ln>
                <a:noFill/>
              </a:ln>
              <a:effectLst/>
              <a:latin typeface="Times New Roman" pitchFamily="18" charset="0"/>
              <a:cs typeface="Times New Roman" pitchFamily="18" charset="0"/>
            </a:endParaRPr>
          </a:p>
        </p:txBody>
      </p:sp>
      <p:sp>
        <p:nvSpPr>
          <p:cNvPr id="1027" name="Rectangle 3"/>
          <p:cNvSpPr>
            <a:spLocks noChangeArrowheads="1"/>
          </p:cNvSpPr>
          <p:nvPr/>
        </p:nvSpPr>
        <p:spPr bwMode="auto">
          <a:xfrm>
            <a:off x="214282" y="4714884"/>
            <a:ext cx="8643998"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ru-RU"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Психологические аспекты занятия</a:t>
            </a:r>
          </a:p>
          <a:p>
            <a:pPr marL="0" marR="0" lvl="0" indent="0" algn="l" defTabSz="914400" rtl="0" eaLnBrk="1" fontAlgn="base" latinLnBrk="0" hangingPunct="1">
              <a:lnSpc>
                <a:spcPct val="100000"/>
              </a:lnSpc>
              <a:spcBef>
                <a:spcPct val="0"/>
              </a:spcBef>
              <a:spcAft>
                <a:spcPct val="0"/>
              </a:spcAft>
              <a:buClrTx/>
              <a:buSzTx/>
              <a:buFontTx/>
              <a:buNone/>
              <a:tabLst>
                <a:tab pos="457200" algn="l"/>
              </a:tabLst>
            </a:pPr>
            <a:endParaRPr kumimoji="0" lang="ru-RU"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b="0" i="0" u="none" strike="noStrike" cap="none" normalizeH="0" baseline="0" dirty="0" smtClean="0">
                <a:ln>
                  <a:noFill/>
                </a:ln>
                <a:effectLst/>
                <a:latin typeface="Times New Roman" pitchFamily="18" charset="0"/>
                <a:ea typeface="Times New Roman" pitchFamily="18" charset="0"/>
                <a:cs typeface="Times New Roman" pitchFamily="18" charset="0"/>
              </a:rPr>
              <a:t>Побуждение к диалоговой деятельности.</a:t>
            </a: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endParaRPr kumimoji="0" lang="ru-RU"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b="0" i="0" u="none" strike="noStrike" cap="none" normalizeH="0" baseline="0" dirty="0" smtClean="0">
                <a:ln>
                  <a:noFill/>
                </a:ln>
                <a:effectLst/>
                <a:latin typeface="Times New Roman" pitchFamily="18" charset="0"/>
                <a:ea typeface="Times New Roman" pitchFamily="18" charset="0"/>
                <a:cs typeface="Times New Roman" pitchFamily="18" charset="0"/>
              </a:rPr>
              <a:t>Развитие памяти, интуиции.</a:t>
            </a:r>
            <a:endParaRPr kumimoji="0" lang="ru-RU" b="0" i="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571472" y="357166"/>
            <a:ext cx="8001056"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0" lang="ru-RU"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Актуализация</a:t>
            </a:r>
            <a:r>
              <a:rPr kumimoji="0" lang="ru-RU"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a:t>
            </a:r>
            <a:r>
              <a:rPr kumimoji="0" lang="ru-RU" b="0" i="0" u="none" strike="noStrike" cap="none" normalizeH="0" baseline="0" dirty="0" smtClean="0">
                <a:ln>
                  <a:noFill/>
                </a:ln>
                <a:effectLst/>
                <a:latin typeface="Times New Roman" pitchFamily="18" charset="0"/>
                <a:ea typeface="Times New Roman" pitchFamily="18" charset="0"/>
                <a:cs typeface="Times New Roman" pitchFamily="18" charset="0"/>
              </a:rPr>
              <a:t> Тема: “</a:t>
            </a:r>
            <a:r>
              <a:rPr lang="ru-RU" dirty="0" smtClean="0">
                <a:latin typeface="Times New Roman" pitchFamily="18" charset="0"/>
                <a:cs typeface="Times New Roman" pitchFamily="18" charset="0"/>
              </a:rPr>
              <a:t>Рентгеновское излучение и его применение в науке, промышленности и медицине</a:t>
            </a:r>
            <a:r>
              <a:rPr kumimoji="0" lang="ru-RU" b="0" i="0" u="none" strike="noStrike" cap="none" normalizeH="0" baseline="0" dirty="0" smtClean="0">
                <a:ln>
                  <a:noFill/>
                </a:ln>
                <a:effectLst/>
                <a:latin typeface="Times New Roman" pitchFamily="18" charset="0"/>
                <a:ea typeface="Times New Roman" pitchFamily="18" charset="0"/>
                <a:cs typeface="Times New Roman" pitchFamily="18" charset="0"/>
              </a:rPr>
              <a:t>” достаточно сложна для студентов, не имеющих базовых знаний по следующим дисциплинам: физике и электронной технике,</a:t>
            </a:r>
            <a:r>
              <a:rPr kumimoji="0" lang="ru-RU" b="0" i="0" u="none" strike="noStrike" cap="none" normalizeH="0" dirty="0" smtClean="0">
                <a:ln>
                  <a:noFill/>
                </a:ln>
                <a:effectLst/>
                <a:latin typeface="Times New Roman" pitchFamily="18" charset="0"/>
                <a:ea typeface="Times New Roman" pitchFamily="18" charset="0"/>
                <a:cs typeface="Times New Roman" pitchFamily="18" charset="0"/>
              </a:rPr>
              <a:t> электротехнике</a:t>
            </a:r>
            <a:r>
              <a:rPr kumimoji="0" lang="ru-RU" b="0" i="0" u="none" strike="noStrike" cap="none" normalizeH="0" baseline="0" dirty="0" smtClean="0">
                <a:ln>
                  <a:noFill/>
                </a:ln>
                <a:effectLst/>
                <a:latin typeface="Times New Roman" pitchFamily="18" charset="0"/>
                <a:ea typeface="Times New Roman" pitchFamily="18" charset="0"/>
                <a:cs typeface="Times New Roman" pitchFamily="18" charset="0"/>
              </a:rPr>
              <a:t>. В то же время она является фундаментальной, на которой строится базовая основа раздела “Волновая оптика”, « Излучение и спектры». Поэтому данной теме уделяем особое внимание, добиваемся понимания рассматриваемой темы. Занятие строится по линейному способу изложения, предполагающему выстраивание материала по данной теме по одной линии, от простого – к сложному.</a:t>
            </a:r>
            <a:endParaRPr kumimoji="0" lang="ru-RU" b="0" i="0" u="none" strike="noStrike" cap="none" normalizeH="0" baseline="0" dirty="0" smtClean="0">
              <a:ln>
                <a:noFill/>
              </a:ln>
              <a:effectLst/>
              <a:latin typeface="Times New Roman" pitchFamily="18" charset="0"/>
              <a:cs typeface="Times New Roman" pitchFamily="18" charset="0"/>
            </a:endParaRPr>
          </a:p>
        </p:txBody>
      </p:sp>
      <p:sp>
        <p:nvSpPr>
          <p:cNvPr id="16386" name="Rectangle 2"/>
          <p:cNvSpPr>
            <a:spLocks noChangeArrowheads="1"/>
          </p:cNvSpPr>
          <p:nvPr/>
        </p:nvSpPr>
        <p:spPr bwMode="auto">
          <a:xfrm>
            <a:off x="500034" y="3357562"/>
            <a:ext cx="821537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Методическая цель:</a:t>
            </a:r>
            <a:r>
              <a:rPr kumimoji="0" lang="ru-RU" b="1" i="0" u="none" strike="noStrike" cap="none" normalizeH="0" baseline="0" dirty="0" smtClean="0">
                <a:ln>
                  <a:noFill/>
                </a:ln>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a:ln>
                  <a:noFill/>
                </a:ln>
                <a:effectLst/>
                <a:latin typeface="Times New Roman" pitchFamily="18" charset="0"/>
                <a:ea typeface="Times New Roman" pitchFamily="18" charset="0"/>
                <a:cs typeface="Times New Roman" pitchFamily="18" charset="0"/>
              </a:rPr>
              <a:t>Показать применение на уроке различных форм контроля знаний, </a:t>
            </a:r>
            <a:r>
              <a:rPr kumimoji="0" lang="ru-RU" b="0" i="0" u="none" strike="noStrike" cap="none" normalizeH="0" baseline="0" dirty="0" err="1" smtClean="0">
                <a:ln>
                  <a:noFill/>
                </a:ln>
                <a:effectLst/>
                <a:latin typeface="Times New Roman" pitchFamily="18" charset="0"/>
                <a:ea typeface="Times New Roman" pitchFamily="18" charset="0"/>
                <a:cs typeface="Times New Roman" pitchFamily="18" charset="0"/>
              </a:rPr>
              <a:t>межпредметные</a:t>
            </a:r>
            <a:r>
              <a:rPr kumimoji="0" lang="ru-RU" b="0" i="0" u="none" strike="noStrike" cap="none" normalizeH="0" baseline="0" dirty="0" smtClean="0">
                <a:ln>
                  <a:noFill/>
                </a:ln>
                <a:effectLst/>
                <a:latin typeface="Times New Roman" pitchFamily="18" charset="0"/>
                <a:ea typeface="Times New Roman" pitchFamily="18" charset="0"/>
                <a:cs typeface="Times New Roman" pitchFamily="18" charset="0"/>
              </a:rPr>
              <a:t> связи (дисциплины: “Физика”, “Электронная техника”, “Электротехника”).</a:t>
            </a:r>
            <a:endParaRPr kumimoji="0" lang="ru-RU" b="0" i="0" u="none" strike="noStrike" cap="none" normalizeH="0" baseline="0" dirty="0" smtClean="0">
              <a:ln>
                <a:noFill/>
              </a:ln>
              <a:effectLst/>
              <a:latin typeface="Times New Roman" pitchFamily="18" charset="0"/>
              <a:cs typeface="Times New Roman" pitchFamily="18" charset="0"/>
            </a:endParaRPr>
          </a:p>
        </p:txBody>
      </p:sp>
      <p:sp>
        <p:nvSpPr>
          <p:cNvPr id="6" name="TextBox 5"/>
          <p:cNvSpPr txBox="1"/>
          <p:nvPr/>
        </p:nvSpPr>
        <p:spPr>
          <a:xfrm>
            <a:off x="500034" y="4429132"/>
            <a:ext cx="8286808" cy="1200329"/>
          </a:xfrm>
          <a:prstGeom prst="rect">
            <a:avLst/>
          </a:prstGeom>
          <a:noFill/>
        </p:spPr>
        <p:txBody>
          <a:bodyPr wrap="square" rtlCol="0">
            <a:spAutoFit/>
          </a:bodyPr>
          <a:lstStyle/>
          <a:p>
            <a:r>
              <a:rPr lang="ru-RU" b="1" dirty="0" smtClean="0">
                <a:solidFill>
                  <a:srgbClr val="FF0000"/>
                </a:solidFill>
                <a:latin typeface="Times New Roman" pitchFamily="18" charset="0"/>
                <a:cs typeface="Times New Roman" pitchFamily="18" charset="0"/>
              </a:rPr>
              <a:t>Оценивание знаний студентов</a:t>
            </a:r>
            <a:r>
              <a:rPr lang="ru-RU" dirty="0" smtClean="0">
                <a:solidFill>
                  <a:srgbClr val="FF0000"/>
                </a:solidFill>
                <a:latin typeface="Times New Roman" pitchFamily="18" charset="0"/>
                <a:cs typeface="Times New Roman" pitchFamily="18" charset="0"/>
              </a:rPr>
              <a:t>: </a:t>
            </a:r>
            <a:r>
              <a:rPr lang="ru-RU" dirty="0" smtClean="0">
                <a:latin typeface="Times New Roman" pitchFamily="18" charset="0"/>
                <a:cs typeface="Times New Roman" pitchFamily="18" charset="0"/>
              </a:rPr>
              <a:t>Процесс оценивания  результатов  деятельности  студентов  осуществляется  методикой формирующего оценивания, который позволяет  планировать, контролировать и оценивать  учебные действия  в соответствии  с поставленной задачей</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224" y="571480"/>
            <a:ext cx="7215238" cy="400110"/>
          </a:xfrm>
          <a:prstGeom prst="rect">
            <a:avLst/>
          </a:prstGeom>
          <a:noFill/>
        </p:spPr>
        <p:txBody>
          <a:bodyPr wrap="square" rtlCol="0">
            <a:spAutoFit/>
          </a:bodyPr>
          <a:lstStyle/>
          <a:p>
            <a:pPr algn="ctr"/>
            <a:r>
              <a:rPr lang="ru-RU" sz="2000" b="1" dirty="0" smtClean="0">
                <a:solidFill>
                  <a:srgbClr val="FF0000"/>
                </a:solidFill>
                <a:latin typeface="Times New Roman" pitchFamily="18" charset="0"/>
                <a:cs typeface="Times New Roman" pitchFamily="18" charset="0"/>
              </a:rPr>
              <a:t>Рентгеновское излучение</a:t>
            </a:r>
            <a:endParaRPr lang="ru-RU" sz="2000" b="1" dirty="0">
              <a:solidFill>
                <a:srgbClr val="FF0000"/>
              </a:solidFill>
              <a:latin typeface="Times New Roman" pitchFamily="18" charset="0"/>
              <a:cs typeface="Times New Roman" pitchFamily="18" charset="0"/>
            </a:endParaRPr>
          </a:p>
        </p:txBody>
      </p:sp>
      <p:sp>
        <p:nvSpPr>
          <p:cNvPr id="3" name="TextBox 2"/>
          <p:cNvSpPr txBox="1"/>
          <p:nvPr/>
        </p:nvSpPr>
        <p:spPr>
          <a:xfrm>
            <a:off x="357158" y="1214422"/>
            <a:ext cx="8429684" cy="923330"/>
          </a:xfrm>
          <a:prstGeom prst="rect">
            <a:avLst/>
          </a:prstGeom>
          <a:noFill/>
        </p:spPr>
        <p:txBody>
          <a:bodyPr wrap="square" rtlCol="0">
            <a:spAutoFit/>
          </a:bodyPr>
          <a:lstStyle/>
          <a:p>
            <a:r>
              <a:rPr lang="ru-RU" dirty="0" smtClean="0">
                <a:solidFill>
                  <a:srgbClr val="FF0000"/>
                </a:solidFill>
                <a:latin typeface="Times New Roman" pitchFamily="18" charset="0"/>
                <a:cs typeface="Times New Roman" pitchFamily="18" charset="0"/>
              </a:rPr>
              <a:t>Рентгеновское излучение </a:t>
            </a:r>
            <a:r>
              <a:rPr lang="ru-RU" dirty="0" smtClean="0">
                <a:latin typeface="Times New Roman" pitchFamily="18" charset="0"/>
                <a:cs typeface="Times New Roman" pitchFamily="18" charset="0"/>
              </a:rPr>
              <a:t>это невидимое излучение, способное проникать, хотя и в разной степени, во все вещества. Представляет собой электромагнитное излучение с длиной волны порядка 10-8 см. </a:t>
            </a:r>
            <a:endParaRPr lang="ru-RU" dirty="0">
              <a:latin typeface="Times New Roman" pitchFamily="18" charset="0"/>
              <a:cs typeface="Times New Roman" pitchFamily="18" charset="0"/>
            </a:endParaRPr>
          </a:p>
        </p:txBody>
      </p:sp>
      <p:sp>
        <p:nvSpPr>
          <p:cNvPr id="4" name="TextBox 3"/>
          <p:cNvSpPr txBox="1"/>
          <p:nvPr/>
        </p:nvSpPr>
        <p:spPr>
          <a:xfrm>
            <a:off x="285720" y="2143116"/>
            <a:ext cx="8858280" cy="2308324"/>
          </a:xfrm>
          <a:prstGeom prst="rect">
            <a:avLst/>
          </a:prstGeom>
          <a:noFill/>
        </p:spPr>
        <p:txBody>
          <a:bodyPr wrap="square" rtlCol="0">
            <a:spAutoFit/>
          </a:bodyPr>
          <a:lstStyle/>
          <a:p>
            <a:r>
              <a:rPr lang="ru-RU" dirty="0" smtClean="0">
                <a:latin typeface="Times New Roman" pitchFamily="18" charset="0"/>
                <a:cs typeface="Times New Roman" pitchFamily="18" charset="0"/>
              </a:rPr>
              <a:t>Рентгеновское излучение возникает при взаимодействии электронов, движущихся с большими скоростями, с веществом. Когда электроны соударяются с атомами какого-либо вещества, они быстро теряют свою кинетическую энергию. При этом большая ее часть переходит в тепло, а небольшая доля, обычно менее 1%, преобразуется в энергию рентгеновского излучения. Эта энергия высвобождается в форме квантов - частиц, называемых фотонами, которые обладают энергией, но масса покоя которых равна нулю. Рентгеновские фотоны различаются своей энергией, обратно пропорциональной их длине волны. </a:t>
            </a:r>
            <a:endParaRPr lang="ru-RU" dirty="0">
              <a:latin typeface="Times New Roman" pitchFamily="18" charset="0"/>
              <a:cs typeface="Times New Roman" pitchFamily="18" charset="0"/>
            </a:endParaRPr>
          </a:p>
        </p:txBody>
      </p:sp>
      <p:sp>
        <p:nvSpPr>
          <p:cNvPr id="5" name="TextBox 4"/>
          <p:cNvSpPr txBox="1"/>
          <p:nvPr/>
        </p:nvSpPr>
        <p:spPr>
          <a:xfrm>
            <a:off x="285720" y="4500570"/>
            <a:ext cx="8429684" cy="1754326"/>
          </a:xfrm>
          <a:prstGeom prst="rect">
            <a:avLst/>
          </a:prstGeom>
          <a:noFill/>
        </p:spPr>
        <p:txBody>
          <a:bodyPr wrap="square" rtlCol="0">
            <a:spAutoFit/>
          </a:bodyPr>
          <a:lstStyle/>
          <a:p>
            <a:r>
              <a:rPr lang="ru-RU" dirty="0" smtClean="0">
                <a:latin typeface="Times New Roman" pitchFamily="18" charset="0"/>
                <a:cs typeface="Times New Roman" pitchFamily="18" charset="0"/>
              </a:rPr>
              <a:t>При обычном способе получения рентгеновского излучения получают широкий диапазон длин волн, который называют рентгеновским спектром. В спектре присутствуют ярко выраженные компоненты, как это показано на рис. 1. Широкий "континуум" называют непрерывным спектром или белым излучением. Налагающиеся на него острые пики называются характеристическими рентгеновскими линиями испускания</a:t>
            </a:r>
            <a:r>
              <a:rPr lang="ru-RU" dirty="0" smtClean="0"/>
              <a:t>. </a:t>
            </a:r>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Рис. 1. ОБЫЧНЫЙ РЕНТГЕНОВСКИЙ СПЕКТР состоит из непрерывного спектра (континуума) и характеристических линий (острые пики). Линии К / ia и К / ib возникают вследствие взаимодействий ускоренных электронов с электронами внутренней К-оболочки."/>
          <p:cNvPicPr/>
          <p:nvPr/>
        </p:nvPicPr>
        <p:blipFill>
          <a:blip r:embed="rId2" cstate="email"/>
          <a:srcRect/>
          <a:stretch>
            <a:fillRect/>
          </a:stretch>
        </p:blipFill>
        <p:spPr bwMode="auto">
          <a:xfrm>
            <a:off x="2214546" y="571480"/>
            <a:ext cx="5023485" cy="3993515"/>
          </a:xfrm>
          <a:prstGeom prst="rect">
            <a:avLst/>
          </a:prstGeom>
          <a:noFill/>
          <a:ln w="9525">
            <a:noFill/>
            <a:miter lim="800000"/>
            <a:headEnd/>
            <a:tailEnd/>
          </a:ln>
        </p:spPr>
      </p:pic>
      <p:sp>
        <p:nvSpPr>
          <p:cNvPr id="3" name="TextBox 2"/>
          <p:cNvSpPr txBox="1"/>
          <p:nvPr/>
        </p:nvSpPr>
        <p:spPr>
          <a:xfrm>
            <a:off x="928662" y="5072074"/>
            <a:ext cx="7286676" cy="1477328"/>
          </a:xfrm>
          <a:prstGeom prst="rect">
            <a:avLst/>
          </a:prstGeom>
          <a:noFill/>
        </p:spPr>
        <p:txBody>
          <a:bodyPr wrap="square" rtlCol="0">
            <a:spAutoFit/>
          </a:bodyPr>
          <a:lstStyle/>
          <a:p>
            <a:r>
              <a:rPr lang="ru-RU" i="1" dirty="0" smtClean="0">
                <a:latin typeface="Times New Roman" pitchFamily="18" charset="0"/>
                <a:cs typeface="Times New Roman" pitchFamily="18" charset="0"/>
              </a:rPr>
              <a:t>Рис. 1. ОБЫЧНЫЙ РЕНТГЕНОВСКИЙ СПЕКТР состоит из непрерывного спектра (континуума) и характеристических линий (острые пики). Линии К / </a:t>
            </a:r>
            <a:r>
              <a:rPr lang="ru-RU" i="1" dirty="0" err="1" smtClean="0">
                <a:latin typeface="Times New Roman" pitchFamily="18" charset="0"/>
                <a:cs typeface="Times New Roman" pitchFamily="18" charset="0"/>
              </a:rPr>
              <a:t>ia</a:t>
            </a:r>
            <a:r>
              <a:rPr lang="ru-RU" i="1" dirty="0" smtClean="0">
                <a:latin typeface="Times New Roman" pitchFamily="18" charset="0"/>
                <a:cs typeface="Times New Roman" pitchFamily="18" charset="0"/>
              </a:rPr>
              <a:t> и К / </a:t>
            </a:r>
            <a:r>
              <a:rPr lang="ru-RU" i="1" dirty="0" err="1" smtClean="0">
                <a:latin typeface="Times New Roman" pitchFamily="18" charset="0"/>
                <a:cs typeface="Times New Roman" pitchFamily="18" charset="0"/>
              </a:rPr>
              <a:t>ib</a:t>
            </a:r>
            <a:r>
              <a:rPr lang="ru-RU" i="1" dirty="0" smtClean="0">
                <a:latin typeface="Times New Roman" pitchFamily="18" charset="0"/>
                <a:cs typeface="Times New Roman" pitchFamily="18" charset="0"/>
              </a:rPr>
              <a:t> возникают вследствие взаимодействий ускоренных электронов с электронами внутренней К-оболочки.</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2910" y="571480"/>
            <a:ext cx="7500990" cy="5078313"/>
          </a:xfrm>
          <a:prstGeom prst="rect">
            <a:avLst/>
          </a:prstGeom>
          <a:noFill/>
        </p:spPr>
        <p:txBody>
          <a:bodyPr wrap="square" rtlCol="0">
            <a:spAutoFit/>
          </a:bodyPr>
          <a:lstStyle/>
          <a:p>
            <a:r>
              <a:rPr lang="ru-RU" dirty="0" smtClean="0">
                <a:latin typeface="Times New Roman" pitchFamily="18" charset="0"/>
                <a:cs typeface="Times New Roman" pitchFamily="18" charset="0"/>
              </a:rPr>
              <a:t> Вещество состоит из большого числа атомов, каждый из которых имеет ядро, окруженное электронными оболочками, причем каждый электрон в оболочке атома данного элемента занимает некоторый дискретный уровень энергии. Обычно эти оболочки, или энергетические уровни, обозначают символами </a:t>
            </a:r>
            <a:r>
              <a:rPr lang="en-US" dirty="0" smtClean="0">
                <a:latin typeface="Times New Roman" pitchFamily="18" charset="0"/>
                <a:cs typeface="Times New Roman" pitchFamily="18" charset="0"/>
              </a:rPr>
              <a:t>K</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L</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M</a:t>
            </a:r>
            <a:r>
              <a:rPr lang="ru-RU" dirty="0" smtClean="0">
                <a:latin typeface="Times New Roman" pitchFamily="18" charset="0"/>
                <a:cs typeface="Times New Roman" pitchFamily="18" charset="0"/>
              </a:rPr>
              <a:t> и т.д., начиная от ближайшей к ядру оболочки. Когда налетающий электрон, обладающий достаточно большой энергией, соударяется с одним из связанных с атомом электронов, он выбивает этот электрон с его оболочки. Опустевшее место занимает другой электрон с оболочки, которой соответствует большая энергия. Этот последний отдает избыток энергии, испуская рентгеновский фотон. Поскольку электроны оболочек имеют дискретные значения энергии, возникающие рентгеновские фотоны тоже обладают дискретным спектром. Этому соответствуют острые пики для определенных длин волн, конкретные значения которых зависят от элемента-мишени. Характеристические линии образуют </a:t>
            </a:r>
            <a:r>
              <a:rPr lang="en-US" dirty="0" smtClean="0">
                <a:latin typeface="Times New Roman" pitchFamily="18" charset="0"/>
                <a:cs typeface="Times New Roman" pitchFamily="18" charset="0"/>
              </a:rPr>
              <a:t>K</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L</a:t>
            </a:r>
            <a:r>
              <a:rPr lang="ru-RU" dirty="0" smtClean="0">
                <a:latin typeface="Times New Roman" pitchFamily="18" charset="0"/>
                <a:cs typeface="Times New Roman" pitchFamily="18" charset="0"/>
              </a:rPr>
              <a:t>- и </a:t>
            </a:r>
            <a:r>
              <a:rPr lang="en-US" dirty="0" smtClean="0">
                <a:latin typeface="Times New Roman" pitchFamily="18" charset="0"/>
                <a:cs typeface="Times New Roman" pitchFamily="18" charset="0"/>
              </a:rPr>
              <a:t>M</a:t>
            </a:r>
            <a:r>
              <a:rPr lang="ru-RU" dirty="0" smtClean="0">
                <a:latin typeface="Times New Roman" pitchFamily="18" charset="0"/>
                <a:cs typeface="Times New Roman" pitchFamily="18" charset="0"/>
              </a:rPr>
              <a:t>-серии, в зависимости от того, с какой оболочки (</a:t>
            </a:r>
            <a:r>
              <a:rPr lang="en-US" dirty="0" smtClean="0">
                <a:latin typeface="Times New Roman" pitchFamily="18" charset="0"/>
                <a:cs typeface="Times New Roman" pitchFamily="18" charset="0"/>
              </a:rPr>
              <a:t>K</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L</a:t>
            </a:r>
            <a:r>
              <a:rPr lang="ru-RU" dirty="0" smtClean="0">
                <a:latin typeface="Times New Roman" pitchFamily="18" charset="0"/>
                <a:cs typeface="Times New Roman" pitchFamily="18" charset="0"/>
              </a:rPr>
              <a:t> или </a:t>
            </a:r>
            <a:r>
              <a:rPr lang="en-US" dirty="0" smtClean="0">
                <a:latin typeface="Times New Roman" pitchFamily="18" charset="0"/>
                <a:cs typeface="Times New Roman" pitchFamily="18" charset="0"/>
              </a:rPr>
              <a:t>M</a:t>
            </a:r>
            <a:r>
              <a:rPr lang="ru-RU" dirty="0" smtClean="0">
                <a:latin typeface="Times New Roman" pitchFamily="18" charset="0"/>
                <a:cs typeface="Times New Roman" pitchFamily="18" charset="0"/>
              </a:rPr>
              <a:t>) был удален электрон. Соотношение между длиной волны рентгеновского излучения и атомным номером называется законом </a:t>
            </a:r>
            <a:r>
              <a:rPr lang="ru-RU" dirty="0" err="1" smtClean="0">
                <a:latin typeface="Times New Roman" pitchFamily="18" charset="0"/>
                <a:cs typeface="Times New Roman" pitchFamily="18" charset="0"/>
              </a:rPr>
              <a:t>Мозли</a:t>
            </a:r>
            <a:r>
              <a:rPr lang="ru-RU" dirty="0" smtClean="0">
                <a:latin typeface="Times New Roman" pitchFamily="18" charset="0"/>
                <a:cs typeface="Times New Roman" pitchFamily="18" charset="0"/>
              </a:rPr>
              <a:t> (рис. 2).</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Рис. 2. ДЛИНА ВОЛНЫ ХАРАКТЕРИСТИЧЕСКОГО РЕНТГЕНОВСКОГО ИЗЛУЧЕНИЯ, испускаемого химическими элементами, зависит от атомного номера элемента. Кривая соответствует закону Мозли: чем больше атомный номер элемента, тем меньше длина волны характеристической линии."/>
          <p:cNvPicPr/>
          <p:nvPr/>
        </p:nvPicPr>
        <p:blipFill>
          <a:blip r:embed="rId2" cstate="email"/>
          <a:srcRect/>
          <a:stretch>
            <a:fillRect/>
          </a:stretch>
        </p:blipFill>
        <p:spPr bwMode="auto">
          <a:xfrm>
            <a:off x="2214546" y="428604"/>
            <a:ext cx="4780280" cy="3947160"/>
          </a:xfrm>
          <a:prstGeom prst="rect">
            <a:avLst/>
          </a:prstGeom>
          <a:noFill/>
          <a:ln w="9525">
            <a:noFill/>
            <a:miter lim="800000"/>
            <a:headEnd/>
            <a:tailEnd/>
          </a:ln>
        </p:spPr>
      </p:pic>
      <p:sp>
        <p:nvSpPr>
          <p:cNvPr id="17409" name="Rectangle 1"/>
          <p:cNvSpPr>
            <a:spLocks noChangeArrowheads="1"/>
          </p:cNvSpPr>
          <p:nvPr/>
        </p:nvSpPr>
        <p:spPr bwMode="auto">
          <a:xfrm>
            <a:off x="1714480" y="4643446"/>
            <a:ext cx="6143636"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0" i="1" u="none" strike="noStrike" cap="none" normalizeH="0" baseline="0" dirty="0" smtClean="0">
                <a:ln>
                  <a:noFill/>
                </a:ln>
                <a:effectLst/>
                <a:latin typeface="Times New Roman" pitchFamily="18" charset="0"/>
                <a:ea typeface="Times New Roman" pitchFamily="18" charset="0"/>
                <a:cs typeface="Times New Roman" pitchFamily="18" charset="0"/>
              </a:rPr>
              <a:t>Рис. 2. ДЛИНА ВОЛНЫ ХАРАКТЕРИСТИЧЕСКОГО РЕНТГЕНОВСКОГО ИЗЛУЧЕНИЯ, испускаемого химическими элементами, зависит от атомного номера элемента. Кривая соответствует закону </a:t>
            </a:r>
            <a:r>
              <a:rPr kumimoji="0" lang="ru-RU" b="0" i="1" u="none" strike="noStrike" cap="none" normalizeH="0" baseline="0" dirty="0" err="1" smtClean="0">
                <a:ln>
                  <a:noFill/>
                </a:ln>
                <a:effectLst/>
                <a:latin typeface="Times New Roman" pitchFamily="18" charset="0"/>
                <a:ea typeface="Times New Roman" pitchFamily="18" charset="0"/>
                <a:cs typeface="Times New Roman" pitchFamily="18" charset="0"/>
              </a:rPr>
              <a:t>Мозли</a:t>
            </a:r>
            <a:r>
              <a:rPr kumimoji="0" lang="ru-RU" b="0" i="1" u="none" strike="noStrike" cap="none" normalizeH="0" baseline="0" dirty="0" smtClean="0">
                <a:ln>
                  <a:noFill/>
                </a:ln>
                <a:effectLst/>
                <a:latin typeface="Times New Roman" pitchFamily="18" charset="0"/>
                <a:ea typeface="Times New Roman" pitchFamily="18" charset="0"/>
                <a:cs typeface="Times New Roman" pitchFamily="18" charset="0"/>
              </a:rPr>
              <a:t>: чем больше атомный номер элемента, тем меньше длина волны характеристической линии.</a:t>
            </a:r>
            <a:endParaRPr kumimoji="0" lang="ru-RU" b="0" i="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428604"/>
            <a:ext cx="8429684" cy="1754326"/>
          </a:xfrm>
          <a:prstGeom prst="rect">
            <a:avLst/>
          </a:prstGeom>
          <a:noFill/>
        </p:spPr>
        <p:txBody>
          <a:bodyPr wrap="square" rtlCol="0">
            <a:spAutoFit/>
          </a:bodyPr>
          <a:lstStyle/>
          <a:p>
            <a:r>
              <a:rPr lang="ru-RU" b="1" dirty="0" smtClean="0">
                <a:solidFill>
                  <a:srgbClr val="FF0000"/>
                </a:solidFill>
                <a:latin typeface="Times New Roman" pitchFamily="18" charset="0"/>
                <a:cs typeface="Times New Roman" pitchFamily="18" charset="0"/>
              </a:rPr>
              <a:t>Рентгеновские трубки</a:t>
            </a:r>
            <a:r>
              <a:rPr lang="ru-RU" b="1" dirty="0" smtClean="0">
                <a:latin typeface="Times New Roman" pitchFamily="18" charset="0"/>
                <a:cs typeface="Times New Roman" pitchFamily="18" charset="0"/>
              </a:rPr>
              <a:t>.</a:t>
            </a:r>
            <a:r>
              <a:rPr lang="ru-RU" dirty="0" smtClean="0">
                <a:latin typeface="Times New Roman" pitchFamily="18" charset="0"/>
                <a:cs typeface="Times New Roman" pitchFamily="18" charset="0"/>
              </a:rPr>
              <a:t> Чтобы получать рентгеновское излучение за счет взаимодействия электронов с веществом, нужно иметь источник электронов, средства их ускорения до больших скоростей и мишень, способную выдерживать электронную бомбардировку и давать рентгеновское излучение нужной интенсивности. Устройство, в котором все это есть, называется рентгеновской трубкой. </a:t>
            </a:r>
            <a:endParaRPr lang="ru-RU" dirty="0">
              <a:latin typeface="Times New Roman" pitchFamily="18" charset="0"/>
              <a:cs typeface="Times New Roman" pitchFamily="18" charset="0"/>
            </a:endParaRPr>
          </a:p>
        </p:txBody>
      </p:sp>
      <p:pic>
        <p:nvPicPr>
          <p:cNvPr id="3" name="Рисунок 2" descr="Рис. 3. РЕНТГЕНОВСКАЯ ТРУБКА КУЛИДЖА. При бомбардировке электронами вольфрамовой антикатод испускает характеристическое рентгеновское излучение. Поперечное сечение рентгеновского пучка меньше реально облучаемой площади. 1 - электронный пучок; 2 - катод с фокусирующим электродом; 3 - стеклянная оболочка (трубка); 4 - вольфрамовая мишень (антикатод); 5 - нить накала катода; 6 - реально облучаемая площадь; 7 - эффективное фокальное пятно; 8 - медный анод; 9 - окно; 10 - рассеянное рентгеновское излучение."/>
          <p:cNvPicPr/>
          <p:nvPr/>
        </p:nvPicPr>
        <p:blipFill>
          <a:blip r:embed="rId2" cstate="email"/>
          <a:srcRect/>
          <a:stretch>
            <a:fillRect/>
          </a:stretch>
        </p:blipFill>
        <p:spPr bwMode="auto">
          <a:xfrm>
            <a:off x="2143109" y="2143116"/>
            <a:ext cx="4071965" cy="2071702"/>
          </a:xfrm>
          <a:prstGeom prst="rect">
            <a:avLst/>
          </a:prstGeom>
          <a:noFill/>
          <a:ln w="9525">
            <a:noFill/>
            <a:miter lim="800000"/>
            <a:headEnd/>
            <a:tailEnd/>
          </a:ln>
        </p:spPr>
      </p:pic>
      <p:sp>
        <p:nvSpPr>
          <p:cNvPr id="4" name="TextBox 3"/>
          <p:cNvSpPr txBox="1"/>
          <p:nvPr/>
        </p:nvSpPr>
        <p:spPr>
          <a:xfrm>
            <a:off x="214282" y="4429133"/>
            <a:ext cx="8929718" cy="2031325"/>
          </a:xfrm>
          <a:prstGeom prst="rect">
            <a:avLst/>
          </a:prstGeom>
          <a:noFill/>
        </p:spPr>
        <p:txBody>
          <a:bodyPr wrap="square" rtlCol="0">
            <a:spAutoFit/>
          </a:bodyPr>
          <a:lstStyle/>
          <a:p>
            <a:r>
              <a:rPr lang="ru-RU" i="1" dirty="0" smtClean="0">
                <a:latin typeface="Times New Roman" pitchFamily="18" charset="0"/>
                <a:cs typeface="Times New Roman" pitchFamily="18" charset="0"/>
              </a:rPr>
              <a:t>Рис. 3. РЕНТГЕНОВСКАЯ ТРУБКА КУЛИДЖА. При бомбардировке электронами вольфрамовой антикатод испускает характеристическое рентгеновское излучение. Поперечное сечение рентгеновского пучка меньше реально облучаемой площади. 1 - электронный пучок; 2 - катод с фокусирующим электродом; 3 - стеклянная оболочка (трубка); 4 - вольфрамовая мишень (антикатод); 5 - нить накала катода; 6 - реально облучаемая площадь; 7 - эффективное фокальное пятно; 8 - медный анод; 9 - окно; 10 - рассеянное рентгеновское излучение.</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222</TotalTime>
  <Words>1270</Words>
  <Application>Microsoft Office PowerPoint</Application>
  <PresentationFormat>Экран (4:3)</PresentationFormat>
  <Paragraphs>72</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Апекс</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  Дифракция рентгеновских лучей </vt:lpstr>
      <vt:lpstr>Дифракция рентгеновских лучей</vt:lpstr>
      <vt:lpstr>  Применение рентгеновских лучей </vt:lpstr>
      <vt:lpstr>Применение рентгеновских лучей</vt:lpstr>
      <vt:lpstr>Слайд 16</vt:lpstr>
      <vt:lpstr>Слайд 17</vt:lpstr>
      <vt:lpstr>Слайд 18</vt:lpstr>
      <vt:lpstr>Слайд 19</vt:lpstr>
      <vt:lpstr>Слайд 20</vt:lpstr>
      <vt:lpstr>Слайд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revaz</dc:creator>
  <cp:lastModifiedBy>re</cp:lastModifiedBy>
  <cp:revision>54</cp:revision>
  <dcterms:modified xsi:type="dcterms:W3CDTF">2014-05-05T21:09:51Z</dcterms:modified>
</cp:coreProperties>
</file>