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E5BA560-F624-4B9B-9012-1191193A195A}" type="datetimeFigureOut">
              <a:rPr lang="ru-RU"/>
              <a:pPr>
                <a:defRPr/>
              </a:pPr>
              <a:t>13.01.2014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2347083-37E3-498F-A549-42BE10548C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B43C360-45AB-4A23-BAE0-21765507596F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8C6CCD1-36E4-4D58-A3E9-C84C63667550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85317D-76E8-46A0-B3ED-B6064026F939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7B4BCA-EE91-4EE2-8535-56E972EC0982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56513B-8D4B-4924-824A-EE1DC7CC052F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FE9CC9-C953-4F8B-8737-69B62CE9A526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966C9F1-4353-4980-A0A2-6B95732D1AC3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8684C43-F6DD-443F-A6A7-953B18B0FAB1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4388A2-3589-4926-91A1-AAD76A299FB6}" type="datetimeFigureOut">
              <a:rPr lang="ru-RU" smtClean="0"/>
              <a:pPr>
                <a:defRPr/>
              </a:pPr>
              <a:t>13.01.2014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13FE23-5705-4E7E-B662-36E2D8528A1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9F1E33-AB56-4863-BE99-56F5A85259F6}" type="datetimeFigureOut">
              <a:rPr lang="ru-RU" smtClean="0"/>
              <a:pPr>
                <a:defRPr/>
              </a:pPr>
              <a:t>13.01.2014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C6CF1A-DEC4-4CB6-94A6-7F4FDB8E60F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34882F-C401-4F09-B862-FBDBB8D4B4B2}" type="datetimeFigureOut">
              <a:rPr lang="ru-RU" smtClean="0"/>
              <a:pPr>
                <a:defRPr/>
              </a:pPr>
              <a:t>13.01.2014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90A98D-A5B1-4496-8C4D-3277535567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16EB03-E778-44B5-847A-ABBF8B359139}" type="datetimeFigureOut">
              <a:rPr lang="ru-RU" smtClean="0"/>
              <a:pPr>
                <a:defRPr/>
              </a:pPr>
              <a:t>13.01.2014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B8153E-C203-4D8C-A46B-8616CB99EA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7F206D-40F4-422E-88D8-A9FCDA78F110}" type="datetimeFigureOut">
              <a:rPr lang="ru-RU" smtClean="0"/>
              <a:pPr>
                <a:defRPr/>
              </a:pPr>
              <a:t>13.01.2014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90E46-4BCE-4CF0-A6E5-36D1DA9FB26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E0D9E9-8598-4E4F-9667-06DB035E12E1}" type="datetimeFigureOut">
              <a:rPr lang="ru-RU" smtClean="0"/>
              <a:pPr>
                <a:defRPr/>
              </a:pPr>
              <a:t>13.01.2014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378EA9-A453-43DB-9005-E097D7D9033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EB0DB8-3CB0-4DDF-84DB-0DC99F4969A9}" type="datetimeFigureOut">
              <a:rPr lang="ru-RU" smtClean="0"/>
              <a:pPr>
                <a:defRPr/>
              </a:pPr>
              <a:t>13.01.2014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BF0CDB-8B86-41FE-88E3-7BE189AEE4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8E59FC-6E50-44B7-A5BA-01BD2A5C83D5}" type="datetimeFigureOut">
              <a:rPr lang="ru-RU" smtClean="0"/>
              <a:pPr>
                <a:defRPr/>
              </a:pPr>
              <a:t>13.01.2014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B0A47A-4170-43BA-86D6-2A1C5A8D8D7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07435E-5CDC-4FD8-B57A-0753A9F0C866}" type="datetimeFigureOut">
              <a:rPr lang="ru-RU" smtClean="0"/>
              <a:pPr>
                <a:defRPr/>
              </a:pPr>
              <a:t>13.01.2014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F4A7ED-CFBC-4202-9B20-946B2EF4597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379EC6-C660-4BB8-9A51-5D2335654DAD}" type="datetimeFigureOut">
              <a:rPr lang="ru-RU" smtClean="0"/>
              <a:pPr>
                <a:defRPr/>
              </a:pPr>
              <a:t>13.01.2014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69A080-EB52-435B-9B81-339A3330A35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759D8-BAD6-43BC-BCDB-D5FEC9AB6E5B}" type="datetimeFigureOut">
              <a:rPr lang="ru-RU" smtClean="0"/>
              <a:pPr>
                <a:defRPr/>
              </a:pPr>
              <a:t>13.01.2014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6232217F-16FB-4FB2-B3B1-88F8803CDE8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D5EFB9B2-9F2D-4C05-ADF0-5C17EE15063E}" type="datetimeFigureOut">
              <a:rPr lang="ru-RU" smtClean="0"/>
              <a:pPr>
                <a:defRPr/>
              </a:pPr>
              <a:t>13.01.2014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4DD8F7D9-93EE-4D14-B4C6-2EF19781320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692696"/>
            <a:ext cx="6624736" cy="3096344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5300" dirty="0" smtClean="0">
                <a:latin typeface="Times New Roman" pitchFamily="18" charset="0"/>
                <a:cs typeface="Times New Roman" pitchFamily="18" charset="0"/>
              </a:rPr>
              <a:t>Психологические особе</a:t>
            </a:r>
            <a:r>
              <a:rPr lang="ru-RU" sz="4800" dirty="0" smtClean="0"/>
              <a:t>нности детей </a:t>
            </a: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>3-4 лет</a:t>
            </a:r>
            <a:endParaRPr lang="ru-RU" sz="4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Текст 2"/>
          <p:cNvSpPr>
            <a:spLocks noGrp="1"/>
          </p:cNvSpPr>
          <p:nvPr>
            <p:ph type="body" idx="1"/>
          </p:nvPr>
        </p:nvSpPr>
        <p:spPr>
          <a:xfrm>
            <a:off x="642938" y="428625"/>
            <a:ext cx="6750050" cy="3071813"/>
          </a:xfrm>
        </p:spPr>
        <p:txBody>
          <a:bodyPr>
            <a:normAutofit lnSpcReduction="10000"/>
          </a:bodyPr>
          <a:lstStyle/>
          <a:p>
            <a:pPr algn="ctr" eaLnBrk="1" hangingPunct="1"/>
            <a:r>
              <a:rPr lang="ru-RU" sz="2800" b="1" u="sng" dirty="0" smtClean="0">
                <a:solidFill>
                  <a:schemeClr val="accent3"/>
                </a:solidFill>
              </a:rPr>
              <a:t>Младший дошкольный возраст </a:t>
            </a:r>
            <a:r>
              <a:rPr lang="ru-RU" sz="2800" b="1" dirty="0" smtClean="0">
                <a:solidFill>
                  <a:schemeClr val="accent3"/>
                </a:solidFill>
              </a:rPr>
              <a:t>– </a:t>
            </a:r>
          </a:p>
          <a:p>
            <a:pPr algn="ctr" eaLnBrk="1" hangingPunct="1"/>
            <a:r>
              <a:rPr lang="ru-RU" sz="2800" b="1" dirty="0" smtClean="0">
                <a:solidFill>
                  <a:schemeClr val="accent3"/>
                </a:solidFill>
              </a:rPr>
              <a:t>это важнейший период в развитии ребенка</a:t>
            </a:r>
            <a:r>
              <a:rPr lang="ru-RU" sz="2800" b="1" dirty="0" smtClean="0">
                <a:solidFill>
                  <a:srgbClr val="FF0000"/>
                </a:solidFill>
              </a:rPr>
              <a:t>.</a:t>
            </a:r>
          </a:p>
          <a:p>
            <a:pPr algn="ctr" eaLnBrk="1" hangingPunct="1"/>
            <a:r>
              <a:rPr lang="ru-RU" sz="2800" dirty="0" smtClean="0"/>
              <a:t>Именно в этом возрасте происходит переход малыша к новым отношениям со взрослыми, сверстниками и предметным миром.</a:t>
            </a:r>
          </a:p>
        </p:txBody>
      </p:sp>
      <p:pic>
        <p:nvPicPr>
          <p:cNvPr id="7171" name="Рисунок 3" descr="38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75" y="3500438"/>
            <a:ext cx="42672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Содержимое 2"/>
          <p:cNvSpPr>
            <a:spLocks noGrp="1"/>
          </p:cNvSpPr>
          <p:nvPr>
            <p:ph idx="1"/>
          </p:nvPr>
        </p:nvSpPr>
        <p:spPr>
          <a:xfrm>
            <a:off x="428625" y="214313"/>
            <a:ext cx="7239000" cy="6429375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b="1" u="sng" dirty="0" smtClean="0">
                <a:solidFill>
                  <a:schemeClr val="accent1">
                    <a:lumMod val="75000"/>
                  </a:schemeClr>
                </a:solidFill>
              </a:rPr>
              <a:t>Развитие психических процессов в норме</a:t>
            </a:r>
          </a:p>
          <a:p>
            <a:pPr algn="ctr" eaLnBrk="1" hangingPunct="1">
              <a:buFont typeface="Wingdings 2" pitchFamily="18" charset="2"/>
              <a:buNone/>
            </a:pPr>
            <a:endParaRPr lang="ru-RU" dirty="0" smtClean="0"/>
          </a:p>
          <a:p>
            <a:pPr eaLnBrk="1" hangingPunct="1">
              <a:buFont typeface="Wingdings 2" pitchFamily="18" charset="2"/>
              <a:buNone/>
            </a:pPr>
            <a:endParaRPr lang="ru-RU" dirty="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313" y="785813"/>
          <a:ext cx="7929618" cy="59944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4711"/>
                <a:gridCol w="5694907"/>
              </a:tblGrid>
              <a:tr h="369415"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3-4 года</a:t>
                      </a:r>
                      <a:endParaRPr lang="ru-RU" dirty="0"/>
                    </a:p>
                  </a:txBody>
                  <a:tcPr/>
                </a:tc>
              </a:tr>
              <a:tr h="369415">
                <a:tc>
                  <a:txBody>
                    <a:bodyPr/>
                    <a:lstStyle/>
                    <a:p>
                      <a:r>
                        <a:rPr lang="ru-RU" dirty="0" smtClean="0"/>
                        <a:t>Мышление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Наглядно-образное</a:t>
                      </a:r>
                      <a:endParaRPr lang="ru-RU" dirty="0"/>
                    </a:p>
                  </a:txBody>
                  <a:tcPr/>
                </a:tc>
              </a:tr>
              <a:tr h="369415">
                <a:tc>
                  <a:txBody>
                    <a:bodyPr/>
                    <a:lstStyle/>
                    <a:p>
                      <a:r>
                        <a:rPr lang="ru-RU" dirty="0" smtClean="0"/>
                        <a:t>Речь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Начинает</a:t>
                      </a:r>
                      <a:r>
                        <a:rPr lang="ru-RU" baseline="0" dirty="0" smtClean="0"/>
                        <a:t> формироваться связная речь</a:t>
                      </a:r>
                      <a:endParaRPr lang="ru-RU" dirty="0"/>
                    </a:p>
                  </a:txBody>
                  <a:tcPr/>
                </a:tc>
              </a:tr>
              <a:tr h="577573">
                <a:tc>
                  <a:txBody>
                    <a:bodyPr/>
                    <a:lstStyle/>
                    <a:p>
                      <a:r>
                        <a:rPr lang="ru-RU" dirty="0" smtClean="0"/>
                        <a:t>Произвольность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Внимание и память непроизвольные</a:t>
                      </a:r>
                      <a:endParaRPr lang="ru-RU" dirty="0"/>
                    </a:p>
                  </a:txBody>
                  <a:tcPr/>
                </a:tc>
              </a:tr>
              <a:tr h="610471"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Физиологическая чувствительность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Высокая чувствительность к дискомфорту</a:t>
                      </a:r>
                      <a:endParaRPr lang="ru-RU" dirty="0"/>
                    </a:p>
                  </a:txBody>
                  <a:tcPr/>
                </a:tc>
              </a:tr>
              <a:tr h="369415">
                <a:tc>
                  <a:txBody>
                    <a:bodyPr/>
                    <a:lstStyle/>
                    <a:p>
                      <a:r>
                        <a:rPr lang="ru-RU" dirty="0" smtClean="0"/>
                        <a:t>Объект познания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Окружающие предметы, их свойства, назначение</a:t>
                      </a:r>
                      <a:endParaRPr lang="ru-RU" dirty="0"/>
                    </a:p>
                  </a:txBody>
                  <a:tcPr/>
                </a:tc>
              </a:tr>
              <a:tr h="369415">
                <a:tc>
                  <a:txBody>
                    <a:bodyPr/>
                    <a:lstStyle/>
                    <a:p>
                      <a:r>
                        <a:rPr lang="ru-RU" dirty="0" smtClean="0"/>
                        <a:t>Способ познания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Экспериментирование, конструирование</a:t>
                      </a:r>
                      <a:endParaRPr lang="ru-RU" dirty="0"/>
                    </a:p>
                  </a:txBody>
                  <a:tcPr/>
                </a:tc>
              </a:tr>
              <a:tr h="571516">
                <a:tc>
                  <a:txBody>
                    <a:bodyPr/>
                    <a:lstStyle/>
                    <a:p>
                      <a:r>
                        <a:rPr lang="ru-RU" dirty="0" smtClean="0"/>
                        <a:t>Условия успешности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Развивающая среда, партнерские отношения со взрослыми</a:t>
                      </a:r>
                      <a:endParaRPr lang="ru-RU" dirty="0"/>
                    </a:p>
                  </a:txBody>
                  <a:tcPr/>
                </a:tc>
              </a:tr>
              <a:tr h="571516">
                <a:tc>
                  <a:txBody>
                    <a:bodyPr/>
                    <a:lstStyle/>
                    <a:p>
                      <a:r>
                        <a:rPr lang="ru-RU" dirty="0" smtClean="0"/>
                        <a:t>Отношения со сверстниками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Мало интересен</a:t>
                      </a:r>
                      <a:endParaRPr lang="ru-RU" dirty="0"/>
                    </a:p>
                  </a:txBody>
                  <a:tcPr/>
                </a:tc>
              </a:tr>
              <a:tr h="571516">
                <a:tc>
                  <a:txBody>
                    <a:bodyPr/>
                    <a:lstStyle/>
                    <a:p>
                      <a:r>
                        <a:rPr lang="ru-RU" dirty="0" smtClean="0"/>
                        <a:t>Отношения</a:t>
                      </a:r>
                      <a:r>
                        <a:rPr lang="ru-RU" baseline="0" dirty="0" smtClean="0"/>
                        <a:t> со взрослыми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Источник способов деятельности, партнер по игре </a:t>
                      </a:r>
                      <a:endParaRPr lang="ru-RU" dirty="0"/>
                    </a:p>
                  </a:txBody>
                  <a:tcPr/>
                </a:tc>
              </a:tr>
              <a:tr h="571516">
                <a:tc>
                  <a:txBody>
                    <a:bodyPr/>
                    <a:lstStyle/>
                    <a:p>
                      <a:r>
                        <a:rPr lang="ru-RU" dirty="0" smtClean="0"/>
                        <a:t>Наличие конфликтов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 взрослыми как продолжение «</a:t>
                      </a:r>
                      <a:r>
                        <a:rPr lang="ru-RU" dirty="0" err="1" smtClean="0"/>
                        <a:t>Я-сам</a:t>
                      </a:r>
                      <a:r>
                        <a:rPr lang="ru-RU" dirty="0" smtClean="0"/>
                        <a:t>»</a:t>
                      </a:r>
                      <a:endParaRPr lang="ru-RU" dirty="0"/>
                    </a:p>
                  </a:txBody>
                  <a:tcPr/>
                </a:tc>
              </a:tr>
              <a:tr h="369415">
                <a:tc>
                  <a:txBody>
                    <a:bodyPr/>
                    <a:lstStyle/>
                    <a:p>
                      <a:r>
                        <a:rPr lang="ru-RU" dirty="0" smtClean="0"/>
                        <a:t>Эмоции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Сильной модальности, резкие переключения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4" descr="photo244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500" y="4071938"/>
            <a:ext cx="41275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0" y="357188"/>
            <a:ext cx="8001000" cy="6500812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3600" b="1" u="sng" dirty="0" smtClean="0">
                <a:solidFill>
                  <a:srgbClr val="3333CC"/>
                </a:solidFill>
              </a:rPr>
              <a:t>«Кризис трех лет»</a:t>
            </a:r>
          </a:p>
          <a:p>
            <a:pPr algn="ctr" eaLnBrk="1" hangingPunct="1">
              <a:buFontTx/>
              <a:buChar char="-"/>
            </a:pPr>
            <a:r>
              <a:rPr lang="ru-RU" sz="2400" dirty="0" smtClean="0"/>
              <a:t>определение условное, так как временные рамки кризиса гораздо шире. У одних детей он может начаться в 2 года 10 месяцев, а у других в 3,5 года.</a:t>
            </a:r>
          </a:p>
          <a:p>
            <a:pPr algn="ctr" eaLnBrk="1" hangingPunct="1">
              <a:buFontTx/>
              <a:buChar char="-"/>
            </a:pPr>
            <a:endParaRPr lang="ru-RU" sz="2400" dirty="0" smtClean="0"/>
          </a:p>
          <a:p>
            <a:pPr algn="ctr" eaLnBrk="1" hangingPunct="1">
              <a:buFont typeface="Wingdings 2" pitchFamily="18" charset="2"/>
              <a:buNone/>
            </a:pPr>
            <a:r>
              <a:rPr lang="ru-RU" sz="2400" dirty="0" smtClean="0"/>
              <a:t>К трем годам у ребенка формируется характер, свое индивидуальное отношение к миру, у него складывается определенное отношение к себе.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2400" dirty="0" smtClean="0"/>
              <a:t>Ребенок начинает проявлять нетерпимость к опеке взрослого, стремится настоять на своем требовании. </a:t>
            </a:r>
          </a:p>
          <a:p>
            <a:pPr algn="ctr" eaLnBrk="1" hangingPunct="1">
              <a:buFont typeface="Wingdings 2" pitchFamily="18" charset="2"/>
              <a:buNone/>
            </a:pPr>
            <a:endParaRPr lang="ru-RU" sz="24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4" descr="photo1548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275" y="3071813"/>
            <a:ext cx="3935413" cy="347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357188" y="214313"/>
            <a:ext cx="7715250" cy="6429375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3600" b="1" u="sng" dirty="0" smtClean="0">
                <a:solidFill>
                  <a:srgbClr val="3333CC"/>
                </a:solidFill>
              </a:rPr>
              <a:t>Основные симптомы кризиса</a:t>
            </a:r>
          </a:p>
          <a:p>
            <a:pPr algn="ctr" eaLnBrk="1" hangingPunct="1">
              <a:buFont typeface="Wingdings 2" pitchFamily="18" charset="2"/>
              <a:buNone/>
            </a:pPr>
            <a:endParaRPr lang="ru-RU" sz="2400" dirty="0" smtClean="0"/>
          </a:p>
          <a:p>
            <a:pPr eaLnBrk="1" hangingPunct="1"/>
            <a:r>
              <a:rPr lang="ru-RU" sz="3200" b="1" dirty="0" smtClean="0"/>
              <a:t>Негативизм;</a:t>
            </a:r>
          </a:p>
          <a:p>
            <a:pPr eaLnBrk="1" hangingPunct="1"/>
            <a:r>
              <a:rPr lang="ru-RU" sz="3200" b="1" dirty="0" smtClean="0"/>
              <a:t>Упрямство;</a:t>
            </a:r>
          </a:p>
          <a:p>
            <a:pPr eaLnBrk="1" hangingPunct="1"/>
            <a:r>
              <a:rPr lang="ru-RU" sz="3200" b="1" dirty="0" smtClean="0"/>
              <a:t>Строптивость;</a:t>
            </a:r>
          </a:p>
          <a:p>
            <a:pPr eaLnBrk="1" hangingPunct="1"/>
            <a:r>
              <a:rPr lang="ru-RU" sz="3200" b="1" dirty="0" smtClean="0"/>
              <a:t>Своеволие;</a:t>
            </a:r>
          </a:p>
          <a:p>
            <a:pPr eaLnBrk="1" hangingPunct="1"/>
            <a:r>
              <a:rPr lang="ru-RU" sz="3200" b="1" dirty="0" smtClean="0"/>
              <a:t>Протест-бунт;</a:t>
            </a:r>
          </a:p>
          <a:p>
            <a:pPr eaLnBrk="1" hangingPunct="1"/>
            <a:r>
              <a:rPr lang="ru-RU" sz="3200" b="1" dirty="0" smtClean="0"/>
              <a:t>Симптом обесценивания;</a:t>
            </a:r>
          </a:p>
          <a:p>
            <a:pPr eaLnBrk="1" hangingPunct="1"/>
            <a:r>
              <a:rPr lang="ru-RU" sz="3200" b="1" dirty="0" smtClean="0"/>
              <a:t>Деспотизм;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3" descr="photo1552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3250" y="2857500"/>
            <a:ext cx="5041900" cy="375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072438" cy="6242050"/>
          </a:xfrm>
        </p:spPr>
        <p:txBody>
          <a:bodyPr>
            <a:normAutofit lnSpcReduction="10000"/>
          </a:bodyPr>
          <a:lstStyle/>
          <a:p>
            <a:pPr algn="ctr" eaLnBrk="1" hangingPunct="1">
              <a:buFont typeface="Wingdings 2" pitchFamily="18" charset="2"/>
              <a:buNone/>
            </a:pPr>
            <a:r>
              <a:rPr lang="ru-RU" b="1" u="sng" dirty="0" err="1" smtClean="0">
                <a:solidFill>
                  <a:srgbClr val="3333CC"/>
                </a:solidFill>
              </a:rPr>
              <a:t>Посткризисное</a:t>
            </a:r>
            <a:r>
              <a:rPr lang="ru-RU" b="1" u="sng" dirty="0" smtClean="0">
                <a:solidFill>
                  <a:srgbClr val="3333CC"/>
                </a:solidFill>
              </a:rPr>
              <a:t> развитие ребенка зависит от того как он взаимодействовал со взрослыми.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b="1" dirty="0" smtClean="0"/>
              <a:t>2 возможных варианта: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400" b="1" dirty="0" smtClean="0">
                <a:solidFill>
                  <a:srgbClr val="3333CC"/>
                </a:solidFill>
              </a:rPr>
              <a:t>1. </a:t>
            </a:r>
            <a:r>
              <a:rPr lang="ru-RU" sz="2400" dirty="0" smtClean="0"/>
              <a:t>если взрослый в целом позитивно оценивал личность ребенка, тактично и аргументировано указывал на недостатки и промахи, умел поддержать и похвалить за старание и инициативность, то ребенок научится гордиться собой и своими успехами;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400" b="1" dirty="0" smtClean="0">
                <a:solidFill>
                  <a:srgbClr val="3333CC"/>
                </a:solidFill>
              </a:rPr>
              <a:t>2.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dirty="0" smtClean="0"/>
              <a:t>если взрослый стремился добиться подчинения любой ценой, наказывал за своеволие, стремился подловить на обмане, то, скорее всего, у ребенка разовьется желание противостояния взрослому, победить его и ответно добиться своего.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400" dirty="0" smtClean="0"/>
              <a:t>Во втором случае гневливость, раздражительность и упрямство укореняются, становятся чертами характера.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b="1" dirty="0" smtClean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Рисунок 4" descr="photo1328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3851275"/>
            <a:ext cx="3333750" cy="284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Содержимое 2"/>
          <p:cNvSpPr>
            <a:spLocks noGrp="1"/>
          </p:cNvSpPr>
          <p:nvPr>
            <p:ph idx="1"/>
          </p:nvPr>
        </p:nvSpPr>
        <p:spPr>
          <a:xfrm>
            <a:off x="0" y="142875"/>
            <a:ext cx="8072438" cy="624205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ru-RU" b="1" u="sng" dirty="0" smtClean="0">
                <a:solidFill>
                  <a:srgbClr val="3333CC"/>
                </a:solidFill>
              </a:rPr>
              <a:t>Основная задача взрослого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dirty="0" smtClean="0"/>
              <a:t>– поддержать стремление к самостоятельности, не погасить его критикой неумелых действий ребенка, не подорвать веру ребенка в собственные силы;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dirty="0" smtClean="0"/>
              <a:t>Поэтому следует просто предоставить ребенку сферу деятельности, где бы он мог проявлять самостоятельность.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b="1" dirty="0" smtClean="0">
                <a:solidFill>
                  <a:srgbClr val="3333CC"/>
                </a:solidFill>
              </a:rPr>
              <a:t>Эта сфера деятельности – в игре.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dirty="0" smtClean="0"/>
              <a:t>На этом этапе взросления будет полезна ролевая игра с ее особыми правилами и нормами, которые отражают социальные связи, она и послужит для ребенка тем "безопасным островом, где он может развивать и апробировать свою независимость, самостоятельность" (</a:t>
            </a:r>
            <a:r>
              <a:rPr lang="ru-RU" dirty="0" err="1" smtClean="0"/>
              <a:t>Э.Эриксон</a:t>
            </a:r>
            <a:r>
              <a:rPr lang="ru-RU" dirty="0" smtClean="0"/>
              <a:t>).</a:t>
            </a:r>
          </a:p>
          <a:p>
            <a:pPr eaLnBrk="1" hangingPunct="1">
              <a:buFont typeface="Wingdings 2" pitchFamily="18" charset="2"/>
              <a:buNone/>
            </a:pPr>
            <a:endParaRPr lang="ru-RU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Рисунок 3" descr="photo1553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7625" y="2428875"/>
            <a:ext cx="3890963" cy="424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xfrm>
            <a:off x="214313" y="571500"/>
            <a:ext cx="7239000" cy="5241925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4400" b="1" smtClean="0">
                <a:solidFill>
                  <a:srgbClr val="7030A0"/>
                </a:solidFill>
              </a:rPr>
              <a:t>Играйте чаще и будьте терпимее к своим любимым трёхлетним ангелочкам!</a:t>
            </a:r>
          </a:p>
          <a:p>
            <a:pPr algn="ctr" eaLnBrk="1" hangingPunct="1">
              <a:buFont typeface="Wingdings 2" pitchFamily="18" charset="2"/>
              <a:buNone/>
            </a:pPr>
            <a:endParaRPr lang="ru-RU" sz="4400" b="1" smtClean="0">
              <a:solidFill>
                <a:srgbClr val="7030A0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</TotalTime>
  <Words>417</Words>
  <Application>Microsoft Office PowerPoint</Application>
  <PresentationFormat>Экран (4:3)</PresentationFormat>
  <Paragraphs>63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Психологические особенности детей  3-4 лет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Психологические особенности детей 3-4 лет (2 младшая группа)</dc:title>
  <dc:creator>Оля</dc:creator>
  <cp:lastModifiedBy>Оля</cp:lastModifiedBy>
  <cp:revision>4</cp:revision>
  <dcterms:created xsi:type="dcterms:W3CDTF">2013-10-16T02:24:47Z</dcterms:created>
  <dcterms:modified xsi:type="dcterms:W3CDTF">2014-01-13T14:14:06Z</dcterms:modified>
</cp:coreProperties>
</file>