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6" r:id="rId3"/>
    <p:sldId id="272" r:id="rId4"/>
    <p:sldId id="267" r:id="rId5"/>
    <p:sldId id="268" r:id="rId6"/>
    <p:sldId id="257" r:id="rId7"/>
    <p:sldId id="259" r:id="rId8"/>
    <p:sldId id="261" r:id="rId9"/>
    <p:sldId id="262" r:id="rId10"/>
    <p:sldId id="263" r:id="rId11"/>
    <p:sldId id="264" r:id="rId12"/>
    <p:sldId id="270" r:id="rId13"/>
    <p:sldId id="269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DEF2"/>
    <a:srgbClr val="000099"/>
    <a:srgbClr val="E6EDF6"/>
    <a:srgbClr val="FF3737"/>
    <a:srgbClr val="FFFA37"/>
    <a:srgbClr val="FFFA00"/>
    <a:srgbClr val="E1EBF7"/>
    <a:srgbClr val="EA0000"/>
    <a:srgbClr val="FFFF85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>
        <p:scale>
          <a:sx n="80" d="100"/>
          <a:sy n="80" d="100"/>
        </p:scale>
        <p:origin x="-4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C2A22-9B54-4953-BA6A-B683580B34E1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1B6B3-203D-4BB6-8B33-457566A08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B6B3-203D-4BB6-8B33-457566A0843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>
                <a:alpha val="55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295BB-ED30-4F63-8A0E-8334A475D10B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7CA99-4F46-4CBA-8664-86D5E6325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3086" y="1890698"/>
            <a:ext cx="79393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 признак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равенства 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11752" y="623731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Учебник  Геометрия 7-9, </a:t>
            </a:r>
          </a:p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 А.В. Погорелов</a:t>
            </a:r>
            <a:endParaRPr lang="ru-RU" sz="1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8224" y="465313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Геометрия  7 класс</a:t>
            </a:r>
          </a:p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Шульгина И.А.</a:t>
            </a:r>
            <a:endParaRPr lang="ru-RU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внобедренный треугольник 5"/>
          <p:cNvSpPr/>
          <p:nvPr/>
        </p:nvSpPr>
        <p:spPr>
          <a:xfrm>
            <a:off x="5442657" y="1880210"/>
            <a:ext cx="2127569" cy="2597906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932040" y="4180072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53273" y="1628800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7074" y="4180072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673655">
            <a:off x="5256205" y="4034009"/>
            <a:ext cx="688625" cy="763143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34"/>
          <p:cNvGrpSpPr/>
          <p:nvPr/>
        </p:nvGrpSpPr>
        <p:grpSpPr>
          <a:xfrm>
            <a:off x="683568" y="1484784"/>
            <a:ext cx="3240360" cy="3135944"/>
            <a:chOff x="3635896" y="404664"/>
            <a:chExt cx="2736304" cy="2704366"/>
          </a:xfrm>
        </p:grpSpPr>
        <p:sp>
          <p:nvSpPr>
            <p:cNvPr id="7" name="TextBox 6"/>
            <p:cNvSpPr txBox="1"/>
            <p:nvPr/>
          </p:nvSpPr>
          <p:spPr>
            <a:xfrm>
              <a:off x="4499992" y="404664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" name="Группа 12"/>
            <p:cNvGrpSpPr/>
            <p:nvPr/>
          </p:nvGrpSpPr>
          <p:grpSpPr>
            <a:xfrm>
              <a:off x="3635896" y="692696"/>
              <a:ext cx="2736304" cy="2416334"/>
              <a:chOff x="4716016" y="476672"/>
              <a:chExt cx="2736304" cy="2416334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5076056" y="476672"/>
                <a:ext cx="1800200" cy="2232248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1601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7625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3" name="Группа 24"/>
          <p:cNvGrpSpPr/>
          <p:nvPr/>
        </p:nvGrpSpPr>
        <p:grpSpPr>
          <a:xfrm>
            <a:off x="2267744" y="4258622"/>
            <a:ext cx="85273" cy="250498"/>
            <a:chOff x="2483768" y="4725144"/>
            <a:chExt cx="72008" cy="21602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1536294" y="2987774"/>
            <a:ext cx="255818" cy="166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673655">
            <a:off x="923108" y="3964769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788024" y="422108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389200" y="4464000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436096" y="4509120"/>
            <a:ext cx="305983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524000" y="4464000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7524328" y="458112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652120" y="1988840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0"/>
            <a:ext cx="38164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55976" y="0"/>
            <a:ext cx="4320480" cy="707886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их соответствующие стороны и   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соответствующие углы равны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27584" y="501317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 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 по условию)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27584" y="5445224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ru-RU" sz="2000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5076056" y="5085184"/>
            <a:ext cx="4067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364088" y="5661248"/>
            <a:ext cx="352839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точки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совпадают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6336000" y="2052000"/>
            <a:ext cx="108000" cy="1080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авнобедренный треугольник 43"/>
          <p:cNvSpPr/>
          <p:nvPr/>
        </p:nvSpPr>
        <p:spPr>
          <a:xfrm>
            <a:off x="5436096" y="2132856"/>
            <a:ext cx="2124000" cy="2376264"/>
          </a:xfrm>
          <a:prstGeom prst="triangle">
            <a:avLst>
              <a:gd name="adj" fmla="val 4498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бедренный треугольник 55"/>
          <p:cNvSpPr/>
          <p:nvPr/>
        </p:nvSpPr>
        <p:spPr>
          <a:xfrm>
            <a:off x="5436096" y="1916832"/>
            <a:ext cx="2142000" cy="2597906"/>
          </a:xfrm>
          <a:prstGeom prst="triangle">
            <a:avLst>
              <a:gd name="adj" fmla="val 49658"/>
            </a:avLst>
          </a:prstGeom>
          <a:solidFill>
            <a:srgbClr val="FF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55"/>
          <p:cNvGrpSpPr/>
          <p:nvPr/>
        </p:nvGrpSpPr>
        <p:grpSpPr>
          <a:xfrm>
            <a:off x="6444208" y="4365104"/>
            <a:ext cx="72008" cy="288032"/>
            <a:chOff x="3923928" y="5445224"/>
            <a:chExt cx="72008" cy="288032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3923928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3995936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единительная линия 17"/>
          <p:cNvCxnSpPr/>
          <p:nvPr/>
        </p:nvCxnSpPr>
        <p:spPr>
          <a:xfrm>
            <a:off x="5796136" y="3189385"/>
            <a:ext cx="255308" cy="167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Дуга 58"/>
          <p:cNvSpPr/>
          <p:nvPr/>
        </p:nvSpPr>
        <p:spPr>
          <a:xfrm rot="368293">
            <a:off x="5256713" y="4037649"/>
            <a:ext cx="648072" cy="720080"/>
          </a:xfrm>
          <a:prstGeom prst="arc">
            <a:avLst>
              <a:gd name="adj1" fmla="val 16314167"/>
              <a:gd name="adj2" fmla="val 88571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5868144" y="2996952"/>
            <a:ext cx="288032" cy="21602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 flipV="1">
            <a:off x="5868144" y="2996952"/>
            <a:ext cx="288032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3.78066E-6 L 0.01389 -0.0277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 animBg="1"/>
      <p:bldP spid="53" grpId="0" animBg="1"/>
      <p:bldP spid="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72200" y="134076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442657" y="1880210"/>
            <a:ext cx="2127569" cy="2597906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051418" y="1628800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7074" y="4180072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673655">
            <a:off x="5256205" y="4034009"/>
            <a:ext cx="688625" cy="763143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34"/>
          <p:cNvGrpSpPr/>
          <p:nvPr/>
        </p:nvGrpSpPr>
        <p:grpSpPr>
          <a:xfrm>
            <a:off x="683568" y="1484784"/>
            <a:ext cx="3240360" cy="3135944"/>
            <a:chOff x="3635896" y="404664"/>
            <a:chExt cx="2736304" cy="2704366"/>
          </a:xfrm>
        </p:grpSpPr>
        <p:sp>
          <p:nvSpPr>
            <p:cNvPr id="7" name="TextBox 6"/>
            <p:cNvSpPr txBox="1"/>
            <p:nvPr/>
          </p:nvSpPr>
          <p:spPr>
            <a:xfrm>
              <a:off x="4640808" y="404664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" name="Группа 12"/>
            <p:cNvGrpSpPr/>
            <p:nvPr/>
          </p:nvGrpSpPr>
          <p:grpSpPr>
            <a:xfrm>
              <a:off x="3635896" y="692696"/>
              <a:ext cx="2736304" cy="2416334"/>
              <a:chOff x="4716016" y="476672"/>
              <a:chExt cx="2736304" cy="2416334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5076056" y="476672"/>
                <a:ext cx="1800200" cy="2232248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1601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7625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3" name="Группа 24"/>
          <p:cNvGrpSpPr/>
          <p:nvPr/>
        </p:nvGrpSpPr>
        <p:grpSpPr>
          <a:xfrm>
            <a:off x="2195736" y="4258622"/>
            <a:ext cx="85273" cy="250498"/>
            <a:chOff x="2483768" y="4725144"/>
            <a:chExt cx="72008" cy="21602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1536294" y="2987774"/>
            <a:ext cx="255818" cy="166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673655">
            <a:off x="923108" y="3964769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860032" y="422108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364088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436096" y="4509120"/>
            <a:ext cx="305983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524328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7596336" y="458112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44016" y="179929"/>
            <a:ext cx="4355976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 АВС =   А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411760" y="5703639"/>
            <a:ext cx="352839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точки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совпадают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6444208" y="1844824"/>
            <a:ext cx="108000" cy="1080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411760" y="5055567"/>
            <a:ext cx="352839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точки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совпадают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740352" y="5949280"/>
            <a:ext cx="1008112" cy="461665"/>
          </a:xfrm>
          <a:prstGeom prst="rect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ч.т.д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Равнобедренный треугольник 44"/>
          <p:cNvSpPr/>
          <p:nvPr/>
        </p:nvSpPr>
        <p:spPr>
          <a:xfrm>
            <a:off x="5450400" y="1911214"/>
            <a:ext cx="2127569" cy="2597906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55"/>
          <p:cNvGrpSpPr/>
          <p:nvPr/>
        </p:nvGrpSpPr>
        <p:grpSpPr>
          <a:xfrm>
            <a:off x="6444208" y="4365104"/>
            <a:ext cx="72008" cy="288032"/>
            <a:chOff x="3923928" y="5445224"/>
            <a:chExt cx="72008" cy="288032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3923928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3995936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единительная линия 17"/>
          <p:cNvCxnSpPr/>
          <p:nvPr/>
        </p:nvCxnSpPr>
        <p:spPr>
          <a:xfrm>
            <a:off x="5868170" y="3045369"/>
            <a:ext cx="255308" cy="167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2843856" y="260648"/>
            <a:ext cx="43200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3240000" y="260648"/>
            <a:ext cx="57606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2771800" y="188640"/>
            <a:ext cx="6480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3200" dirty="0"/>
          </a:p>
        </p:txBody>
      </p:sp>
      <p:sp>
        <p:nvSpPr>
          <p:cNvPr id="62" name="TextBox 61"/>
          <p:cNvSpPr txBox="1"/>
          <p:nvPr/>
        </p:nvSpPr>
        <p:spPr>
          <a:xfrm>
            <a:off x="3203848" y="188640"/>
            <a:ext cx="6480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3200" dirty="0"/>
          </a:p>
        </p:txBody>
      </p:sp>
      <p:sp>
        <p:nvSpPr>
          <p:cNvPr id="63" name="TextBox 62"/>
          <p:cNvSpPr txBox="1"/>
          <p:nvPr/>
        </p:nvSpPr>
        <p:spPr>
          <a:xfrm>
            <a:off x="4860032" y="42210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75671E-6 L -0.48437 -0.6165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5.92044E-7 L -0.38178 -0.1445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0" grpId="3" animBg="1"/>
      <p:bldP spid="60" grpId="4" animBg="1"/>
      <p:bldP spid="11" grpId="0"/>
      <p:bldP spid="11" grpId="1"/>
      <p:bldP spid="12" grpId="0"/>
      <p:bldP spid="12" grpId="1"/>
      <p:bldP spid="35" grpId="0" animBg="1"/>
      <p:bldP spid="41" grpId="0" animBg="1"/>
      <p:bldP spid="43" grpId="0" animBg="1"/>
      <p:bldP spid="48" grpId="0" animBg="1"/>
      <p:bldP spid="48" grpId="1" animBg="1"/>
      <p:bldP spid="48" grpId="2" animBg="1"/>
      <p:bldP spid="48" grpId="3" animBg="1"/>
      <p:bldP spid="65" grpId="0" animBg="1"/>
      <p:bldP spid="65" grpId="1" animBg="1"/>
      <p:bldP spid="53" grpId="0" animBg="1"/>
      <p:bldP spid="44" grpId="0" animBg="1"/>
      <p:bldP spid="44" grpId="1" animBg="1"/>
      <p:bldP spid="67" grpId="0" animBg="1"/>
      <p:bldP spid="45" grpId="0" animBg="1"/>
      <p:bldP spid="52" grpId="0" animBg="1"/>
      <p:bldP spid="56" grpId="0" animBg="1"/>
      <p:bldP spid="49" grpId="0"/>
      <p:bldP spid="62" grpId="0"/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Равны ли треугольники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DFK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4427984" y="1052736"/>
            <a:ext cx="3744416" cy="2405881"/>
            <a:chOff x="4427984" y="1052736"/>
            <a:chExt cx="3744416" cy="2405881"/>
          </a:xfrm>
        </p:grpSpPr>
        <p:sp>
          <p:nvSpPr>
            <p:cNvPr id="6" name="Равнобедренный треугольник 5"/>
            <p:cNvSpPr/>
            <p:nvPr/>
          </p:nvSpPr>
          <p:spPr>
            <a:xfrm rot="9608811">
              <a:off x="5049751" y="1833640"/>
              <a:ext cx="2532265" cy="1594410"/>
            </a:xfrm>
            <a:prstGeom prst="triangle">
              <a:avLst>
                <a:gd name="adj" fmla="val 11348"/>
              </a:avLst>
            </a:prstGeom>
            <a:noFill/>
            <a:ln w="57150">
              <a:solidFill>
                <a:srgbClr val="E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27984" y="1959223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36296" y="1052736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52320" y="2996952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80312" y="2060848"/>
              <a:ext cx="7920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8см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96136" y="1340768"/>
              <a:ext cx="7920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20см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32240" y="1556792"/>
              <a:ext cx="576064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73°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11560" y="1124744"/>
            <a:ext cx="3456384" cy="2693913"/>
            <a:chOff x="683568" y="1700808"/>
            <a:chExt cx="3456384" cy="2693913"/>
          </a:xfrm>
        </p:grpSpPr>
        <p:sp>
          <p:nvSpPr>
            <p:cNvPr id="5" name="Равнобедренный треугольник 4"/>
            <p:cNvSpPr/>
            <p:nvPr/>
          </p:nvSpPr>
          <p:spPr>
            <a:xfrm rot="590986">
              <a:off x="1233327" y="2337697"/>
              <a:ext cx="2532265" cy="1594410"/>
            </a:xfrm>
            <a:prstGeom prst="triangle">
              <a:avLst>
                <a:gd name="adj" fmla="val 11348"/>
              </a:avLst>
            </a:prstGeom>
            <a:noFill/>
            <a:ln w="571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3568" y="3429000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63888" y="3933056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75656" y="1700808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9672" y="3861048"/>
              <a:ext cx="7920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20см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5576" y="2668850"/>
              <a:ext cx="7920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8см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87624" y="3316922"/>
              <a:ext cx="576064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73°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427984" y="3559656"/>
            <a:ext cx="4320480" cy="2677656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Рассмотрим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АВС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FKD</a:t>
            </a:r>
            <a:endParaRPr lang="ru-RU" sz="20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1)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АВ =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FK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8см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2)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АС =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FD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20см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3)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А = 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F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73°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ru-RU" sz="1400" b="1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Значит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 АВС = 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FKD</a:t>
            </a:r>
            <a:endParaRPr lang="ru-RU" sz="14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 двум сторонам и углу между ними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008" y="4869160"/>
            <a:ext cx="4211960" cy="430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Оформление    решения   задачи</a:t>
            </a:r>
            <a:endParaRPr lang="ru-RU" sz="2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2483768" y="3501008"/>
            <a:ext cx="5616624" cy="32849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/>
        </p:nvGrpSpPr>
        <p:grpSpPr>
          <a:xfrm>
            <a:off x="3563888" y="951111"/>
            <a:ext cx="5688632" cy="3269977"/>
            <a:chOff x="467544" y="1124744"/>
            <a:chExt cx="5688632" cy="3269977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971600" y="1556792"/>
              <a:ext cx="4608512" cy="2448272"/>
              <a:chOff x="1403648" y="1916832"/>
              <a:chExt cx="4608512" cy="2448272"/>
            </a:xfrm>
          </p:grpSpPr>
          <p:sp>
            <p:nvSpPr>
              <p:cNvPr id="2" name="Равнобедренный треугольник 1"/>
              <p:cNvSpPr/>
              <p:nvPr/>
            </p:nvSpPr>
            <p:spPr>
              <a:xfrm>
                <a:off x="1403648" y="1916832"/>
                <a:ext cx="2304256" cy="1224136"/>
              </a:xfrm>
              <a:prstGeom prst="triangle">
                <a:avLst>
                  <a:gd name="adj" fmla="val 24232"/>
                </a:avLst>
              </a:prstGeom>
              <a:solidFill>
                <a:srgbClr val="E1EBF7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Равнобедренный треугольник 2"/>
              <p:cNvSpPr/>
              <p:nvPr/>
            </p:nvSpPr>
            <p:spPr>
              <a:xfrm flipH="1" flipV="1">
                <a:off x="3707904" y="3140968"/>
                <a:ext cx="2304256" cy="1224136"/>
              </a:xfrm>
              <a:prstGeom prst="triangle">
                <a:avLst>
                  <a:gd name="adj" fmla="val 24232"/>
                </a:avLst>
              </a:prstGeom>
              <a:solidFill>
                <a:srgbClr val="E1EBF7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1187624" y="1124744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544" y="2636912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03848" y="2348880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580112" y="2420888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88024" y="3933056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87624" y="188640"/>
            <a:ext cx="6264696" cy="707886"/>
          </a:xfrm>
          <a:prstGeom prst="rect">
            <a:avLst/>
          </a:prstGeom>
          <a:solidFill>
            <a:srgbClr val="E6EDF6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Отрезки МК и 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 пересекаются в точке О, которая является их серединой. 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Докажите, что 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MN = KP.</a:t>
            </a:r>
            <a:endParaRPr lang="ru-RU" sz="20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6024" y="1268760"/>
            <a:ext cx="2987824" cy="22159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Дано:</a:t>
            </a: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95536" y="1988840"/>
            <a:ext cx="158417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МО = ОК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1628800"/>
            <a:ext cx="216024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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 = О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5536" y="2276872"/>
            <a:ext cx="158417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 = О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16024" y="2708920"/>
            <a:ext cx="26277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8032" y="2780928"/>
            <a:ext cx="28438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Док – ть: М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= К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55776" y="3861048"/>
            <a:ext cx="410445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1)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Рассмотрим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MON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KOP</a:t>
            </a:r>
            <a:endParaRPr lang="ru-RU" sz="20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75856" y="4149080"/>
            <a:ext cx="34563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МО = ОК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по условию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4437112"/>
            <a:ext cx="30963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2.  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 = О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по условию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75856" y="4725144"/>
            <a:ext cx="432048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POK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вертикальные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83768" y="5085184"/>
            <a:ext cx="511256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Значит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MON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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KOP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 двум сторонам  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и углу между ними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75856" y="3501008"/>
            <a:ext cx="34563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83768" y="5805265"/>
            <a:ext cx="561662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2) Если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MON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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KOP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то их соответствующие стороны равны,  значит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= К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20272" y="6300028"/>
            <a:ext cx="8640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ч.т.д.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220072" y="1772816"/>
            <a:ext cx="144016" cy="21602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Группа 36"/>
          <p:cNvGrpSpPr/>
          <p:nvPr/>
        </p:nvGrpSpPr>
        <p:grpSpPr>
          <a:xfrm>
            <a:off x="5076056" y="2492896"/>
            <a:ext cx="144016" cy="216024"/>
            <a:chOff x="7884368" y="1412776"/>
            <a:chExt cx="144016" cy="216024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7884368" y="1412776"/>
              <a:ext cx="72008" cy="216024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956376" y="1412776"/>
              <a:ext cx="72008" cy="216024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7668344" y="2492896"/>
            <a:ext cx="144016" cy="216024"/>
            <a:chOff x="7884368" y="1412776"/>
            <a:chExt cx="144016" cy="216024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>
              <a:off x="7884368" y="1412776"/>
              <a:ext cx="72008" cy="216024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7956376" y="1412776"/>
              <a:ext cx="72008" cy="216024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Прямая соединительная линия 41"/>
          <p:cNvCxnSpPr/>
          <p:nvPr/>
        </p:nvCxnSpPr>
        <p:spPr>
          <a:xfrm flipH="1">
            <a:off x="7092280" y="3068960"/>
            <a:ext cx="144016" cy="21602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Дуга 42"/>
          <p:cNvSpPr/>
          <p:nvPr/>
        </p:nvSpPr>
        <p:spPr>
          <a:xfrm rot="3124221">
            <a:off x="6487103" y="2534544"/>
            <a:ext cx="288032" cy="432048"/>
          </a:xfrm>
          <a:prstGeom prst="arc">
            <a:avLst>
              <a:gd name="adj1" fmla="val 16200000"/>
              <a:gd name="adj2" fmla="val 21271466"/>
            </a:avLst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 rot="20154434" flipH="1">
            <a:off x="5943783" y="2340000"/>
            <a:ext cx="288032" cy="432048"/>
          </a:xfrm>
          <a:prstGeom prst="arc">
            <a:avLst>
              <a:gd name="adj1" fmla="val 16200000"/>
              <a:gd name="adj2" fmla="val 21271466"/>
            </a:avLst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3" grpId="0" animBg="1"/>
      <p:bldP spid="14" grpId="0"/>
      <p:bldP spid="15" grpId="0"/>
      <p:bldP spid="16" grpId="0"/>
      <p:bldP spid="19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43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2191504"/>
            <a:ext cx="64087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endParaRPr lang="ru-RU" sz="2400" b="1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п.20,   Т 3.1;</a:t>
            </a:r>
          </a:p>
          <a:p>
            <a:pPr marL="457200" indent="-457200"/>
            <a:endParaRPr lang="ru-RU" sz="2400" b="1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2)   повторить решение классных задач;</a:t>
            </a:r>
          </a:p>
          <a:p>
            <a:pPr marL="457200" indent="-457200"/>
            <a:endParaRPr lang="ru-RU" sz="2400" b="1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3)  стр. 37 №1, №2 – выполнить по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образцу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10800000">
            <a:off x="3203848" y="2996952"/>
            <a:ext cx="504055" cy="432047"/>
          </a:xfrm>
          <a:prstGeom prst="triangle">
            <a:avLst/>
          </a:prstGeom>
          <a:noFill/>
          <a:ln w="63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книга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6594" y="5633864"/>
            <a:ext cx="1477406" cy="1224136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333650" y="332656"/>
            <a:ext cx="2654174" cy="2012887"/>
            <a:chOff x="0" y="476672"/>
            <a:chExt cx="2654174" cy="2012887"/>
          </a:xfrm>
        </p:grpSpPr>
        <p:pic>
          <p:nvPicPr>
            <p:cNvPr id="9" name="Рисунок 8" descr="учительница.wm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476672"/>
              <a:ext cx="2654174" cy="2012887"/>
            </a:xfrm>
            <a:prstGeom prst="rect">
              <a:avLst/>
            </a:prstGeom>
          </p:spPr>
        </p:pic>
        <p:grpSp>
          <p:nvGrpSpPr>
            <p:cNvPr id="18" name="Группа 17"/>
            <p:cNvGrpSpPr/>
            <p:nvPr/>
          </p:nvGrpSpPr>
          <p:grpSpPr>
            <a:xfrm>
              <a:off x="1403648" y="620688"/>
              <a:ext cx="1008112" cy="792088"/>
              <a:chOff x="1403648" y="620688"/>
              <a:chExt cx="1008112" cy="792088"/>
            </a:xfrm>
          </p:grpSpPr>
          <p:sp>
            <p:nvSpPr>
              <p:cNvPr id="11" name="Равнобедренный треугольник 10"/>
              <p:cNvSpPr/>
              <p:nvPr/>
            </p:nvSpPr>
            <p:spPr>
              <a:xfrm>
                <a:off x="1907704" y="692696"/>
                <a:ext cx="504056" cy="720080"/>
              </a:xfrm>
              <a:prstGeom prst="triangle">
                <a:avLst>
                  <a:gd name="adj" fmla="val 39006"/>
                </a:avLst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Равнобедренный треугольник 12"/>
              <p:cNvSpPr/>
              <p:nvPr/>
            </p:nvSpPr>
            <p:spPr>
              <a:xfrm>
                <a:off x="1403648" y="620688"/>
                <a:ext cx="504056" cy="720080"/>
              </a:xfrm>
              <a:prstGeom prst="triangle">
                <a:avLst>
                  <a:gd name="adj" fmla="val 39006"/>
                </a:avLst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7" name="Группа 16"/>
              <p:cNvGrpSpPr/>
              <p:nvPr/>
            </p:nvGrpSpPr>
            <p:grpSpPr>
              <a:xfrm>
                <a:off x="1835696" y="908720"/>
                <a:ext cx="144016" cy="72008"/>
                <a:chOff x="5364088" y="836712"/>
                <a:chExt cx="144016" cy="72008"/>
              </a:xfrm>
            </p:grpSpPr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>
                  <a:off x="5364088" y="836712"/>
                  <a:ext cx="14401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>
                  <a:off x="5364088" y="908720"/>
                  <a:ext cx="14401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9675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Определение. 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Два треугольника называются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равными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 если    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33265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395536" y="2348880"/>
            <a:ext cx="3240360" cy="2241540"/>
            <a:chOff x="395536" y="2348880"/>
            <a:chExt cx="3240360" cy="2241540"/>
          </a:xfrm>
        </p:grpSpPr>
        <p:sp>
          <p:nvSpPr>
            <p:cNvPr id="10" name="TextBox 9"/>
            <p:cNvSpPr txBox="1"/>
            <p:nvPr/>
          </p:nvSpPr>
          <p:spPr>
            <a:xfrm>
              <a:off x="467544" y="2348880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5536" y="4221088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31840" y="4221088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ый треугольник 19"/>
            <p:cNvSpPr/>
            <p:nvPr/>
          </p:nvSpPr>
          <p:spPr>
            <a:xfrm>
              <a:off x="755576" y="2636912"/>
              <a:ext cx="2664296" cy="1584176"/>
            </a:xfrm>
            <a:prstGeom prst="rt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4716016" y="2060848"/>
            <a:ext cx="2520280" cy="2961620"/>
            <a:chOff x="4716016" y="2060848"/>
            <a:chExt cx="2520280" cy="2961620"/>
          </a:xfrm>
        </p:grpSpPr>
        <p:sp>
          <p:nvSpPr>
            <p:cNvPr id="16" name="TextBox 15"/>
            <p:cNvSpPr txBox="1"/>
            <p:nvPr/>
          </p:nvSpPr>
          <p:spPr>
            <a:xfrm>
              <a:off x="4716016" y="4653136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228184" y="2060848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Р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32240" y="4653136"/>
              <a:ext cx="5040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К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ый треугольник 20"/>
            <p:cNvSpPr/>
            <p:nvPr/>
          </p:nvSpPr>
          <p:spPr>
            <a:xfrm rot="16200000">
              <a:off x="4608004" y="2744924"/>
              <a:ext cx="2664296" cy="1584176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971600" y="5229200"/>
            <a:ext cx="1728192" cy="461665"/>
          </a:xfrm>
          <a:prstGeom prst="rect">
            <a:avLst/>
          </a:prstGeom>
          <a:solidFill>
            <a:srgbClr val="CEDEF2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АВС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=  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5229200"/>
            <a:ext cx="1296144" cy="461665"/>
          </a:xfrm>
          <a:prstGeom prst="rect">
            <a:avLst/>
          </a:prstGeom>
          <a:solidFill>
            <a:srgbClr val="CEDEF2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КМР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8864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Три признака равенства треугольников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908720"/>
            <a:ext cx="936104" cy="461665"/>
          </a:xfrm>
          <a:prstGeom prst="rect">
            <a:avLst/>
          </a:prstGeom>
          <a:solidFill>
            <a:srgbClr val="E6EDF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у С</a:t>
            </a:r>
            <a:endParaRPr lang="ru-RU" sz="24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5936" y="2780928"/>
            <a:ext cx="936104" cy="461665"/>
          </a:xfrm>
          <a:prstGeom prst="rect">
            <a:avLst/>
          </a:prstGeom>
          <a:solidFill>
            <a:srgbClr val="E6EDF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 С у</a:t>
            </a:r>
            <a:endParaRPr lang="ru-RU" sz="24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95936" y="4623519"/>
            <a:ext cx="1080120" cy="461665"/>
          </a:xfrm>
          <a:prstGeom prst="rect">
            <a:avLst/>
          </a:prstGeom>
          <a:solidFill>
            <a:srgbClr val="E6EDF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С С</a:t>
            </a:r>
            <a:endParaRPr lang="ru-RU" sz="24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979712" y="980728"/>
            <a:ext cx="4858638" cy="1330301"/>
            <a:chOff x="1945610" y="1268760"/>
            <a:chExt cx="4858638" cy="1330301"/>
          </a:xfrm>
        </p:grpSpPr>
        <p:sp>
          <p:nvSpPr>
            <p:cNvPr id="27" name="Равнобедренный треугольник 26"/>
            <p:cNvSpPr/>
            <p:nvPr/>
          </p:nvSpPr>
          <p:spPr>
            <a:xfrm>
              <a:off x="2123728" y="1268760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Равнобедренный треугольник 27"/>
            <p:cNvSpPr/>
            <p:nvPr/>
          </p:nvSpPr>
          <p:spPr>
            <a:xfrm>
              <a:off x="5364088" y="1268760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rgbClr val="FF3737"/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3779912" y="1700808"/>
              <a:ext cx="1224136" cy="288032"/>
              <a:chOff x="2339752" y="3645024"/>
              <a:chExt cx="1656184" cy="288032"/>
            </a:xfrm>
          </p:grpSpPr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2339752" y="3645024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2339752" y="3933056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699792" y="2276872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2843808" y="2276872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940152" y="2276872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6084168" y="2276872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195736" y="1628800"/>
              <a:ext cx="216024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5436096" y="1700808"/>
              <a:ext cx="216024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Дуга 35"/>
            <p:cNvSpPr/>
            <p:nvPr/>
          </p:nvSpPr>
          <p:spPr>
            <a:xfrm rot="629854">
              <a:off x="1945610" y="2140920"/>
              <a:ext cx="457580" cy="458141"/>
            </a:xfrm>
            <a:prstGeom prst="arc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Дуга 36"/>
            <p:cNvSpPr/>
            <p:nvPr/>
          </p:nvSpPr>
          <p:spPr>
            <a:xfrm rot="629854">
              <a:off x="5185970" y="2140920"/>
              <a:ext cx="457580" cy="458141"/>
            </a:xfrm>
            <a:prstGeom prst="arc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2017618" y="2852936"/>
            <a:ext cx="4858638" cy="1332079"/>
            <a:chOff x="2017618" y="2852936"/>
            <a:chExt cx="4858638" cy="1332079"/>
          </a:xfrm>
        </p:grpSpPr>
        <p:sp>
          <p:nvSpPr>
            <p:cNvPr id="3" name="Равнобедренный треугольник 2"/>
            <p:cNvSpPr/>
            <p:nvPr/>
          </p:nvSpPr>
          <p:spPr>
            <a:xfrm>
              <a:off x="2195736" y="2852936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Равнобедренный треугольник 3"/>
            <p:cNvSpPr/>
            <p:nvPr/>
          </p:nvSpPr>
          <p:spPr>
            <a:xfrm>
              <a:off x="5436096" y="2852936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rgbClr val="FF3737"/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3851920" y="3284984"/>
              <a:ext cx="1224136" cy="288032"/>
              <a:chOff x="2339752" y="3645024"/>
              <a:chExt cx="1656184" cy="288032"/>
            </a:xfrm>
          </p:grpSpPr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2339752" y="3645024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2339752" y="3933056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771800" y="3861048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2915816" y="3861048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6012160" y="3861048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156176" y="3861048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Дуга 19"/>
            <p:cNvSpPr/>
            <p:nvPr/>
          </p:nvSpPr>
          <p:spPr>
            <a:xfrm rot="629854">
              <a:off x="2017618" y="3725096"/>
              <a:ext cx="457580" cy="458141"/>
            </a:xfrm>
            <a:prstGeom prst="arc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Дуга 20"/>
            <p:cNvSpPr/>
            <p:nvPr/>
          </p:nvSpPr>
          <p:spPr>
            <a:xfrm rot="629854">
              <a:off x="5257978" y="3725096"/>
              <a:ext cx="457580" cy="458141"/>
            </a:xfrm>
            <a:prstGeom prst="arc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7" name="Группа 56"/>
            <p:cNvGrpSpPr/>
            <p:nvPr/>
          </p:nvGrpSpPr>
          <p:grpSpPr>
            <a:xfrm>
              <a:off x="3274420" y="3753015"/>
              <a:ext cx="289468" cy="432000"/>
              <a:chOff x="3274420" y="3753015"/>
              <a:chExt cx="289468" cy="432000"/>
            </a:xfrm>
          </p:grpSpPr>
          <p:sp>
            <p:nvSpPr>
              <p:cNvPr id="55" name="Дуга 54"/>
              <p:cNvSpPr/>
              <p:nvPr/>
            </p:nvSpPr>
            <p:spPr>
              <a:xfrm flipH="1">
                <a:off x="3347864" y="3816000"/>
                <a:ext cx="216024" cy="324000"/>
              </a:xfrm>
              <a:prstGeom prst="arc">
                <a:avLst>
                  <a:gd name="adj1" fmla="val 16200000"/>
                  <a:gd name="adj2" fmla="val 954897"/>
                </a:avLst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6" name="Дуга 55"/>
              <p:cNvSpPr/>
              <p:nvPr/>
            </p:nvSpPr>
            <p:spPr>
              <a:xfrm rot="274587" flipH="1">
                <a:off x="3274420" y="3753015"/>
                <a:ext cx="216024" cy="432000"/>
              </a:xfrm>
              <a:prstGeom prst="arc">
                <a:avLst>
                  <a:gd name="adj1" fmla="val 16200000"/>
                  <a:gd name="adj2" fmla="val 954897"/>
                </a:avLst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8" name="Группа 57"/>
            <p:cNvGrpSpPr/>
            <p:nvPr/>
          </p:nvGrpSpPr>
          <p:grpSpPr>
            <a:xfrm>
              <a:off x="6516000" y="3747600"/>
              <a:ext cx="289468" cy="432000"/>
              <a:chOff x="3274420" y="3753015"/>
              <a:chExt cx="289468" cy="432000"/>
            </a:xfrm>
          </p:grpSpPr>
          <p:sp>
            <p:nvSpPr>
              <p:cNvPr id="59" name="Дуга 58"/>
              <p:cNvSpPr/>
              <p:nvPr/>
            </p:nvSpPr>
            <p:spPr>
              <a:xfrm flipH="1">
                <a:off x="3347864" y="3816000"/>
                <a:ext cx="216024" cy="324000"/>
              </a:xfrm>
              <a:prstGeom prst="arc">
                <a:avLst>
                  <a:gd name="adj1" fmla="val 16200000"/>
                  <a:gd name="adj2" fmla="val 954897"/>
                </a:avLst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Дуга 59"/>
              <p:cNvSpPr/>
              <p:nvPr/>
            </p:nvSpPr>
            <p:spPr>
              <a:xfrm rot="274587" flipH="1">
                <a:off x="3274420" y="3753015"/>
                <a:ext cx="216024" cy="432000"/>
              </a:xfrm>
              <a:prstGeom prst="arc">
                <a:avLst>
                  <a:gd name="adj1" fmla="val 16200000"/>
                  <a:gd name="adj2" fmla="val 954897"/>
                </a:avLst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69" name="Группа 68"/>
          <p:cNvGrpSpPr/>
          <p:nvPr/>
        </p:nvGrpSpPr>
        <p:grpSpPr>
          <a:xfrm>
            <a:off x="2267744" y="4725144"/>
            <a:ext cx="4680520" cy="1224136"/>
            <a:chOff x="2267744" y="4725144"/>
            <a:chExt cx="4680520" cy="1224136"/>
          </a:xfrm>
        </p:grpSpPr>
        <p:sp>
          <p:nvSpPr>
            <p:cNvPr id="41" name="Равнобедренный треугольник 40"/>
            <p:cNvSpPr/>
            <p:nvPr/>
          </p:nvSpPr>
          <p:spPr>
            <a:xfrm>
              <a:off x="2267744" y="4725144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Равнобедренный треугольник 41"/>
            <p:cNvSpPr/>
            <p:nvPr/>
          </p:nvSpPr>
          <p:spPr>
            <a:xfrm>
              <a:off x="5508104" y="4725144"/>
              <a:ext cx="1440160" cy="1152128"/>
            </a:xfrm>
            <a:prstGeom prst="triangle">
              <a:avLst>
                <a:gd name="adj" fmla="val 24413"/>
              </a:avLst>
            </a:prstGeom>
            <a:solidFill>
              <a:srgbClr val="FF3737"/>
            </a:solidFill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3" name="Группа 42"/>
            <p:cNvGrpSpPr/>
            <p:nvPr/>
          </p:nvGrpSpPr>
          <p:grpSpPr>
            <a:xfrm>
              <a:off x="3923928" y="5157192"/>
              <a:ext cx="1224136" cy="288032"/>
              <a:chOff x="2339752" y="3645024"/>
              <a:chExt cx="1656184" cy="288032"/>
            </a:xfrm>
          </p:grpSpPr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2339752" y="3645024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2339752" y="3933056"/>
                <a:ext cx="1656184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843808" y="5733256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987824" y="5733256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6084168" y="5733256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6228184" y="5733256"/>
              <a:ext cx="0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339752" y="5157192"/>
              <a:ext cx="216024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5580112" y="5157192"/>
              <a:ext cx="216024" cy="216024"/>
            </a:xfrm>
            <a:prstGeom prst="line">
              <a:avLst/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Группа 62"/>
            <p:cNvGrpSpPr/>
            <p:nvPr/>
          </p:nvGrpSpPr>
          <p:grpSpPr>
            <a:xfrm flipH="1">
              <a:off x="6228184" y="5157192"/>
              <a:ext cx="360040" cy="360040"/>
              <a:chOff x="8316416" y="5661248"/>
              <a:chExt cx="360040" cy="360040"/>
            </a:xfrm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8388424" y="5733256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8460432" y="5661248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>
                <a:off x="8316416" y="5805264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Группа 63"/>
            <p:cNvGrpSpPr/>
            <p:nvPr/>
          </p:nvGrpSpPr>
          <p:grpSpPr>
            <a:xfrm flipH="1">
              <a:off x="2915816" y="5085184"/>
              <a:ext cx="360040" cy="360040"/>
              <a:chOff x="8316416" y="5661248"/>
              <a:chExt cx="360040" cy="360040"/>
            </a:xfrm>
          </p:grpSpPr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8388424" y="5733256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8460432" y="5661248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8316416" y="5805264"/>
                <a:ext cx="216024" cy="216024"/>
              </a:xfrm>
              <a:prstGeom prst="line">
                <a:avLst/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83671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свойства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откладывания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отрезков  и  углов</a:t>
            </a:r>
            <a:endParaRPr lang="ru-RU" sz="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п.8   стр.10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606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683568" y="2924944"/>
            <a:ext cx="5832648" cy="472118"/>
            <a:chOff x="683568" y="2924944"/>
            <a:chExt cx="5832648" cy="472118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827584" y="2960948"/>
              <a:ext cx="5400600" cy="36004"/>
            </a:xfrm>
            <a:prstGeom prst="line">
              <a:avLst/>
            </a:prstGeom>
            <a:ln w="571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Овал 21"/>
            <p:cNvSpPr/>
            <p:nvPr/>
          </p:nvSpPr>
          <p:spPr>
            <a:xfrm>
              <a:off x="827584" y="2924944"/>
              <a:ext cx="72008" cy="72008"/>
            </a:xfrm>
            <a:prstGeom prst="ellipse">
              <a:avLst/>
            </a:prstGeom>
            <a:solidFill>
              <a:srgbClr val="000099"/>
            </a:solidFill>
            <a:ln w="571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83568" y="295688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940152" y="299695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827584" y="1988840"/>
            <a:ext cx="1728192" cy="216024"/>
            <a:chOff x="827584" y="1988840"/>
            <a:chExt cx="1728192" cy="216024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827584" y="2060848"/>
              <a:ext cx="1728192" cy="72008"/>
              <a:chOff x="827584" y="2564904"/>
              <a:chExt cx="1728192" cy="72008"/>
            </a:xfrm>
          </p:grpSpPr>
          <p:sp>
            <p:nvSpPr>
              <p:cNvPr id="7" name="Овал 6"/>
              <p:cNvSpPr/>
              <p:nvPr/>
            </p:nvSpPr>
            <p:spPr>
              <a:xfrm>
                <a:off x="827584" y="2564904"/>
                <a:ext cx="72008" cy="7200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2483768" y="2564904"/>
                <a:ext cx="72008" cy="72008"/>
              </a:xfrm>
              <a:prstGeom prst="ellips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6" name="Прямая соединительная линия 5"/>
              <p:cNvCxnSpPr>
                <a:stCxn id="7" idx="2"/>
                <a:endCxn id="12" idx="2"/>
              </p:cNvCxnSpPr>
              <p:nvPr/>
            </p:nvCxnSpPr>
            <p:spPr>
              <a:xfrm>
                <a:off x="827584" y="2600908"/>
                <a:ext cx="1656184" cy="0"/>
              </a:xfrm>
              <a:prstGeom prst="line">
                <a:avLst/>
              </a:prstGeom>
              <a:solidFill>
                <a:srgbClr val="FF0000"/>
              </a:solidFill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Прямая соединительная линия 34"/>
            <p:cNvCxnSpPr/>
            <p:nvPr/>
          </p:nvCxnSpPr>
          <p:spPr>
            <a:xfrm>
              <a:off x="1475656" y="1988840"/>
              <a:ext cx="144016" cy="21602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3707904" y="1988840"/>
            <a:ext cx="1728192" cy="216024"/>
            <a:chOff x="3707904" y="1988840"/>
            <a:chExt cx="1728192" cy="216024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3707904" y="2060848"/>
              <a:ext cx="1728192" cy="72008"/>
              <a:chOff x="827584" y="2564904"/>
              <a:chExt cx="1728192" cy="72008"/>
            </a:xfrm>
            <a:solidFill>
              <a:srgbClr val="FFFF00"/>
            </a:solidFill>
          </p:grpSpPr>
          <p:cxnSp>
            <p:nvCxnSpPr>
              <p:cNvPr id="17" name="Прямая соединительная линия 16"/>
              <p:cNvCxnSpPr>
                <a:stCxn id="18" idx="2"/>
                <a:endCxn id="19" idx="2"/>
              </p:cNvCxnSpPr>
              <p:nvPr/>
            </p:nvCxnSpPr>
            <p:spPr>
              <a:xfrm>
                <a:off x="827584" y="2600908"/>
                <a:ext cx="1656184" cy="0"/>
              </a:xfrm>
              <a:prstGeom prst="line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Овал 17"/>
              <p:cNvSpPr/>
              <p:nvPr/>
            </p:nvSpPr>
            <p:spPr>
              <a:xfrm>
                <a:off x="827584" y="2564904"/>
                <a:ext cx="72008" cy="72008"/>
              </a:xfrm>
              <a:prstGeom prst="ellipse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2483768" y="2564904"/>
                <a:ext cx="72008" cy="72008"/>
              </a:xfrm>
              <a:prstGeom prst="ellipse">
                <a:avLst/>
              </a:prstGeom>
              <a:grpFill/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499992" y="1988840"/>
              <a:ext cx="144016" cy="216024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827584" y="5877272"/>
            <a:ext cx="5832648" cy="472118"/>
            <a:chOff x="683568" y="2924944"/>
            <a:chExt cx="5832648" cy="472118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827584" y="2960948"/>
              <a:ext cx="5400600" cy="36004"/>
            </a:xfrm>
            <a:prstGeom prst="line">
              <a:avLst/>
            </a:prstGeom>
            <a:ln w="571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827584" y="2924944"/>
              <a:ext cx="72008" cy="72008"/>
            </a:xfrm>
            <a:prstGeom prst="ellipse">
              <a:avLst/>
            </a:prstGeom>
            <a:solidFill>
              <a:srgbClr val="000099"/>
            </a:solidFill>
            <a:ln w="571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83568" y="295688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40152" y="299695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1043608" y="3789040"/>
            <a:ext cx="2376264" cy="1152128"/>
            <a:chOff x="1043608" y="3789040"/>
            <a:chExt cx="2376264" cy="1152128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1043608" y="3789040"/>
              <a:ext cx="2016224" cy="115212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1043608" y="4941168"/>
              <a:ext cx="2376264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Группа 55"/>
          <p:cNvGrpSpPr/>
          <p:nvPr/>
        </p:nvGrpSpPr>
        <p:grpSpPr>
          <a:xfrm>
            <a:off x="4932040" y="3789040"/>
            <a:ext cx="2376264" cy="1152128"/>
            <a:chOff x="1043608" y="3789040"/>
            <a:chExt cx="2376264" cy="1152128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V="1">
              <a:off x="1043608" y="3789040"/>
              <a:ext cx="2016224" cy="1152128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1043608" y="4941168"/>
              <a:ext cx="2376264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532 L 0.00017 0.1259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0.00532 L -0.31493 0.1259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31552E-6 L -0.00382 0.146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625 0.08397 L -0.42917 0.146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771800" y="5661248"/>
            <a:ext cx="5832648" cy="472118"/>
            <a:chOff x="683568" y="2924944"/>
            <a:chExt cx="5832648" cy="47211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827584" y="2960948"/>
              <a:ext cx="5400600" cy="36004"/>
            </a:xfrm>
            <a:prstGeom prst="line">
              <a:avLst/>
            </a:prstGeom>
            <a:ln w="571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Овал 5"/>
            <p:cNvSpPr/>
            <p:nvPr/>
          </p:nvSpPr>
          <p:spPr>
            <a:xfrm>
              <a:off x="827584" y="2924944"/>
              <a:ext cx="72008" cy="72008"/>
            </a:xfrm>
            <a:prstGeom prst="ellipse">
              <a:avLst/>
            </a:prstGeom>
            <a:solidFill>
              <a:srgbClr val="000099"/>
            </a:solidFill>
            <a:ln w="571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3568" y="295688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i="1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40152" y="299695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467544" y="1907540"/>
            <a:ext cx="2808312" cy="2745596"/>
            <a:chOff x="-108520" y="1907540"/>
            <a:chExt cx="2808312" cy="2745596"/>
          </a:xfrm>
        </p:grpSpPr>
        <p:sp>
          <p:nvSpPr>
            <p:cNvPr id="10" name="Равнобедренный треугольник 9"/>
            <p:cNvSpPr/>
            <p:nvPr/>
          </p:nvSpPr>
          <p:spPr>
            <a:xfrm>
              <a:off x="323528" y="2204864"/>
              <a:ext cx="1800200" cy="2160240"/>
            </a:xfrm>
            <a:prstGeom prst="triangle">
              <a:avLst>
                <a:gd name="adj" fmla="val 24273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-108520" y="428380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23728" y="428380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5536" y="1907540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1200" b="1" i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9552" y="908720"/>
            <a:ext cx="842493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Основное  свойство  существования треугольника, 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равного    данному                   </a:t>
            </a:r>
            <a:endParaRPr lang="ru-RU" sz="9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п.10   стр.12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33265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539552" y="1916832"/>
            <a:ext cx="2592288" cy="2601580"/>
            <a:chOff x="4716016" y="1772816"/>
            <a:chExt cx="2592288" cy="2601580"/>
          </a:xfrm>
        </p:grpSpPr>
        <p:sp>
          <p:nvSpPr>
            <p:cNvPr id="9" name="Равнобедренный треугольник 8"/>
            <p:cNvSpPr/>
            <p:nvPr/>
          </p:nvSpPr>
          <p:spPr>
            <a:xfrm>
              <a:off x="5076056" y="2060848"/>
              <a:ext cx="1800200" cy="2160240"/>
            </a:xfrm>
            <a:prstGeom prst="triangle">
              <a:avLst>
                <a:gd name="adj" fmla="val 24273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16016" y="400506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20072" y="1772816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876256" y="400506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9362E-6 L 0.22448 0.1993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420888"/>
            <a:ext cx="352839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Дано: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АВС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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АВ =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АС =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А = 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Док-ть:   АВС=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4149080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Группа 34"/>
          <p:cNvGrpSpPr/>
          <p:nvPr/>
        </p:nvGrpSpPr>
        <p:grpSpPr>
          <a:xfrm>
            <a:off x="3419872" y="1772816"/>
            <a:ext cx="2736304" cy="2736304"/>
            <a:chOff x="3635896" y="372726"/>
            <a:chExt cx="2736304" cy="2736304"/>
          </a:xfrm>
        </p:grpSpPr>
        <p:sp>
          <p:nvSpPr>
            <p:cNvPr id="7" name="TextBox 6"/>
            <p:cNvSpPr txBox="1"/>
            <p:nvPr/>
          </p:nvSpPr>
          <p:spPr>
            <a:xfrm>
              <a:off x="4716016" y="372726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3635896" y="692696"/>
              <a:ext cx="2736304" cy="2416334"/>
              <a:chOff x="4716016" y="476672"/>
              <a:chExt cx="2736304" cy="2416334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5076056" y="476672"/>
                <a:ext cx="1800200" cy="2232248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1601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7625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4" name="Группа 13"/>
          <p:cNvGrpSpPr/>
          <p:nvPr/>
        </p:nvGrpSpPr>
        <p:grpSpPr>
          <a:xfrm>
            <a:off x="6156176" y="1772816"/>
            <a:ext cx="2771800" cy="2736304"/>
            <a:chOff x="6660232" y="2996952"/>
            <a:chExt cx="2771800" cy="2736304"/>
          </a:xfrm>
        </p:grpSpPr>
        <p:sp>
          <p:nvSpPr>
            <p:cNvPr id="6" name="Равнобедренный треугольник 5"/>
            <p:cNvSpPr/>
            <p:nvPr/>
          </p:nvSpPr>
          <p:spPr>
            <a:xfrm>
              <a:off x="7092280" y="3356992"/>
              <a:ext cx="1800200" cy="2232248"/>
            </a:xfrm>
            <a:prstGeom prst="triangl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60232" y="5333146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740352" y="2996952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855968" y="5333146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4716016" y="4221088"/>
            <a:ext cx="72008" cy="216024"/>
            <a:chOff x="2483768" y="4725144"/>
            <a:chExt cx="72008" cy="21602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единительная линия 17"/>
          <p:cNvCxnSpPr/>
          <p:nvPr/>
        </p:nvCxnSpPr>
        <p:spPr>
          <a:xfrm>
            <a:off x="6948264" y="3140968"/>
            <a:ext cx="216024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Группа 25"/>
          <p:cNvGrpSpPr/>
          <p:nvPr/>
        </p:nvGrpSpPr>
        <p:grpSpPr>
          <a:xfrm>
            <a:off x="7524328" y="4221088"/>
            <a:ext cx="72008" cy="252000"/>
            <a:chOff x="2483768" y="4725144"/>
            <a:chExt cx="72008" cy="21602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139952" y="3068960"/>
            <a:ext cx="216024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673655">
            <a:off x="6430462" y="3983506"/>
            <a:ext cx="582666" cy="655730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673655">
            <a:off x="3622150" y="3911498"/>
            <a:ext cx="582666" cy="655730"/>
          </a:xfrm>
          <a:prstGeom prst="arc">
            <a:avLst>
              <a:gd name="adj1" fmla="val 15841702"/>
              <a:gd name="adj2" fmla="val 49132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0" y="159023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(признак равенства треугольников     по двум сторонам и углу между ними)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3528" y="685145"/>
            <a:ext cx="8496944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две стороны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угол между ними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одного треугольника равны соответственно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двум сторонам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углу между ними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другого треугольника, то такие треугольники равны.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 animBg="1"/>
      <p:bldP spid="36" grpId="0" animBg="1"/>
      <p:bldP spid="37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Группа 28"/>
          <p:cNvGrpSpPr/>
          <p:nvPr/>
        </p:nvGrpSpPr>
        <p:grpSpPr>
          <a:xfrm>
            <a:off x="4899290" y="1484784"/>
            <a:ext cx="3308605" cy="3528392"/>
            <a:chOff x="6128466" y="1145014"/>
            <a:chExt cx="2799510" cy="3031768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6128466" y="1145014"/>
              <a:ext cx="2799510" cy="3031768"/>
              <a:chOff x="6632522" y="3017222"/>
              <a:chExt cx="2799510" cy="3031768"/>
            </a:xfrm>
          </p:grpSpPr>
          <p:sp>
            <p:nvSpPr>
              <p:cNvPr id="6" name="Равнобедренный треугольник 5"/>
              <p:cNvSpPr/>
              <p:nvPr/>
            </p:nvSpPr>
            <p:spPr>
              <a:xfrm>
                <a:off x="7092280" y="3356992"/>
                <a:ext cx="1800200" cy="2232248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632522" y="5648880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68300" y="3017222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8855968" y="5648880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8264" y="2420888"/>
              <a:ext cx="216024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Группа 25"/>
            <p:cNvGrpSpPr/>
            <p:nvPr/>
          </p:nvGrpSpPr>
          <p:grpSpPr>
            <a:xfrm>
              <a:off x="7668344" y="3573016"/>
              <a:ext cx="72008" cy="216024"/>
              <a:chOff x="2483768" y="4725144"/>
              <a:chExt cx="72008" cy="216024"/>
            </a:xfrm>
          </p:grpSpPr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2555776" y="4725144"/>
                <a:ext cx="0" cy="2160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2483768" y="4725144"/>
                <a:ext cx="0" cy="2160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Дуга 30"/>
            <p:cNvSpPr/>
            <p:nvPr/>
          </p:nvSpPr>
          <p:spPr>
            <a:xfrm rot="673655">
              <a:off x="6430462" y="3335433"/>
              <a:ext cx="582666" cy="655730"/>
            </a:xfrm>
            <a:prstGeom prst="arc">
              <a:avLst>
                <a:gd name="adj1" fmla="val 15841702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721468" y="1484784"/>
            <a:ext cx="3202461" cy="3384376"/>
            <a:chOff x="3451876" y="1196752"/>
            <a:chExt cx="2704300" cy="2918608"/>
          </a:xfrm>
        </p:grpSpPr>
        <p:grpSp>
          <p:nvGrpSpPr>
            <p:cNvPr id="3" name="Группа 34"/>
            <p:cNvGrpSpPr/>
            <p:nvPr/>
          </p:nvGrpSpPr>
          <p:grpSpPr>
            <a:xfrm>
              <a:off x="3451876" y="1196752"/>
              <a:ext cx="2704300" cy="2918608"/>
              <a:chOff x="3667900" y="404664"/>
              <a:chExt cx="2704300" cy="2918608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640807" y="404664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3" name="Группа 12"/>
              <p:cNvGrpSpPr/>
              <p:nvPr/>
            </p:nvGrpSpPr>
            <p:grpSpPr>
              <a:xfrm>
                <a:off x="3667900" y="692696"/>
                <a:ext cx="2704300" cy="2630576"/>
                <a:chOff x="4748020" y="476672"/>
                <a:chExt cx="2704300" cy="2630576"/>
              </a:xfrm>
            </p:grpSpPr>
            <p:sp>
              <p:nvSpPr>
                <p:cNvPr id="5" name="Равнобедренный треугольник 4"/>
                <p:cNvSpPr/>
                <p:nvPr/>
              </p:nvSpPr>
              <p:spPr>
                <a:xfrm>
                  <a:off x="5076056" y="476672"/>
                  <a:ext cx="1800200" cy="2232248"/>
                </a:xfrm>
                <a:prstGeom prst="triangl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4748020" y="2707138"/>
                  <a:ext cx="57606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2000" b="1" dirty="0" smtClean="0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  <a:endParaRPr lang="ru-RU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6876256" y="2707138"/>
                  <a:ext cx="57606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20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5" name="Группа 24"/>
            <p:cNvGrpSpPr/>
            <p:nvPr/>
          </p:nvGrpSpPr>
          <p:grpSpPr>
            <a:xfrm>
              <a:off x="4788024" y="3573016"/>
              <a:ext cx="72008" cy="216024"/>
              <a:chOff x="2483768" y="4725144"/>
              <a:chExt cx="72008" cy="216024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2555776" y="4725144"/>
                <a:ext cx="0" cy="2160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2483768" y="4725144"/>
                <a:ext cx="0" cy="2160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Прямая соединительная линия 29"/>
            <p:cNvCxnSpPr/>
            <p:nvPr/>
          </p:nvCxnSpPr>
          <p:spPr>
            <a:xfrm>
              <a:off x="4139952" y="2492896"/>
              <a:ext cx="216024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Дуга 35"/>
            <p:cNvSpPr/>
            <p:nvPr/>
          </p:nvSpPr>
          <p:spPr>
            <a:xfrm rot="673655">
              <a:off x="3622150" y="3335434"/>
              <a:ext cx="582666" cy="655730"/>
            </a:xfrm>
            <a:prstGeom prst="arc">
              <a:avLst>
                <a:gd name="adj1" fmla="val 15841702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О.С.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Каков бы ни был треугольник, существует равный ему   </a:t>
            </a: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треугольник в заданном расположении относительно  </a:t>
            </a: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заданной полупрямой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71600" y="4869160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 вершина  -  в начале полупрямой  -   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88024" y="454105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364088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652120" y="191683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436096" y="4509120"/>
            <a:ext cx="305983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812360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7884368" y="4005064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148064" y="1628800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71600" y="5229200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2 вершина  -  на  полупрямой  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71600" y="5661248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3 вершина  - в той же полуплоскости, относительно прямой 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где лежит точка В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- 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55776" y="5661248"/>
            <a:ext cx="3816424" cy="584775"/>
          </a:xfrm>
          <a:prstGeom prst="rect">
            <a:avLst/>
          </a:prstGeom>
          <a:solidFill>
            <a:srgbClr val="FFFA00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5436096" y="1988840"/>
            <a:ext cx="2376264" cy="2520280"/>
          </a:xfrm>
          <a:prstGeom prst="triangle">
            <a:avLst>
              <a:gd name="adj" fmla="val 115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5436096" y="2564904"/>
            <a:ext cx="792088" cy="194421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6" idx="4"/>
          </p:cNvCxnSpPr>
          <p:nvPr/>
        </p:nvCxnSpPr>
        <p:spPr>
          <a:xfrm flipH="1" flipV="1">
            <a:off x="7236296" y="3645024"/>
            <a:ext cx="333930" cy="83309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5" grpId="0" animBg="1"/>
      <p:bldP spid="41" grpId="0" animBg="1"/>
      <p:bldP spid="44" grpId="0" animBg="1"/>
      <p:bldP spid="43" grpId="0" animBg="1"/>
      <p:bldP spid="48" grpId="0" animBg="1"/>
      <p:bldP spid="57" grpId="1" animBg="1"/>
      <p:bldP spid="58" grpId="0"/>
      <p:bldP spid="58" grpId="1"/>
      <p:bldP spid="59" grpId="0"/>
      <p:bldP spid="59" grpId="1"/>
      <p:bldP spid="61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8"/>
          <p:cNvGrpSpPr/>
          <p:nvPr/>
        </p:nvGrpSpPr>
        <p:grpSpPr>
          <a:xfrm>
            <a:off x="5256206" y="1412776"/>
            <a:ext cx="2951691" cy="3528392"/>
            <a:chOff x="6430462" y="1083141"/>
            <a:chExt cx="2497514" cy="3031768"/>
          </a:xfrm>
        </p:grpSpPr>
        <p:grpSp>
          <p:nvGrpSpPr>
            <p:cNvPr id="3" name="Группа 13"/>
            <p:cNvGrpSpPr/>
            <p:nvPr/>
          </p:nvGrpSpPr>
          <p:grpSpPr>
            <a:xfrm>
              <a:off x="6588224" y="1083141"/>
              <a:ext cx="2339752" cy="3031768"/>
              <a:chOff x="7092280" y="2955349"/>
              <a:chExt cx="2339752" cy="3031768"/>
            </a:xfrm>
          </p:grpSpPr>
          <p:sp>
            <p:nvSpPr>
              <p:cNvPr id="6" name="Равнобедренный треугольник 5"/>
              <p:cNvSpPr/>
              <p:nvPr/>
            </p:nvSpPr>
            <p:spPr>
              <a:xfrm>
                <a:off x="7092280" y="3356992"/>
                <a:ext cx="1800200" cy="2232248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07371" y="2955349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8855968" y="5587007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8264" y="2420888"/>
              <a:ext cx="216024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Дуга 30"/>
            <p:cNvSpPr/>
            <p:nvPr/>
          </p:nvSpPr>
          <p:spPr>
            <a:xfrm rot="673655">
              <a:off x="6430462" y="3335433"/>
              <a:ext cx="582666" cy="655730"/>
            </a:xfrm>
            <a:prstGeom prst="arc">
              <a:avLst>
                <a:gd name="adj1" fmla="val 15841702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34"/>
          <p:cNvGrpSpPr/>
          <p:nvPr/>
        </p:nvGrpSpPr>
        <p:grpSpPr>
          <a:xfrm>
            <a:off x="683568" y="1484784"/>
            <a:ext cx="3240360" cy="3135944"/>
            <a:chOff x="3635896" y="404664"/>
            <a:chExt cx="2736304" cy="2704366"/>
          </a:xfrm>
        </p:grpSpPr>
        <p:sp>
          <p:nvSpPr>
            <p:cNvPr id="7" name="TextBox 6"/>
            <p:cNvSpPr txBox="1"/>
            <p:nvPr/>
          </p:nvSpPr>
          <p:spPr>
            <a:xfrm>
              <a:off x="4499992" y="404664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" name="Группа 12"/>
            <p:cNvGrpSpPr/>
            <p:nvPr/>
          </p:nvGrpSpPr>
          <p:grpSpPr>
            <a:xfrm>
              <a:off x="3635896" y="692696"/>
              <a:ext cx="2736304" cy="2416334"/>
              <a:chOff x="4716016" y="476672"/>
              <a:chExt cx="2736304" cy="2416334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5076056" y="476672"/>
                <a:ext cx="1800200" cy="2232248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1601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7625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9" name="Группа 24"/>
          <p:cNvGrpSpPr/>
          <p:nvPr/>
        </p:nvGrpSpPr>
        <p:grpSpPr>
          <a:xfrm>
            <a:off x="2303748" y="4240266"/>
            <a:ext cx="85273" cy="250498"/>
            <a:chOff x="2483768" y="4725144"/>
            <a:chExt cx="72008" cy="21602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1536294" y="2987774"/>
            <a:ext cx="255818" cy="166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673655">
            <a:off x="923108" y="3964769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788024" y="4469050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364088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652120" y="191683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436096" y="4509120"/>
            <a:ext cx="305983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812360" y="443711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8172400" y="4005064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148064" y="1628800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0"/>
            <a:ext cx="38164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55976" y="0"/>
            <a:ext cx="4320480" cy="707886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их соответствующие стороны и   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соответствующие углы равны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83568" y="508518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АС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 по условию)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3568" y="5517232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АС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ru-RU" sz="2000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4644008" y="508518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  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076056" y="5589240"/>
            <a:ext cx="352839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точки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совпадают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Равнобедренный треугольник 51"/>
          <p:cNvSpPr/>
          <p:nvPr/>
        </p:nvSpPr>
        <p:spPr>
          <a:xfrm>
            <a:off x="5436096" y="1988840"/>
            <a:ext cx="2160240" cy="2520280"/>
          </a:xfrm>
          <a:prstGeom prst="triangle">
            <a:avLst>
              <a:gd name="adj" fmla="val 115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3" name="Группа 52"/>
          <p:cNvGrpSpPr/>
          <p:nvPr/>
        </p:nvGrpSpPr>
        <p:grpSpPr>
          <a:xfrm>
            <a:off x="6660232" y="4365104"/>
            <a:ext cx="72008" cy="288032"/>
            <a:chOff x="3923928" y="5445224"/>
            <a:chExt cx="72008" cy="288032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3923928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3995936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Равнобедренный треугольник 46"/>
          <p:cNvSpPr/>
          <p:nvPr/>
        </p:nvSpPr>
        <p:spPr>
          <a:xfrm>
            <a:off x="5436096" y="1988840"/>
            <a:ext cx="2376264" cy="2520280"/>
          </a:xfrm>
          <a:prstGeom prst="triangle">
            <a:avLst>
              <a:gd name="adj" fmla="val 115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6" name="Группа 55"/>
          <p:cNvGrpSpPr/>
          <p:nvPr/>
        </p:nvGrpSpPr>
        <p:grpSpPr>
          <a:xfrm>
            <a:off x="6300192" y="4365104"/>
            <a:ext cx="72008" cy="288032"/>
            <a:chOff x="3923928" y="5445224"/>
            <a:chExt cx="72008" cy="288032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3923928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3995936" y="5445224"/>
              <a:ext cx="0" cy="2880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Дуга 59"/>
          <p:cNvSpPr/>
          <p:nvPr/>
        </p:nvSpPr>
        <p:spPr>
          <a:xfrm rot="673655">
            <a:off x="5110722" y="4048887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5436096" y="3068960"/>
            <a:ext cx="36004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5436096" y="2564904"/>
            <a:ext cx="792088" cy="194421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 flipV="1">
            <a:off x="7236296" y="3645024"/>
            <a:ext cx="333930" cy="83309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-0.03732 0.00254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2951E-7 L -0.07882 0.08395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43" grpId="0" animBg="1"/>
      <p:bldP spid="48" grpId="0" animBg="1"/>
      <p:bldP spid="39" grpId="0" animBg="1"/>
      <p:bldP spid="62" grpId="0"/>
      <p:bldP spid="63" grpId="0"/>
      <p:bldP spid="64" grpId="0"/>
      <p:bldP spid="65" grpId="0" animBg="1"/>
      <p:bldP spid="52" grpId="0" animBg="1"/>
      <p:bldP spid="47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внобедренный треугольник 5"/>
          <p:cNvSpPr/>
          <p:nvPr/>
        </p:nvSpPr>
        <p:spPr>
          <a:xfrm>
            <a:off x="5442657" y="1880210"/>
            <a:ext cx="2127569" cy="2597906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932040" y="4180072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1412776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7074" y="4180072"/>
            <a:ext cx="680822" cy="46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68170" y="2969655"/>
            <a:ext cx="255308" cy="167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34"/>
          <p:cNvGrpSpPr/>
          <p:nvPr/>
        </p:nvGrpSpPr>
        <p:grpSpPr>
          <a:xfrm>
            <a:off x="683568" y="1484784"/>
            <a:ext cx="3240360" cy="3135944"/>
            <a:chOff x="3635896" y="404664"/>
            <a:chExt cx="2736304" cy="2704366"/>
          </a:xfrm>
        </p:grpSpPr>
        <p:sp>
          <p:nvSpPr>
            <p:cNvPr id="7" name="TextBox 6"/>
            <p:cNvSpPr txBox="1"/>
            <p:nvPr/>
          </p:nvSpPr>
          <p:spPr>
            <a:xfrm>
              <a:off x="4499992" y="404664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Группа 12"/>
            <p:cNvGrpSpPr/>
            <p:nvPr/>
          </p:nvGrpSpPr>
          <p:grpSpPr>
            <a:xfrm>
              <a:off x="3635896" y="692696"/>
              <a:ext cx="2736304" cy="2416334"/>
              <a:chOff x="4716016" y="476672"/>
              <a:chExt cx="2736304" cy="2416334"/>
            </a:xfrm>
          </p:grpSpPr>
          <p:sp>
            <p:nvSpPr>
              <p:cNvPr id="5" name="Равнобедренный треугольник 4"/>
              <p:cNvSpPr/>
              <p:nvPr/>
            </p:nvSpPr>
            <p:spPr>
              <a:xfrm>
                <a:off x="5076056" y="476672"/>
                <a:ext cx="1800200" cy="2232248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1601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876256" y="2492896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5" name="Группа 24"/>
          <p:cNvGrpSpPr/>
          <p:nvPr/>
        </p:nvGrpSpPr>
        <p:grpSpPr>
          <a:xfrm>
            <a:off x="2303748" y="4240266"/>
            <a:ext cx="85273" cy="250498"/>
            <a:chOff x="2483768" y="4725144"/>
            <a:chExt cx="72008" cy="216024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2555776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483768" y="4725144"/>
              <a:ext cx="0" cy="216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1536294" y="2987774"/>
            <a:ext cx="255818" cy="166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673655">
            <a:off x="923108" y="3964769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788024" y="422108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5364088" y="4456800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652120" y="1916832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436096" y="4509120"/>
            <a:ext cx="305983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560000" y="4464000"/>
            <a:ext cx="108000" cy="108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7524328" y="4581128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148064" y="1628800"/>
            <a:ext cx="50405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0"/>
            <a:ext cx="38164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55976" y="0"/>
            <a:ext cx="4320480" cy="707886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их соответствующие стороны и   </a:t>
            </a:r>
          </a:p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соответствующие углы равны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496" y="5013176"/>
            <a:ext cx="4499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АС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 по условию)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-36512" y="551723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АС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 АВС =  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ru-RU" sz="2000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5076056" y="5013176"/>
            <a:ext cx="4067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Значит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364088" y="5661248"/>
            <a:ext cx="3528392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лучи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endParaRPr lang="ru-RU" sz="2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совпадают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Равнобедренный треугольник 46"/>
          <p:cNvSpPr/>
          <p:nvPr/>
        </p:nvSpPr>
        <p:spPr>
          <a:xfrm>
            <a:off x="5436096" y="1988840"/>
            <a:ext cx="2160240" cy="2520280"/>
          </a:xfrm>
          <a:prstGeom prst="triangle">
            <a:avLst>
              <a:gd name="adj" fmla="val 115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5436096" y="3068960"/>
            <a:ext cx="36004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5436096" y="1880210"/>
            <a:ext cx="1070346" cy="262891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5436096" y="1628800"/>
            <a:ext cx="288032" cy="288032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Равнобедренный треугольник 74"/>
          <p:cNvSpPr/>
          <p:nvPr/>
        </p:nvSpPr>
        <p:spPr>
          <a:xfrm>
            <a:off x="5436096" y="2132856"/>
            <a:ext cx="2160240" cy="2376264"/>
          </a:xfrm>
          <a:prstGeom prst="triangle">
            <a:avLst>
              <a:gd name="adj" fmla="val 4498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>
            <a:off x="5796136" y="3068960"/>
            <a:ext cx="288032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5436096" y="1844824"/>
            <a:ext cx="1070346" cy="262891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Дуга 73"/>
          <p:cNvSpPr/>
          <p:nvPr/>
        </p:nvSpPr>
        <p:spPr>
          <a:xfrm rot="183874">
            <a:off x="5103904" y="3953561"/>
            <a:ext cx="795509" cy="1063068"/>
          </a:xfrm>
          <a:prstGeom prst="arc">
            <a:avLst>
              <a:gd name="adj1" fmla="val 16945657"/>
              <a:gd name="adj2" fmla="val 525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уга 59"/>
          <p:cNvSpPr/>
          <p:nvPr/>
        </p:nvSpPr>
        <p:spPr>
          <a:xfrm rot="673655">
            <a:off x="5110722" y="4064961"/>
            <a:ext cx="689999" cy="760375"/>
          </a:xfrm>
          <a:prstGeom prst="arc">
            <a:avLst>
              <a:gd name="adj1" fmla="val 15841702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183874">
            <a:off x="5103904" y="3929603"/>
            <a:ext cx="795509" cy="1063068"/>
          </a:xfrm>
          <a:prstGeom prst="arc">
            <a:avLst>
              <a:gd name="adj1" fmla="val 16945657"/>
              <a:gd name="adj2" fmla="val 525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0.07292 0.0238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1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79 -3.26701E-6 L 0.0592 0.00232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 animBg="1"/>
      <p:bldP spid="36" grpId="2" animBg="1"/>
      <p:bldP spid="36" grpId="3" animBg="1"/>
      <p:bldP spid="36" grpId="4" animBg="1"/>
      <p:bldP spid="44" grpId="0" animBg="1"/>
      <p:bldP spid="57" grpId="0" animBg="1"/>
      <p:bldP spid="62" grpId="0"/>
      <p:bldP spid="63" grpId="0"/>
      <p:bldP spid="64" grpId="0"/>
      <p:bldP spid="65" grpId="0" animBg="1"/>
      <p:bldP spid="47" grpId="0" animBg="1"/>
      <p:bldP spid="75" grpId="1" animBg="1"/>
      <p:bldP spid="74" grpId="0" animBg="1"/>
      <p:bldP spid="74" grpId="1" animBg="1"/>
      <p:bldP spid="74" grpId="2" animBg="1"/>
      <p:bldP spid="60" grpId="2" animBg="1"/>
      <p:bldP spid="60" grpId="4" animBg="1"/>
      <p:bldP spid="60" grpId="5" animBg="1"/>
      <p:bldP spid="60" grpId="6" animBg="1"/>
      <p:bldP spid="4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</TotalTime>
  <Words>677</Words>
  <Application>Microsoft Office PowerPoint</Application>
  <PresentationFormat>Экран (4:3)</PresentationFormat>
  <Paragraphs>200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146</cp:revision>
  <dcterms:created xsi:type="dcterms:W3CDTF">2012-12-03T15:52:44Z</dcterms:created>
  <dcterms:modified xsi:type="dcterms:W3CDTF">2014-01-27T17:57:53Z</dcterms:modified>
</cp:coreProperties>
</file>