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7" r:id="rId2"/>
    <p:sldId id="327" r:id="rId3"/>
    <p:sldId id="328" r:id="rId4"/>
    <p:sldId id="329" r:id="rId5"/>
    <p:sldId id="323" r:id="rId6"/>
    <p:sldId id="304" r:id="rId7"/>
    <p:sldId id="307" r:id="rId8"/>
    <p:sldId id="261" r:id="rId9"/>
    <p:sldId id="287" r:id="rId10"/>
    <p:sldId id="290" r:id="rId11"/>
    <p:sldId id="258" r:id="rId12"/>
    <p:sldId id="259" r:id="rId13"/>
    <p:sldId id="292" r:id="rId14"/>
    <p:sldId id="260" r:id="rId15"/>
    <p:sldId id="317" r:id="rId16"/>
    <p:sldId id="310" r:id="rId17"/>
    <p:sldId id="271" r:id="rId18"/>
    <p:sldId id="264" r:id="rId19"/>
    <p:sldId id="265" r:id="rId20"/>
    <p:sldId id="266" r:id="rId21"/>
    <p:sldId id="268" r:id="rId22"/>
    <p:sldId id="267" r:id="rId23"/>
    <p:sldId id="308" r:id="rId24"/>
    <p:sldId id="309" r:id="rId25"/>
    <p:sldId id="269" r:id="rId26"/>
    <p:sldId id="322" r:id="rId27"/>
    <p:sldId id="293" r:id="rId28"/>
    <p:sldId id="270" r:id="rId29"/>
    <p:sldId id="318" r:id="rId30"/>
    <p:sldId id="311" r:id="rId31"/>
    <p:sldId id="321" r:id="rId32"/>
    <p:sldId id="262" r:id="rId33"/>
    <p:sldId id="263" r:id="rId34"/>
    <p:sldId id="298" r:id="rId35"/>
    <p:sldId id="314" r:id="rId36"/>
    <p:sldId id="319" r:id="rId37"/>
    <p:sldId id="312" r:id="rId38"/>
    <p:sldId id="286" r:id="rId39"/>
    <p:sldId id="285" r:id="rId40"/>
    <p:sldId id="272" r:id="rId41"/>
    <p:sldId id="291" r:id="rId42"/>
    <p:sldId id="284" r:id="rId43"/>
    <p:sldId id="281" r:id="rId44"/>
    <p:sldId id="280" r:id="rId45"/>
    <p:sldId id="277" r:id="rId46"/>
    <p:sldId id="278" r:id="rId47"/>
    <p:sldId id="294" r:id="rId48"/>
    <p:sldId id="313" r:id="rId49"/>
    <p:sldId id="276" r:id="rId50"/>
    <p:sldId id="282" r:id="rId51"/>
    <p:sldId id="275" r:id="rId52"/>
    <p:sldId id="273" r:id="rId53"/>
    <p:sldId id="279" r:id="rId54"/>
    <p:sldId id="274" r:id="rId55"/>
    <p:sldId id="320" r:id="rId56"/>
    <p:sldId id="297" r:id="rId57"/>
    <p:sldId id="300" r:id="rId58"/>
    <p:sldId id="324" r:id="rId59"/>
    <p:sldId id="299" r:id="rId60"/>
    <p:sldId id="288" r:id="rId61"/>
    <p:sldId id="296" r:id="rId62"/>
    <p:sldId id="305" r:id="rId63"/>
    <p:sldId id="306" r:id="rId64"/>
    <p:sldId id="302" r:id="rId65"/>
    <p:sldId id="295" r:id="rId66"/>
    <p:sldId id="315" r:id="rId67"/>
    <p:sldId id="301" r:id="rId68"/>
    <p:sldId id="316" r:id="rId69"/>
    <p:sldId id="325" r:id="rId70"/>
    <p:sldId id="326" r:id="rId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oM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2-05T15:30:18.484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1BFC7-A910-4130-806E-0E30A7B65EC0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9486C-5568-4592-837F-A591DD4B7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9486C-5568-4592-837F-A591DD4B75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9486C-5568-4592-837F-A591DD4B752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9486C-5568-4592-837F-A591DD4B752D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BA0-363A-41EB-A92A-99279CFE1F66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FE75-520A-4FB5-A44C-99046D79A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BA0-363A-41EB-A92A-99279CFE1F66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FE75-520A-4FB5-A44C-99046D79A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BA0-363A-41EB-A92A-99279CFE1F66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FE75-520A-4FB5-A44C-99046D79A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BA0-363A-41EB-A92A-99279CFE1F66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FE75-520A-4FB5-A44C-99046D79A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BA0-363A-41EB-A92A-99279CFE1F66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FE75-520A-4FB5-A44C-99046D79A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BA0-363A-41EB-A92A-99279CFE1F66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FE75-520A-4FB5-A44C-99046D79A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BA0-363A-41EB-A92A-99279CFE1F66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FE75-520A-4FB5-A44C-99046D79A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BA0-363A-41EB-A92A-99279CFE1F66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FE75-520A-4FB5-A44C-99046D79A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BA0-363A-41EB-A92A-99279CFE1F66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FE75-520A-4FB5-A44C-99046D79A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BA0-363A-41EB-A92A-99279CFE1F66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FE75-520A-4FB5-A44C-99046D79A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BA0-363A-41EB-A92A-99279CFE1F66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FE75-520A-4FB5-A44C-99046D79A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FABA0-363A-41EB-A92A-99279CFE1F66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FFE75-520A-4FB5-A44C-99046D79A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arktis.ru/" TargetMode="External"/><Relationship Id="rId2" Type="http://schemas.openxmlformats.org/officeDocument/2006/relationships/hyperlink" Target="http://www.vokrugsveta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57222" y="0"/>
            <a:ext cx="9501222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2643182"/>
            <a:ext cx="6786610" cy="132343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Антарктида: 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14346" y="3857628"/>
            <a:ext cx="85725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Прошлое, настоящее, будущее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072074"/>
            <a:ext cx="79295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 пресс-конференция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анды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Антарктические Анды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429263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 структуре они схожи с Южноамериканскими Андами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гор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Трансантарктические горы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643446"/>
            <a:ext cx="89297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Протянулись от моря Уэдделла до моря Росса через весь материк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ант эребу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Вулкан 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Э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ребус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нуната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282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643446"/>
            <a:ext cx="8643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Нунатак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– скалистый пик, окруженный ледником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858347" cy="707229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89297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Антарктическая равнина Шмидта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786454"/>
            <a:ext cx="98584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Ее большая часть находится ниже уровня моря и покрыта мощным ледником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Возвышенными равнинами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        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                    </a:t>
            </a:r>
            <a:r>
              <a:rPr lang="ru-RU" sz="4000" b="1" u="sng" dirty="0" smtClean="0">
                <a:solidFill>
                  <a:schemeClr val="bg1"/>
                </a:solidFill>
              </a:rPr>
              <a:t>Вывод:</a:t>
            </a:r>
            <a:r>
              <a:rPr lang="ru-RU" sz="4000" b="1" dirty="0" smtClean="0">
                <a:solidFill>
                  <a:schemeClr val="bg1"/>
                </a:solidFill>
              </a:rPr>
              <a:t>    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Таким образом, рельеф Антарктиды представлен разнообразными формами – горами, возвышенными равнинами, низменностями, надежно покрытыми многометровым слоем  векового льда.  Недра материка содержат запасы минеральных ресурсов.</a:t>
            </a:r>
          </a:p>
          <a:p>
            <a:pPr>
              <a:buNone/>
            </a:pP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       Выступление гляциологов и гидрологов: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При изучении Антарктиды мы ставили перед собой следующие задачи: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Изучить особенности покровного оледенения  и возможность использовать его  как источник пресной воды;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2. Изучить  подледные водоемы ,особенно озеро Восток, как самое уникальное на планете.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3. Определить  </a:t>
            </a:r>
            <a:r>
              <a:rPr lang="ru-RU" b="1" dirty="0" smtClean="0">
                <a:solidFill>
                  <a:schemeClr val="bg1"/>
                </a:solidFill>
              </a:rPr>
              <a:t>степень влияния </a:t>
            </a:r>
            <a:r>
              <a:rPr lang="ru-RU" b="1" dirty="0" smtClean="0">
                <a:solidFill>
                  <a:schemeClr val="bg1"/>
                </a:solidFill>
              </a:rPr>
              <a:t>деятельности </a:t>
            </a:r>
            <a:r>
              <a:rPr lang="ru-RU" b="1" dirty="0" smtClean="0">
                <a:solidFill>
                  <a:schemeClr val="bg1"/>
                </a:solidFill>
              </a:rPr>
              <a:t>человека на  внутренние воды материка.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85728"/>
            <a:ext cx="5143536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36520" y="285728"/>
            <a:ext cx="46709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Внутренние воды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571604" y="2571744"/>
            <a:ext cx="48463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143768" y="2500306"/>
            <a:ext cx="48463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929066"/>
            <a:ext cx="3214710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3" y="4357694"/>
            <a:ext cx="30718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Ледники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3786190"/>
            <a:ext cx="4000528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3786190"/>
            <a:ext cx="407196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Подледные реки и озера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ант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Из-за сурового климата внутренние воды представлены покровным оледенением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ледн ламбер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50004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Ледник Ламберта в Восточной  Антарктиде- самый длинный в мире- его длина 700 км, ширина – 64 км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429784" cy="6858000"/>
          </a:xfrm>
          <a:solidFill>
            <a:srgbClr val="00B0F0"/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     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Пояснительная  записка  к уроку: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</a:rPr>
              <a:t>Тема -         Антарктида: прошлое, настоящее, будущее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Предмет – география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Класс     -      7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Автор     -     </a:t>
            </a:r>
            <a:r>
              <a:rPr lang="ru-RU" sz="2800" b="1" dirty="0" err="1" smtClean="0">
                <a:solidFill>
                  <a:schemeClr val="bg1"/>
                </a:solidFill>
              </a:rPr>
              <a:t>Трибухина</a:t>
            </a:r>
            <a:r>
              <a:rPr lang="ru-RU" sz="2800" b="1" dirty="0" smtClean="0">
                <a:solidFill>
                  <a:schemeClr val="bg1"/>
                </a:solidFill>
              </a:rPr>
              <a:t> Анна Леонидовна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Образовательное учреждение  -  МОУ  гимназия имени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                                 академика Н.Г.Басова г. Воронежа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Тип урока  -  изучение нового материала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Вид урока – пресс-конференция с использованием  презентации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ледн росс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Ледник  Росса- величайший шельфовый ледник, площадью 542344 </a:t>
            </a:r>
            <a:r>
              <a:rPr lang="ru-RU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кв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км.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стол ай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571472" y="214290"/>
            <a:ext cx="81439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Отколовшиеся глыбы льда в океане называют айсбергами. Это столообразный айсберг.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Содержимое 7" descr="айсбер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10" name="Прямоугольник 9"/>
          <p:cNvSpPr/>
          <p:nvPr/>
        </p:nvSpPr>
        <p:spPr>
          <a:xfrm>
            <a:off x="5072066" y="2714620"/>
            <a:ext cx="407193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Это пирамидальный айсберг. Он особенно опасен для кораблей.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оази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215166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Свободные ото льда площади называют антарктическими оазисами.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тр а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80724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1486" y="0"/>
            <a:ext cx="49210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57200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Проект транспортировки айсбергов в страны с засушливым климатом разрабатывается с  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xx</a:t>
            </a:r>
            <a:r>
              <a:rPr lang="ru-RU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века</a:t>
            </a:r>
            <a:endParaRPr lang="ru-RU" sz="36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подл оз вост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78579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Подледное озеро Восток открыто в 1996 году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оз вос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Вода озера Восток  непригодна для жизни – в ней слишком низкий уровень солей и аномально высокое давление в 300 атмосфер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криобо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0"/>
            <a:ext cx="84296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Криобот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незаменимый помощник для изучения подледных озер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подл озер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70009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выглядят подледные водоемы Антарктиды. И многие их тайны еще не раскрыты.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покровном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                       </a:t>
            </a:r>
            <a:r>
              <a:rPr lang="ru-RU" sz="4000" b="1" u="sng" dirty="0" smtClean="0">
                <a:solidFill>
                  <a:schemeClr val="bg1"/>
                </a:solidFill>
              </a:rPr>
              <a:t>Вывод:</a:t>
            </a:r>
          </a:p>
          <a:p>
            <a:pPr>
              <a:buNone/>
            </a:pPr>
            <a:endParaRPr lang="ru-RU" sz="4000" b="1" u="sng" dirty="0" smtClean="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</a:rPr>
              <a:t>В покровном оледенении содержится 80% пресной воды на Земле, которая может быть использована в странах с дефицитом воды.</a:t>
            </a:r>
          </a:p>
          <a:p>
            <a:pPr marL="742950" indent="-742950">
              <a:buAutoNum type="arabicPeriod" startAt="2"/>
            </a:pPr>
            <a:r>
              <a:rPr lang="ru-RU" sz="3600" b="1" dirty="0" smtClean="0">
                <a:solidFill>
                  <a:schemeClr val="bg1"/>
                </a:solidFill>
              </a:rPr>
              <a:t>Подледные воды </a:t>
            </a:r>
            <a:r>
              <a:rPr lang="ru-RU" sz="3600" b="1" dirty="0" smtClean="0">
                <a:solidFill>
                  <a:schemeClr val="bg1"/>
                </a:solidFill>
              </a:rPr>
              <a:t>представлены уникальными  </a:t>
            </a:r>
            <a:r>
              <a:rPr lang="ru-RU" sz="3600" b="1" dirty="0" smtClean="0">
                <a:solidFill>
                  <a:schemeClr val="bg1"/>
                </a:solidFill>
              </a:rPr>
              <a:t>реками и озерами, </a:t>
            </a:r>
            <a:r>
              <a:rPr lang="ru-RU" sz="3600" b="1" dirty="0" smtClean="0">
                <a:solidFill>
                  <a:schemeClr val="bg1"/>
                </a:solidFill>
              </a:rPr>
              <a:t>нуждающимися  </a:t>
            </a:r>
            <a:r>
              <a:rPr lang="ru-RU" sz="3600" b="1" dirty="0" smtClean="0">
                <a:solidFill>
                  <a:schemeClr val="bg1"/>
                </a:solidFill>
              </a:rPr>
              <a:t>в комплексном изучении и охране.</a:t>
            </a:r>
          </a:p>
          <a:p>
            <a:pPr marL="742950" indent="-74295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 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Цели: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Образовательные: создать представления о своеобразии, уникальности природы материка и опираясь на </a:t>
            </a:r>
            <a:r>
              <a:rPr lang="ru-RU" sz="2400" b="1" dirty="0" err="1" smtClean="0">
                <a:solidFill>
                  <a:schemeClr val="bg1"/>
                </a:solidFill>
              </a:rPr>
              <a:t>общеземлеведческие</a:t>
            </a:r>
            <a:r>
              <a:rPr lang="ru-RU" sz="2400" b="1" dirty="0" smtClean="0">
                <a:solidFill>
                  <a:schemeClr val="bg1"/>
                </a:solidFill>
              </a:rPr>
              <a:t>  знания </a:t>
            </a:r>
            <a:r>
              <a:rPr lang="ru-RU" sz="2400" b="1" dirty="0" smtClean="0">
                <a:solidFill>
                  <a:schemeClr val="bg1"/>
                </a:solidFill>
              </a:rPr>
              <a:t>учащихся, </a:t>
            </a:r>
            <a:r>
              <a:rPr lang="ru-RU" sz="2400" b="1" dirty="0" smtClean="0">
                <a:solidFill>
                  <a:schemeClr val="bg1"/>
                </a:solidFill>
              </a:rPr>
              <a:t>подвести их к объяснению причин своеобразия природы, способствовать пониманию взаимосвязи всех природных компонентов и необходимости их охранять;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Развивающие – развивать познавательный интерес с помощью самостоятельного изучения дополнительного материала, развивать умения оформлять полученный материал в виде создания презентации;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Воспитательные – воспитывать бережное отношение к природе и ее богатствам, умение организованно работать в коллективе 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формировать опыт  равноправного сотрудничества учителя и ученика в процессе самостоятельного группового обучения школьников.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358346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          Выступление климатологов</a:t>
            </a:r>
            <a:r>
              <a:rPr lang="ru-RU" sz="4000" b="1" dirty="0" smtClean="0">
                <a:solidFill>
                  <a:schemeClr val="bg1"/>
                </a:solidFill>
              </a:rPr>
              <a:t>: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   </a:t>
            </a:r>
            <a:r>
              <a:rPr lang="ru-RU" sz="3600" b="1" dirty="0" smtClean="0">
                <a:solidFill>
                  <a:schemeClr val="bg1"/>
                </a:solidFill>
              </a:rPr>
              <a:t>При изучении Антарктиды мы ставили перед собой следующие цели: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1.Познакомиться с основными чертами  климата древней Антарктиды;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2. Объяснить суровость климата современного материка;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3. Показать особенности влияния климата Антарктиды на организм человека.</a:t>
            </a:r>
          </a:p>
          <a:p>
            <a:pPr algn="ctr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дре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4714884"/>
            <a:ext cx="914399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Миллионы лет назад природа Антарктиды представляла собой торжество дикой природу и буйной зелени. В доказательство этому найден новый род динозавров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715436" cy="1343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357167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Климатообразующие</a:t>
            </a: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факторы</a:t>
            </a:r>
            <a:endParaRPr lang="ru-RU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785926"/>
            <a:ext cx="142876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ГП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071810"/>
            <a:ext cx="657229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Материковое оледенение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786322"/>
            <a:ext cx="657229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Влияние океана</a:t>
            </a:r>
            <a:endParaRPr lang="ru-RU" sz="4000" dirty="0"/>
          </a:p>
        </p:txBody>
      </p:sp>
      <p:sp>
        <p:nvSpPr>
          <p:cNvPr id="14" name="4-конечная звезда 13"/>
          <p:cNvSpPr/>
          <p:nvPr/>
        </p:nvSpPr>
        <p:spPr>
          <a:xfrm>
            <a:off x="0" y="1928802"/>
            <a:ext cx="571472" cy="57150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0" y="3071810"/>
            <a:ext cx="571472" cy="57150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0" y="4857760"/>
            <a:ext cx="571472" cy="64294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Выделим климатические причинно-следственные связи :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164307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ГП</a:t>
            </a:r>
            <a:endParaRPr lang="ru-RU" sz="4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786050" y="1928802"/>
            <a:ext cx="121444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1357298"/>
            <a:ext cx="392909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Маленький угол падения солнечных лучей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571876"/>
            <a:ext cx="292895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Покровное оледенение</a:t>
            </a:r>
            <a:endParaRPr lang="ru-RU" sz="36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857620" y="3929066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3429000"/>
            <a:ext cx="321471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Отраженная солнечная радиация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357826"/>
            <a:ext cx="350046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Влияние океана</a:t>
            </a:r>
            <a:endParaRPr lang="ru-RU" sz="32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4286248" y="5643578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5357826"/>
            <a:ext cx="314327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Циркуляция атмосферы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ант ст вост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4357694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Антарктическая станция «Восток»- здесь 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зарегестрирована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самая низкая  температура на земле  -88 С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ант лю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Человеку наиболее тяжело перенести недостаток кислорода и низкие температуры. А так как добываемая изо льда вода пресная, то недостаток солей ощущается особенно остро. Поэтому пребывание на материке не должно превышать 1 год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для длительного пребывания человека4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</a:t>
            </a:r>
            <a:r>
              <a:rPr lang="ru-RU" sz="4000" b="1" u="sng" dirty="0" smtClean="0">
                <a:solidFill>
                  <a:schemeClr val="bg1"/>
                </a:solidFill>
              </a:rPr>
              <a:t>Вывод:</a:t>
            </a:r>
          </a:p>
          <a:p>
            <a:pPr>
              <a:buNone/>
            </a:pPr>
            <a:endParaRPr lang="ru-RU" sz="4000" b="1" u="sng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 Суровость климата Антарктиды  объясняется причинно-следственными связями между  географическим положением, оледенением и взаимодействием суши и океана – что делает Антарктиду  самым  </a:t>
            </a:r>
            <a:r>
              <a:rPr lang="ru-RU" b="1" dirty="0" smtClean="0">
                <a:solidFill>
                  <a:schemeClr val="bg1"/>
                </a:solidFill>
              </a:rPr>
              <a:t>суровым </a:t>
            </a:r>
            <a:r>
              <a:rPr lang="ru-RU" b="1" dirty="0" smtClean="0">
                <a:solidFill>
                  <a:schemeClr val="bg1"/>
                </a:solidFill>
              </a:rPr>
              <a:t>материком ;</a:t>
            </a: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2.  Для длительного пребывания на материке </a:t>
            </a:r>
            <a:r>
              <a:rPr lang="ru-RU" b="1" dirty="0" smtClean="0">
                <a:solidFill>
                  <a:schemeClr val="bg1"/>
                </a:solidFill>
              </a:rPr>
              <a:t> человеку требуется  </a:t>
            </a:r>
            <a:r>
              <a:rPr lang="ru-RU" b="1" dirty="0" smtClean="0">
                <a:solidFill>
                  <a:schemeClr val="bg1"/>
                </a:solidFill>
              </a:rPr>
              <a:t>хорошая физическая подготовка.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Выступление экологов.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При изучении  органического мира материка  мы ставили перед собой  следующие цели: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Выявить черты приспособления растений и животных к суровым  климатическим условиям;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2. Определить обеспеченность материка биологическими ресурсами;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3. Предложить способы природоохранных мер.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мо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Антарктический  мох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786322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Темный цвет позволяет ему поглощать больше тепла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лишай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8215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Антарктический лишайник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072073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Плотно прикрепленный к скале, он противостоит ветрам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Оборудование:  </a:t>
            </a:r>
            <a:r>
              <a:rPr lang="ru-RU" sz="2400" b="1" dirty="0" err="1" smtClean="0">
                <a:solidFill>
                  <a:schemeClr val="bg1"/>
                </a:solidFill>
              </a:rPr>
              <a:t>мультимедийный</a:t>
            </a:r>
            <a:r>
              <a:rPr lang="ru-RU" sz="2400" b="1" dirty="0" smtClean="0">
                <a:solidFill>
                  <a:schemeClr val="bg1"/>
                </a:solidFill>
              </a:rPr>
              <a:t> проектор, экран, компьютер, презентация </a:t>
            </a:r>
            <a:r>
              <a:rPr lang="en-US" sz="2400" b="1" dirty="0" smtClean="0">
                <a:solidFill>
                  <a:schemeClr val="bg1"/>
                </a:solidFill>
              </a:rPr>
              <a:t>Microsoft PowerPoint </a:t>
            </a:r>
            <a:r>
              <a:rPr lang="ru-RU" sz="2400" b="1" dirty="0" smtClean="0">
                <a:solidFill>
                  <a:schemeClr val="bg1"/>
                </a:solidFill>
              </a:rPr>
              <a:t> «Антарктида»;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Актуальность темы -  данный урок способствует лучшему пониманию актуальности проблем  охраны окружающей среды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и природных ресурсов   на каждом материке 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Педагогические технологии – перспективно-опережающего обучения, информационно-компьютерная  технология;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Методы – исследовательский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Ступень обучения – </a:t>
            </a:r>
            <a:r>
              <a:rPr lang="en-US" sz="2400" b="1" dirty="0" smtClean="0">
                <a:solidFill>
                  <a:schemeClr val="bg1"/>
                </a:solidFill>
              </a:rPr>
              <a:t>II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Раздел   - </a:t>
            </a:r>
            <a:r>
              <a:rPr lang="en-US" sz="2400" b="1" dirty="0" smtClean="0">
                <a:solidFill>
                  <a:schemeClr val="bg1"/>
                </a:solidFill>
              </a:rPr>
              <a:t>II</a:t>
            </a:r>
            <a:r>
              <a:rPr lang="ru-RU" sz="2400" b="1" dirty="0" smtClean="0">
                <a:solidFill>
                  <a:schemeClr val="bg1"/>
                </a:solidFill>
              </a:rPr>
              <a:t>, тема « Антарктида» соответствует  тематическому планированию  по географии 7 класса.</a:t>
            </a:r>
          </a:p>
          <a:p>
            <a:pPr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лугов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Луговик способен выдерживать заморозки во время цветения 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колобанту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89297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Антарктический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колобантус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так же имеет короткий период цветения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тюлен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8501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Антарктический тюлень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643446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Толстый слой подкожного жира позволяет ему выходить сухим из воды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тюл уэделл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Тюлень 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Уэделла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самый южный зверь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беле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Белек- его детеныш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мор леопар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Морской леопард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мор сл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Морской слон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мор ле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9144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Морские львы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син ки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3583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Синий кит – самый крупный на Земле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касат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Антарктическая касатка- морской хищник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   Мы совершили комплексную экспедицию  в Антарктиду. 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                     Цели экспедиции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: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Познакомиться с </a:t>
            </a:r>
            <a:r>
              <a:rPr lang="ru-RU" b="1" dirty="0" smtClean="0">
                <a:solidFill>
                  <a:schemeClr val="bg1"/>
                </a:solidFill>
              </a:rPr>
              <a:t>природой и природными ресурсами материка;</a:t>
            </a: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eriod" startAt="2"/>
            </a:pPr>
            <a:r>
              <a:rPr lang="ru-RU" b="1" dirty="0" smtClean="0">
                <a:solidFill>
                  <a:schemeClr val="bg1"/>
                </a:solidFill>
              </a:rPr>
              <a:t>Дать оценку природным ресурсам;</a:t>
            </a: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3. </a:t>
            </a:r>
            <a:r>
              <a:rPr lang="ru-RU" b="1" dirty="0" smtClean="0">
                <a:solidFill>
                  <a:schemeClr val="bg1"/>
                </a:solidFill>
              </a:rPr>
              <a:t>Выявить зависимость компонентов природы друг от друга;</a:t>
            </a: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4. Обосновать  необходимость  природоохранных  мер в Антарктиде.</a:t>
            </a:r>
          </a:p>
          <a:p>
            <a:pPr marL="514350" indent="-514350"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</a:t>
            </a:r>
            <a:r>
              <a:rPr lang="ru-RU" sz="4000" b="1" dirty="0" smtClean="0">
                <a:solidFill>
                  <a:schemeClr val="bg1"/>
                </a:solidFill>
              </a:rPr>
              <a:t>  Итак, представляем наш отчет!</a:t>
            </a:r>
            <a:endParaRPr lang="ru-RU" b="1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 startAt="2"/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кри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1439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Антарктический криль- по содержанию белка его мясо не уступает говядине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имп пин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Императорский пингвин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813994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умеет летать, зато прекрасно плавает под водой, а перья, смазанные жиром не намокают в воде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альбат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785786" y="357166"/>
            <a:ext cx="72866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Антарктический     а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льбатрос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81399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Часами планирует в бурных потоках ветра из-за широких крыльев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помор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5984" y="357166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Поморник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813994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Для сохранения тепла птицы сбиваются в стаи…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буревест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Антарктический буревестник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81399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питаются морской белковой пищей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214338"/>
            <a:ext cx="9144000" cy="7072338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                             </a:t>
            </a:r>
            <a:r>
              <a:rPr lang="ru-RU" sz="4000" b="1" u="sng" dirty="0" smtClean="0">
                <a:solidFill>
                  <a:schemeClr val="bg1"/>
                </a:solidFill>
              </a:rPr>
              <a:t>Вывод:</a:t>
            </a:r>
          </a:p>
          <a:p>
            <a:pPr>
              <a:buNone/>
            </a:pPr>
            <a:endParaRPr lang="ru-RU" sz="4000" b="1" u="sng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Животные и растения Антарктиды имеют ряд приспособлений к суровому климату:  (подкожный жир, забота о потомстве, питательная   белковая  пища);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bg1"/>
                </a:solidFill>
              </a:rPr>
              <a:t>2.  Антарктида  обладает</a:t>
            </a:r>
            <a:r>
              <a:rPr lang="ru-RU" sz="4000" dirty="0" smtClean="0">
                <a:solidFill>
                  <a:schemeClr val="bg1"/>
                </a:solidFill>
              </a:rPr>
              <a:t>  </a:t>
            </a:r>
            <a:r>
              <a:rPr lang="ru-RU" b="1" dirty="0" smtClean="0">
                <a:solidFill>
                  <a:schemeClr val="bg1"/>
                </a:solidFill>
              </a:rPr>
              <a:t>биологическими ресурсами, нуждающимися в охране.</a:t>
            </a:r>
            <a:r>
              <a:rPr lang="ru-RU" sz="4000" dirty="0" smtClean="0">
                <a:solidFill>
                  <a:schemeClr val="bg1"/>
                </a:solidFill>
              </a:rPr>
              <a:t>                           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бел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Антарктическая станция «Беллинсгаузена»- самая маленькая Российская станция на острове Ватерлоо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прав хра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78690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85720" y="5000636"/>
            <a:ext cx="92869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Свято-Троицкий храм  рядом со станцией открыт в 2004 году. Это самый южный православный храм на Земле.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хр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5214950"/>
            <a:ext cx="84296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Построен из сибирского кедра на Алтае «отстоялся» год и в разобранном виде  был переправлен к месту назначения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станция прогрес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Антарктическая станция «Прогресс»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81399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Для желающих поработать есть вакансии- врача, инженера, повара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3 цве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85720" y="5000636"/>
            <a:ext cx="88582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Три цвета в палитре- белый снег, черные скалы, </a:t>
            </a:r>
            <a:r>
              <a:rPr lang="ru-RU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голубое</a:t>
            </a:r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небо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14290"/>
            <a:ext cx="5808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Антарктида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насе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Временные поселения Антарктиды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81399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 строят на сваях или прочном фундаменте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проект с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444" y="0"/>
            <a:ext cx="655155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" y="642918"/>
            <a:ext cx="235742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 это- проект</a:t>
            </a:r>
          </a:p>
          <a:p>
            <a:pPr algn="ctr"/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овой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станции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исс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4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5012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Современные покорители Антарктиды: побеждает тот, у кого все в порядке.( кое-кто называет это везением)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     </a:t>
            </a:r>
            <a:r>
              <a:rPr lang="ru-RU" sz="3600" b="1" dirty="0" smtClean="0">
                <a:solidFill>
                  <a:schemeClr val="bg1"/>
                </a:solidFill>
              </a:rPr>
              <a:t>Но – поражение непременно  ожидает  того, кто не принял заблаговременно нужных мер, это называют невезением.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                                 ( </a:t>
            </a:r>
            <a:r>
              <a:rPr lang="ru-RU" sz="3600" b="1" dirty="0" err="1" smtClean="0">
                <a:solidFill>
                  <a:schemeClr val="bg1"/>
                </a:solidFill>
              </a:rPr>
              <a:t>Руаль</a:t>
            </a:r>
            <a:r>
              <a:rPr lang="ru-RU" sz="3600" b="1" dirty="0" smtClean="0">
                <a:solidFill>
                  <a:schemeClr val="bg1"/>
                </a:solidFill>
              </a:rPr>
              <a:t> Амундсен</a:t>
            </a:r>
            <a:r>
              <a:rPr lang="ru-RU" sz="4400" b="1" dirty="0" smtClean="0">
                <a:solidFill>
                  <a:schemeClr val="bg1"/>
                </a:solidFill>
              </a:rPr>
              <a:t>)         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ант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52"/>
            <a:ext cx="5429256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                   Выводы: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1.      Антарктида – уникальный по географическому            положению и природе материк;</a:t>
            </a:r>
          </a:p>
          <a:p>
            <a:pPr marL="742950" indent="-742950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2.      Антарктида обладает запасами минеральных ресурсов, водных и биологических;</a:t>
            </a:r>
          </a:p>
          <a:p>
            <a:pPr marL="742950" indent="-742950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3.      С </a:t>
            </a:r>
            <a:r>
              <a:rPr lang="ru-RU" sz="2800" b="1" dirty="0">
                <a:solidFill>
                  <a:schemeClr val="bg1"/>
                </a:solidFill>
              </a:rPr>
              <a:t>А</a:t>
            </a:r>
            <a:r>
              <a:rPr lang="ru-RU" sz="2800" b="1" dirty="0" smtClean="0">
                <a:solidFill>
                  <a:schemeClr val="bg1"/>
                </a:solidFill>
              </a:rPr>
              <a:t>нтарктидой связаны 2 глобальные экологические проблемы- проблема озоновой дыры и проблема таяния ледников при потеплении климата; </a:t>
            </a:r>
          </a:p>
          <a:p>
            <a:pPr marL="742950" indent="-742950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4.      Природа Антарктиды требует бережного отношения из-за немногочисленности компонентов экосистемы и экстремального климата</a:t>
            </a:r>
            <a:r>
              <a:rPr lang="ru-RU" sz="3600" b="1" dirty="0" smtClean="0">
                <a:solidFill>
                  <a:schemeClr val="bg1"/>
                </a:solidFill>
              </a:rPr>
              <a:t>.                                                                         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озон ды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643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Антарктическая озоновая дыра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размером больше Европы. Время покажет, как радиация влияет на природу материка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юж 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Глобальное потепление приведет к таянию антарктических ледников и повышению уровня Мирового океана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Международные  природоохранные меры :</a:t>
            </a:r>
          </a:p>
          <a:p>
            <a:pPr marL="1314450" lvl="2" indent="-514350"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</a:rPr>
              <a:t>Антарктида используется только в мирных целях;</a:t>
            </a:r>
          </a:p>
          <a:p>
            <a:pPr marL="742950" indent="-74295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      2. Запрещается строительство военных баз и испытание любых видов оружия;</a:t>
            </a:r>
          </a:p>
          <a:p>
            <a:pPr marL="742950" indent="-74295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      3. Запрещается захоронение ядерных отходов;</a:t>
            </a:r>
          </a:p>
          <a:p>
            <a:pPr marL="742950" indent="-74295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       4. Провозглашена свобода научных исследований.</a:t>
            </a:r>
          </a:p>
          <a:p>
            <a:pPr marL="742950" indent="-742950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п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81399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Это хрупкий </a:t>
            </a:r>
            <a:r>
              <a:rPr lang="ru-RU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материк-наступайте</a:t>
            </a:r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 осторожностью !</a:t>
            </a:r>
            <a:endParaRPr lang="ru-RU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endParaRPr lang="ru-RU" sz="4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           Домашнее задание: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 1. § 49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 2. Сравнить приспособления растений и животных к природным условиям Антарктиды и к природным условиям других материков.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3. Сравнить </a:t>
            </a:r>
            <a:r>
              <a:rPr lang="ru-RU" sz="4000" b="1" dirty="0" err="1" smtClean="0">
                <a:solidFill>
                  <a:schemeClr val="bg1"/>
                </a:solidFill>
              </a:rPr>
              <a:t>ресурсообеспеченность</a:t>
            </a:r>
            <a:r>
              <a:rPr lang="ru-RU" sz="4000" b="1" dirty="0" smtClean="0">
                <a:solidFill>
                  <a:schemeClr val="bg1"/>
                </a:solidFill>
              </a:rPr>
              <a:t> Антарктиды и других материков.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   Выступление геоморфологов:</a:t>
            </a:r>
          </a:p>
          <a:p>
            <a:pPr algn="ctr">
              <a:buNone/>
            </a:pPr>
            <a:endParaRPr lang="ru-RU" sz="48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В отличие от всех континентов, Антарктида представляет собой двухслойный пирог – верх сложен из льда, фундамент из магматических и осадочных пород.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       </a:t>
            </a:r>
            <a:r>
              <a:rPr lang="ru-RU" sz="4000" b="1" u="sng" dirty="0" smtClean="0">
                <a:solidFill>
                  <a:schemeClr val="bg1"/>
                </a:solidFill>
              </a:rPr>
              <a:t>Наша цель: </a:t>
            </a:r>
            <a:r>
              <a:rPr lang="ru-RU" sz="4000" b="1" dirty="0" smtClean="0">
                <a:solidFill>
                  <a:schemeClr val="bg1"/>
                </a:solidFill>
              </a:rPr>
              <a:t> изучить  рельеф   подледного ложа, оценить обеспеченность минеральными ресурсами.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/>
              <a:t>     </a:t>
            </a:r>
            <a:r>
              <a:rPr lang="ru-RU" sz="4000" b="1" dirty="0" smtClean="0">
                <a:solidFill>
                  <a:schemeClr val="bg1"/>
                </a:solidFill>
              </a:rPr>
              <a:t>Интернет-ресурсы, использованные на уроке: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ru.wikipedia.org</a:t>
            </a:r>
          </a:p>
          <a:p>
            <a:pPr marL="514350" indent="-514350">
              <a:buAutoNum type="arabicPeriod" startAt="2"/>
            </a:pPr>
            <a:r>
              <a:rPr lang="en-US" sz="2800" b="1" dirty="0" smtClean="0">
                <a:solidFill>
                  <a:schemeClr val="bg1"/>
                </a:solidFill>
                <a:hlinkClick r:id="rId2"/>
              </a:rPr>
              <a:t>www.vokrugsveta.ru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3.   </a:t>
            </a:r>
            <a:r>
              <a:rPr lang="en-US" sz="2800" b="1" dirty="0" smtClean="0">
                <a:solidFill>
                  <a:schemeClr val="bg1"/>
                </a:solidFill>
                <a:hlinkClick r:id="rId3"/>
              </a:rPr>
              <a:t>www.antarktis.ru</a:t>
            </a:r>
            <a:r>
              <a:rPr lang="en-US" sz="2800" b="1" dirty="0" smtClean="0">
                <a:solidFill>
                  <a:schemeClr val="bg1"/>
                </a:solidFill>
              </a:rPr>
              <a:t>                      12.librari.vladimir.ru</a:t>
            </a:r>
          </a:p>
          <a:p>
            <a:pPr marL="514350" indent="-514350">
              <a:buAutoNum type="arabicPeriod" startAt="4"/>
            </a:pPr>
            <a:r>
              <a:rPr lang="en-US" sz="2800" b="1" smtClean="0">
                <a:solidFill>
                  <a:schemeClr val="bg1"/>
                </a:solidFill>
              </a:rPr>
              <a:t>slovari.yandex.ru                       13.soleans.spd.ru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 startAt="5"/>
            </a:pPr>
            <a:r>
              <a:rPr lang="en-US" sz="2800" b="1" dirty="0" smtClean="0">
                <a:solidFill>
                  <a:schemeClr val="bg1"/>
                </a:solidFill>
              </a:rPr>
              <a:t>revolution.allbest.ru</a:t>
            </a:r>
          </a:p>
          <a:p>
            <a:pPr marL="514350" indent="-514350">
              <a:buAutoNum type="arabicPeriod" startAt="6"/>
            </a:pPr>
            <a:r>
              <a:rPr lang="en-US" sz="2800" b="1" dirty="0" smtClean="0">
                <a:solidFill>
                  <a:schemeClr val="bg1"/>
                </a:solidFill>
              </a:rPr>
              <a:t>oko-planet.ru</a:t>
            </a:r>
          </a:p>
          <a:p>
            <a:pPr marL="514350" indent="-514350">
              <a:buAutoNum type="arabicPeriod" startAt="7"/>
            </a:pPr>
            <a:r>
              <a:rPr lang="en-US" sz="2800" b="1" dirty="0" smtClean="0">
                <a:solidFill>
                  <a:schemeClr val="bg1"/>
                </a:solidFill>
              </a:rPr>
              <a:t>ecosystema.ru</a:t>
            </a:r>
          </a:p>
          <a:p>
            <a:pPr marL="514350" indent="-514350">
              <a:buAutoNum type="arabicPeriod" startAt="8"/>
            </a:pPr>
            <a:r>
              <a:rPr lang="en-US" sz="2800" b="1" dirty="0" err="1" smtClean="0">
                <a:solidFill>
                  <a:schemeClr val="bg1"/>
                </a:solidFill>
              </a:rPr>
              <a:t>priroda.su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 startAt="9"/>
            </a:pPr>
            <a:r>
              <a:rPr lang="en-US" sz="2800" b="1" dirty="0" smtClean="0">
                <a:solidFill>
                  <a:schemeClr val="bg1"/>
                </a:solidFill>
              </a:rPr>
              <a:t>ecozoom.org</a:t>
            </a:r>
          </a:p>
          <a:p>
            <a:pPr marL="514350" indent="-51435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10. mining-enc.ru</a:t>
            </a:r>
          </a:p>
          <a:p>
            <a:pPr marL="514350" indent="-51435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11. thepoem.narod.ru</a:t>
            </a:r>
          </a:p>
          <a:p>
            <a:pPr marL="514350" indent="-51435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endParaRPr lang="ru-RU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endParaRPr lang="ru-RU" sz="480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290"/>
            <a:ext cx="750099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Тектоническое строение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рельеф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571744"/>
            <a:ext cx="371477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2571744"/>
            <a:ext cx="364333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платформа</a:t>
            </a:r>
            <a:endParaRPr lang="ru-RU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2571744"/>
            <a:ext cx="414340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Область складчатости 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4876" y="2571744"/>
            <a:ext cx="42148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143108" y="407194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357950" y="4000504"/>
            <a:ext cx="484632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5572140"/>
            <a:ext cx="364337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Возвышенности востока</a:t>
            </a:r>
            <a:endParaRPr lang="ru-RU" sz="4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14844" y="5572140"/>
            <a:ext cx="428631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Горы запада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9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нт подл ре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1391</Words>
  <Application>Microsoft Office PowerPoint</Application>
  <PresentationFormat>Экран (4:3)</PresentationFormat>
  <Paragraphs>197</Paragraphs>
  <Slides>70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Тема Office</vt:lpstr>
      <vt:lpstr>Слайд 1</vt:lpstr>
      <vt:lpstr>Слайд 2</vt:lpstr>
      <vt:lpstr>ли: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  <vt:lpstr>Слайд 13</vt:lpstr>
      <vt:lpstr>Слайд 14</vt:lpstr>
      <vt:lpstr>Возвышенными равнинами</vt:lpstr>
      <vt:lpstr>Слайд 16</vt:lpstr>
      <vt:lpstr>Слайд 17</vt:lpstr>
      <vt:lpstr>Слайд 18</vt:lpstr>
      <vt:lpstr>Слайд 19</vt:lpstr>
      <vt:lpstr>Слайд 20</vt:lpstr>
      <vt:lpstr>Слайд 21</vt:lpstr>
      <vt:lpstr> </vt:lpstr>
      <vt:lpstr>Слайд 23</vt:lpstr>
      <vt:lpstr>Слайд 24</vt:lpstr>
      <vt:lpstr>Слайд 25</vt:lpstr>
      <vt:lpstr>Слайд 26</vt:lpstr>
      <vt:lpstr>Слайд 27</vt:lpstr>
      <vt:lpstr>Слайд 28</vt:lpstr>
      <vt:lpstr> покровном </vt:lpstr>
      <vt:lpstr>Слайд 30</vt:lpstr>
      <vt:lpstr>Слайд 31</vt:lpstr>
      <vt:lpstr>Слайд 32</vt:lpstr>
      <vt:lpstr>Слайд 33</vt:lpstr>
      <vt:lpstr>Слайд 34</vt:lpstr>
      <vt:lpstr>Слайд 35</vt:lpstr>
      <vt:lpstr> для длительного пребывания человека4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</dc:creator>
  <cp:lastModifiedBy>FoM</cp:lastModifiedBy>
  <cp:revision>120</cp:revision>
  <dcterms:created xsi:type="dcterms:W3CDTF">2011-01-28T15:47:26Z</dcterms:created>
  <dcterms:modified xsi:type="dcterms:W3CDTF">2011-02-05T23:14:46Z</dcterms:modified>
</cp:coreProperties>
</file>