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57256-869C-44AA-9A61-C3458305FE91}" type="datetimeFigureOut">
              <a:rPr lang="ru-RU" smtClean="0"/>
              <a:pPr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D5DA-9597-45BC-AB86-5C01AA61D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" TargetMode="External"/><Relationship Id="rId2" Type="http://schemas.openxmlformats.org/officeDocument/2006/relationships/hyperlink" Target="http://www.alhimik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estival.1september.ru/artic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75656" y="188640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Химия   и организм человека</a:t>
            </a:r>
            <a:endParaRPr lang="ru-RU" sz="3200" dirty="0"/>
          </a:p>
        </p:txBody>
      </p:sp>
      <p:pic>
        <p:nvPicPr>
          <p:cNvPr id="1026" name="Picture 2" descr="C:\Users\Hafiz14\Desktop\4_23_1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836712"/>
            <a:ext cx="5256584" cy="460871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87624" y="566124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Ахметвалиева Наиля Мисбаховна ,учитель химии и биологии ГБОУ ООШ  п.Приморский Самарской области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Химия и ботаника</a:t>
            </a:r>
            <a:endParaRPr lang="ru-RU" dirty="0"/>
          </a:p>
        </p:txBody>
      </p:sp>
      <p:pic>
        <p:nvPicPr>
          <p:cNvPr id="4" name="Содержимое 3" descr="фотосинтез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484784"/>
            <a:ext cx="6912768" cy="4968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Макро- и микроэлементы в организме человека</a:t>
            </a:r>
            <a:endParaRPr lang="ru-RU" sz="2800" dirty="0"/>
          </a:p>
        </p:txBody>
      </p:sp>
      <p:pic>
        <p:nvPicPr>
          <p:cNvPr id="4" name="Содержимое 3" descr="хэ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556792"/>
            <a:ext cx="8208912" cy="5040560"/>
          </a:xfr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83568" y="2132856"/>
          <a:ext cx="2787947" cy="3600400"/>
        </p:xfrm>
        <a:graphic>
          <a:graphicData uri="http://schemas.openxmlformats.org/drawingml/2006/table">
            <a:tbl>
              <a:tblPr/>
              <a:tblGrid>
                <a:gridCol w="2787947"/>
              </a:tblGrid>
              <a:tr h="46959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Макроэлементы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3080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Кальций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                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Магний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Фосфор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Калий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Кремний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Натрий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Сера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96136" y="2132856"/>
          <a:ext cx="2524125" cy="3528392"/>
        </p:xfrm>
        <a:graphic>
          <a:graphicData uri="http://schemas.openxmlformats.org/drawingml/2006/table">
            <a:tbl>
              <a:tblPr/>
              <a:tblGrid>
                <a:gridCol w="2524125"/>
              </a:tblGrid>
              <a:tr h="29403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Микроэлементы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435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Бор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Хром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Медь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Фтор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Йод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Железо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Литий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Молибден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Селен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Ванадий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Цинк</a:t>
                      </a:r>
                      <a:endParaRPr lang="ru-RU" sz="1600" dirty="0">
                        <a:solidFill>
                          <a:srgbClr val="59603E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Врачи и химия </a:t>
            </a:r>
            <a:endParaRPr lang="ru-RU" dirty="0"/>
          </a:p>
        </p:txBody>
      </p:sp>
      <p:pic>
        <p:nvPicPr>
          <p:cNvPr id="4" name="Содержимое 3" descr="лаборан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521328"/>
            <a:ext cx="8208912" cy="4860000"/>
          </a:xfrm>
        </p:spPr>
      </p:pic>
      <p:sp>
        <p:nvSpPr>
          <p:cNvPr id="5" name="TextBox 4"/>
          <p:cNvSpPr txBox="1"/>
          <p:nvPr/>
        </p:nvSpPr>
        <p:spPr>
          <a:xfrm>
            <a:off x="899592" y="4869160"/>
            <a:ext cx="72728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Современные </a:t>
            </a:r>
            <a:r>
              <a:rPr lang="ru-RU" sz="2000" dirty="0">
                <a:solidFill>
                  <a:schemeClr val="bg1"/>
                </a:solidFill>
              </a:rPr>
              <a:t>достижения медицины и достижения, которые мы ожидаем в ближайшие годы, смогут привести к контролю со стороны над здоровьем человека, о выдаче жёстких рекомендаций: что человеку есть, пить, как себя вести, какие лекарства принимать.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Биохимик о человеке</a:t>
            </a:r>
            <a:endParaRPr lang="ru-RU" dirty="0"/>
          </a:p>
        </p:txBody>
      </p:sp>
      <p:pic>
        <p:nvPicPr>
          <p:cNvPr id="4" name="Содержимое 3" descr="биохими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1988840"/>
            <a:ext cx="4696346" cy="3708568"/>
          </a:xfrm>
        </p:spPr>
      </p:pic>
      <p:sp>
        <p:nvSpPr>
          <p:cNvPr id="5" name="TextBox 4"/>
          <p:cNvSpPr txBox="1"/>
          <p:nvPr/>
        </p:nvSpPr>
        <p:spPr>
          <a:xfrm>
            <a:off x="539552" y="1916832"/>
            <a:ext cx="3240360" cy="37856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/>
              <a:t>Человек представляет собой целостное единство биологического (организменного), психического и социального уровней, которые формируются из двух — природного и социального, наследственного и прижизненно приобретенного.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Металлы в организме человека</a:t>
            </a:r>
            <a:endParaRPr lang="ru-RU" dirty="0"/>
          </a:p>
        </p:txBody>
      </p:sp>
      <p:pic>
        <p:nvPicPr>
          <p:cNvPr id="4" name="Содержимое 3" descr="4_23_1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556792"/>
            <a:ext cx="4100240" cy="4525963"/>
          </a:xfrm>
        </p:spPr>
      </p:pic>
      <p:sp>
        <p:nvSpPr>
          <p:cNvPr id="5" name="TextBox 4"/>
          <p:cNvSpPr txBox="1"/>
          <p:nvPr/>
        </p:nvSpPr>
        <p:spPr>
          <a:xfrm>
            <a:off x="539552" y="1556792"/>
            <a:ext cx="3816424" cy="4524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В организме человека </a:t>
            </a:r>
            <a:r>
              <a:rPr lang="ru-RU" sz="2400" dirty="0"/>
              <a:t>металлы </a:t>
            </a:r>
            <a:r>
              <a:rPr lang="ru-RU" sz="2400" dirty="0" smtClean="0"/>
              <a:t>-около </a:t>
            </a:r>
            <a:r>
              <a:rPr lang="ru-RU" sz="2400" dirty="0"/>
              <a:t>3% (по массе</a:t>
            </a:r>
            <a:r>
              <a:rPr lang="ru-RU" sz="2400" dirty="0" smtClean="0"/>
              <a:t>). </a:t>
            </a:r>
            <a:r>
              <a:rPr lang="ru-RU" sz="2400" dirty="0"/>
              <a:t>Если принять массу человека за 70 кг, то на долю металлов приходится 2,1 кг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К</a:t>
            </a:r>
            <a:r>
              <a:rPr lang="ru-RU" sz="2400" dirty="0" smtClean="0"/>
              <a:t>альций -1700</a:t>
            </a:r>
            <a:r>
              <a:rPr lang="ru-RU" sz="2400" dirty="0"/>
              <a:t> </a:t>
            </a:r>
            <a:r>
              <a:rPr lang="ru-RU" sz="2400" dirty="0" smtClean="0"/>
              <a:t>г, </a:t>
            </a:r>
          </a:p>
          <a:p>
            <a:r>
              <a:rPr lang="ru-RU" sz="2400" dirty="0" smtClean="0"/>
              <a:t>калий -250</a:t>
            </a:r>
            <a:r>
              <a:rPr lang="ru-RU" sz="2400" dirty="0"/>
              <a:t> </a:t>
            </a:r>
            <a:r>
              <a:rPr lang="ru-RU" sz="2400" dirty="0" smtClean="0"/>
              <a:t>г</a:t>
            </a:r>
          </a:p>
          <a:p>
            <a:r>
              <a:rPr lang="ru-RU" sz="2400" dirty="0" smtClean="0"/>
              <a:t>натрий -70</a:t>
            </a:r>
            <a:r>
              <a:rPr lang="ru-RU" sz="2400" dirty="0"/>
              <a:t> </a:t>
            </a:r>
            <a:r>
              <a:rPr lang="ru-RU" sz="2400" dirty="0" smtClean="0"/>
              <a:t>г</a:t>
            </a:r>
          </a:p>
          <a:p>
            <a:r>
              <a:rPr lang="ru-RU" sz="2400" dirty="0" smtClean="0"/>
              <a:t>магний -42</a:t>
            </a:r>
            <a:r>
              <a:rPr lang="ru-RU" sz="2400" dirty="0"/>
              <a:t> </a:t>
            </a:r>
            <a:r>
              <a:rPr lang="ru-RU" sz="2400" dirty="0" smtClean="0"/>
              <a:t>г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железо </a:t>
            </a:r>
            <a:r>
              <a:rPr lang="ru-RU" sz="2400" dirty="0" smtClean="0"/>
              <a:t>-5</a:t>
            </a:r>
            <a:r>
              <a:rPr lang="ru-RU" sz="2400" dirty="0"/>
              <a:t> </a:t>
            </a:r>
            <a:r>
              <a:rPr lang="ru-RU" sz="2400" dirty="0" smtClean="0"/>
              <a:t>г</a:t>
            </a:r>
          </a:p>
          <a:p>
            <a:r>
              <a:rPr lang="ru-RU" sz="2400" dirty="0" smtClean="0"/>
              <a:t>цинк -3</a:t>
            </a:r>
            <a:r>
              <a:rPr lang="ru-RU" sz="2400" dirty="0"/>
              <a:t> </a:t>
            </a:r>
            <a:r>
              <a:rPr lang="ru-RU" sz="2400" dirty="0" smtClean="0"/>
              <a:t>г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Повар о химии в жизни человека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2800" b="1" i="1" dirty="0"/>
              <a:t>Пища должна перекрывать </a:t>
            </a:r>
            <a:r>
              <a:rPr lang="ru-RU" sz="2800" b="1" i="1" dirty="0" err="1"/>
              <a:t>энергозатраты</a:t>
            </a:r>
            <a:r>
              <a:rPr lang="ru-RU" sz="2800" b="1" i="1" dirty="0"/>
              <a:t> организма.</a:t>
            </a:r>
            <a:endParaRPr lang="ru-RU" sz="2800" dirty="0"/>
          </a:p>
          <a:p>
            <a:pPr lvl="0"/>
            <a:r>
              <a:rPr lang="ru-RU" sz="2800" b="1" i="1" dirty="0"/>
              <a:t>Пища должна быть полноценной по химическому составу и содержать белки, жиры, углеводы в соотношении 1:1:4, витамины, минеральные соли и микроэлементы.</a:t>
            </a:r>
            <a:endParaRPr lang="ru-RU" sz="2800" dirty="0"/>
          </a:p>
          <a:p>
            <a:pPr lvl="0"/>
            <a:r>
              <a:rPr lang="ru-RU" sz="2800" b="1" i="1" dirty="0"/>
              <a:t>Пища должна быть безвредной в химическом отношении и безопасной с точки зрения бактериального состава.</a:t>
            </a:r>
            <a:endParaRPr lang="ru-RU" sz="2800" dirty="0"/>
          </a:p>
          <a:p>
            <a:endParaRPr lang="ru-RU" sz="1600" dirty="0"/>
          </a:p>
        </p:txBody>
      </p:sp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4725144"/>
            <a:ext cx="1552575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err="1" smtClean="0"/>
              <a:t>Синквейн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Составьте </a:t>
            </a:r>
            <a:r>
              <a:rPr lang="ru-RU" dirty="0" err="1" smtClean="0"/>
              <a:t>синквейн</a:t>
            </a:r>
            <a:r>
              <a:rPr lang="ru-RU" dirty="0" smtClean="0"/>
              <a:t> на слово «клетка»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Домашнее задание: </a:t>
            </a:r>
            <a:r>
              <a:rPr lang="ru-RU" dirty="0"/>
              <a:t>п2 по химии,упр.4, стр31-33 по биологии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Использованные материалы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       1. </a:t>
            </a:r>
            <a:r>
              <a:rPr lang="ru-RU" sz="1800" dirty="0" smtClean="0"/>
              <a:t>Габриелян О. С. Химия 8 класс «Дрофа» 2006 г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dirty="0" smtClean="0"/>
              <a:t>      2</a:t>
            </a:r>
            <a:r>
              <a:rPr lang="ru-RU" sz="1800" dirty="0" smtClean="0"/>
              <a:t>.Кнорре </a:t>
            </a:r>
            <a:r>
              <a:rPr lang="ru-RU" sz="1800" dirty="0"/>
              <a:t>Д. Р.,  </a:t>
            </a:r>
            <a:r>
              <a:rPr lang="ru-RU" sz="1800" dirty="0" err="1"/>
              <a:t>Мызина</a:t>
            </a:r>
            <a:r>
              <a:rPr lang="ru-RU" sz="1800" dirty="0"/>
              <a:t> С. Д. — Биологическая химия: Учеб. для хим., биол. и мед. спец. вузов 3-е изд., </a:t>
            </a:r>
            <a:r>
              <a:rPr lang="ru-RU" sz="1800" dirty="0" err="1"/>
              <a:t>испр</a:t>
            </a:r>
            <a:r>
              <a:rPr lang="ru-RU" sz="1800" dirty="0"/>
              <a:t>. — М.: Высшая школа, 2002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3.Программа </a:t>
            </a:r>
            <a:r>
              <a:rPr lang="ru-RU" sz="1800" dirty="0" smtClean="0"/>
              <a:t>и учебник: Сонин Н. И., Захаров В. Б., Захарова Е. Т. Программа основного общего образования по биологии 6 – 9 классы.</a:t>
            </a:r>
            <a:endParaRPr lang="ru-RU" sz="1800" dirty="0"/>
          </a:p>
          <a:p>
            <a:r>
              <a:rPr lang="ru-RU" sz="1800" dirty="0"/>
              <a:t>4</a:t>
            </a:r>
            <a:r>
              <a:rPr lang="ru-RU" sz="1800" dirty="0" smtClean="0"/>
              <a:t>. </a:t>
            </a:r>
            <a:r>
              <a:rPr lang="ru-RU" sz="1800" dirty="0"/>
              <a:t>Скальный А.В. Микроэлементный человек. Ж. «Химия и жизнь» № 1, </a:t>
            </a:r>
            <a:r>
              <a:rPr lang="ru-RU" sz="1800" dirty="0" smtClean="0"/>
              <a:t>2008</a:t>
            </a:r>
          </a:p>
          <a:p>
            <a:pPr>
              <a:buNone/>
            </a:pPr>
            <a:r>
              <a:rPr lang="ru-RU" sz="1800" dirty="0" smtClean="0"/>
              <a:t>       5.Сонин </a:t>
            </a:r>
            <a:r>
              <a:rPr lang="ru-RU" sz="1800" dirty="0" smtClean="0"/>
              <a:t>Н. И. Биология. Человек. 8 класс: учеб.  для </a:t>
            </a:r>
            <a:r>
              <a:rPr lang="ru-RU" sz="1800" dirty="0" err="1" smtClean="0"/>
              <a:t>общеобразоват</a:t>
            </a:r>
            <a:r>
              <a:rPr lang="ru-RU" sz="1800" dirty="0" smtClean="0"/>
              <a:t>. учреждений / Н. И. Сонин, М. Р. </a:t>
            </a:r>
            <a:r>
              <a:rPr lang="ru-RU" sz="1800" dirty="0" err="1" smtClean="0"/>
              <a:t>Сапин</a:t>
            </a:r>
            <a:r>
              <a:rPr lang="ru-RU" sz="1800" dirty="0" smtClean="0"/>
              <a:t>. – 2-е изд., стереотип. – М.: Дрофа,  2009. – 287 с.</a:t>
            </a:r>
          </a:p>
          <a:p>
            <a:endParaRPr lang="ru-RU" sz="1800" dirty="0"/>
          </a:p>
          <a:p>
            <a:r>
              <a:rPr lang="ru-RU" sz="1800" dirty="0"/>
              <a:t>6</a:t>
            </a:r>
            <a:r>
              <a:rPr lang="ru-RU" sz="1800" dirty="0" smtClean="0"/>
              <a:t>. </a:t>
            </a:r>
            <a:r>
              <a:rPr lang="ru-RU" sz="1800" dirty="0"/>
              <a:t>Для подготовки данной работы были использованы материалы с сайтов:</a:t>
            </a:r>
          </a:p>
          <a:p>
            <a:r>
              <a:rPr lang="ru-RU" sz="1800" dirty="0"/>
              <a:t>      </a:t>
            </a:r>
            <a:r>
              <a:rPr lang="ru-RU" sz="1800" u="sng" dirty="0">
                <a:hlinkClick r:id="rId2"/>
              </a:rPr>
              <a:t>http://www.alhimik.ru/</a:t>
            </a:r>
            <a:endParaRPr lang="ru-RU" sz="1800" dirty="0"/>
          </a:p>
          <a:p>
            <a:r>
              <a:rPr lang="ru-RU" sz="1800" dirty="0"/>
              <a:t>      </a:t>
            </a:r>
            <a:r>
              <a:rPr lang="ru-RU" sz="1800" u="sng" dirty="0">
                <a:hlinkClick r:id="rId3"/>
              </a:rPr>
              <a:t>http://ru.wikipedia.org/</a:t>
            </a:r>
            <a:endParaRPr lang="ru-RU" sz="1800" dirty="0"/>
          </a:p>
          <a:p>
            <a:r>
              <a:rPr lang="ru-RU" sz="1800" dirty="0"/>
              <a:t>      http:// </a:t>
            </a:r>
            <a:r>
              <a:rPr lang="ru-RU" sz="1800" dirty="0" err="1"/>
              <a:t>stolica-medikl.ru</a:t>
            </a:r>
            <a:r>
              <a:rPr lang="ru-RU" sz="1800" dirty="0" smtClean="0"/>
              <a:t>/</a:t>
            </a:r>
          </a:p>
          <a:p>
            <a:r>
              <a:rPr lang="ru-RU" sz="1800" dirty="0"/>
              <a:t> </a:t>
            </a:r>
            <a:r>
              <a:rPr lang="ru-RU" sz="1800" dirty="0" smtClean="0"/>
              <a:t>     </a:t>
            </a:r>
            <a:r>
              <a:rPr lang="en-US" sz="1800" dirty="0" smtClean="0"/>
              <a:t>http://nsportal.ru/</a:t>
            </a:r>
            <a:endParaRPr lang="ru-RU" sz="1800" dirty="0"/>
          </a:p>
          <a:p>
            <a:r>
              <a:rPr lang="ru-RU" sz="1800" dirty="0"/>
              <a:t> </a:t>
            </a:r>
            <a:r>
              <a:rPr lang="ru-RU" sz="1800" dirty="0" smtClean="0"/>
              <a:t>     </a:t>
            </a:r>
            <a:r>
              <a:rPr lang="ru-RU" sz="1800" dirty="0" smtClean="0"/>
              <a:t> </a:t>
            </a:r>
            <a:r>
              <a:rPr lang="ru-RU" sz="1800" u="sng" dirty="0" smtClean="0">
                <a:hlinkClick r:id="rId4"/>
              </a:rPr>
              <a:t>http://festival.1september.ru/articl</a:t>
            </a:r>
            <a:endParaRPr lang="ru-RU" sz="18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232</Words>
  <Application>Microsoft Office PowerPoint</Application>
  <PresentationFormat>Экран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Химия и ботаника</vt:lpstr>
      <vt:lpstr>Макро- и микроэлементы в организме человека</vt:lpstr>
      <vt:lpstr>Врачи и химия </vt:lpstr>
      <vt:lpstr>Биохимик о человеке</vt:lpstr>
      <vt:lpstr>Металлы в организме человека</vt:lpstr>
      <vt:lpstr>Повар о химии в жизни человека</vt:lpstr>
      <vt:lpstr>Синквейн</vt:lpstr>
      <vt:lpstr>Использованные материалы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Hafiz14</dc:creator>
  <cp:lastModifiedBy>Hafiz14</cp:lastModifiedBy>
  <cp:revision>24</cp:revision>
  <dcterms:created xsi:type="dcterms:W3CDTF">2014-01-23T17:24:25Z</dcterms:created>
  <dcterms:modified xsi:type="dcterms:W3CDTF">2014-01-24T07:59:35Z</dcterms:modified>
</cp:coreProperties>
</file>