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7"/>
  </p:notesMasterIdLst>
  <p:sldIdLst>
    <p:sldId id="256" r:id="rId3"/>
    <p:sldId id="302" r:id="rId4"/>
    <p:sldId id="299" r:id="rId5"/>
    <p:sldId id="257" r:id="rId6"/>
    <p:sldId id="261" r:id="rId7"/>
    <p:sldId id="258" r:id="rId8"/>
    <p:sldId id="259" r:id="rId9"/>
    <p:sldId id="260" r:id="rId10"/>
    <p:sldId id="263" r:id="rId11"/>
    <p:sldId id="262" r:id="rId12"/>
    <p:sldId id="265" r:id="rId13"/>
    <p:sldId id="264" r:id="rId14"/>
    <p:sldId id="266" r:id="rId15"/>
    <p:sldId id="267" r:id="rId16"/>
    <p:sldId id="268" r:id="rId17"/>
    <p:sldId id="269" r:id="rId18"/>
    <p:sldId id="270" r:id="rId19"/>
    <p:sldId id="283" r:id="rId20"/>
    <p:sldId id="275" r:id="rId21"/>
    <p:sldId id="271" r:id="rId22"/>
    <p:sldId id="272" r:id="rId23"/>
    <p:sldId id="273" r:id="rId24"/>
    <p:sldId id="274" r:id="rId25"/>
    <p:sldId id="276" r:id="rId26"/>
    <p:sldId id="277" r:id="rId27"/>
    <p:sldId id="278" r:id="rId28"/>
    <p:sldId id="279" r:id="rId29"/>
    <p:sldId id="280" r:id="rId30"/>
    <p:sldId id="282" r:id="rId31"/>
    <p:sldId id="281" r:id="rId32"/>
    <p:sldId id="286" r:id="rId33"/>
    <p:sldId id="287" r:id="rId34"/>
    <p:sldId id="289" r:id="rId35"/>
    <p:sldId id="290" r:id="rId36"/>
    <p:sldId id="291" r:id="rId37"/>
    <p:sldId id="292" r:id="rId38"/>
    <p:sldId id="294" r:id="rId39"/>
    <p:sldId id="293" r:id="rId40"/>
    <p:sldId id="296" r:id="rId41"/>
    <p:sldId id="295" r:id="rId42"/>
    <p:sldId id="297" r:id="rId43"/>
    <p:sldId id="298" r:id="rId44"/>
    <p:sldId id="284" r:id="rId45"/>
    <p:sldId id="30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CC298-6A2B-4B81-BDBF-AA0B04367C2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9F82A-470F-496C-8B96-83CD2E7C3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600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http://www.tepid.ru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F82A-470F-496C-8B96-83CD2E7C3CF7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998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http://www.anypics.ru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F82A-470F-496C-8B96-83CD2E7C3CF7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48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http://knu.znate.ru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F82A-470F-496C-8B96-83CD2E7C3CF7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977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http://foto.academ.org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F82A-470F-496C-8B96-83CD2E7C3CF7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198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http://www.viafortuna.ru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F82A-470F-496C-8B96-83CD2E7C3CF7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883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3627-BAE2-4263-9A79-FEE47E346D3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C4DC-201C-4849-96FF-A6E06E6CF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39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3627-BAE2-4263-9A79-FEE47E346D3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C4DC-201C-4849-96FF-A6E06E6CF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33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3627-BAE2-4263-9A79-FEE47E346D3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C4DC-201C-4849-96FF-A6E06E6CF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837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3627-BAE2-4263-9A79-FEE47E346D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C4DC-201C-4849-96FF-A6E06E6CF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60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3627-BAE2-4263-9A79-FEE47E346D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C4DC-201C-4849-96FF-A6E06E6CF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93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3627-BAE2-4263-9A79-FEE47E346D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C4DC-201C-4849-96FF-A6E06E6CF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819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3627-BAE2-4263-9A79-FEE47E346D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C4DC-201C-4849-96FF-A6E06E6CF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52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3627-BAE2-4263-9A79-FEE47E346D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C4DC-201C-4849-96FF-A6E06E6CF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98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3627-BAE2-4263-9A79-FEE47E346D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C4DC-201C-4849-96FF-A6E06E6CF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036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3627-BAE2-4263-9A79-FEE47E346D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C4DC-201C-4849-96FF-A6E06E6CF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026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3627-BAE2-4263-9A79-FEE47E346D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C4DC-201C-4849-96FF-A6E06E6CF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7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3627-BAE2-4263-9A79-FEE47E346D3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C4DC-201C-4849-96FF-A6E06E6CF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688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3627-BAE2-4263-9A79-FEE47E346D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C4DC-201C-4849-96FF-A6E06E6CF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2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3627-BAE2-4263-9A79-FEE47E346D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C4DC-201C-4849-96FF-A6E06E6CF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160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3627-BAE2-4263-9A79-FEE47E346D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C4DC-201C-4849-96FF-A6E06E6CF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3627-BAE2-4263-9A79-FEE47E346D3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C4DC-201C-4849-96FF-A6E06E6CF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33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3627-BAE2-4263-9A79-FEE47E346D3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C4DC-201C-4849-96FF-A6E06E6CF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16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3627-BAE2-4263-9A79-FEE47E346D3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C4DC-201C-4849-96FF-A6E06E6CF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30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3627-BAE2-4263-9A79-FEE47E346D3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C4DC-201C-4849-96FF-A6E06E6CF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55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3627-BAE2-4263-9A79-FEE47E346D3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C4DC-201C-4849-96FF-A6E06E6CF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4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3627-BAE2-4263-9A79-FEE47E346D3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C4DC-201C-4849-96FF-A6E06E6CF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57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3627-BAE2-4263-9A79-FEE47E346D3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C4DC-201C-4849-96FF-A6E06E6CF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22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C3627-BAE2-4263-9A79-FEE47E346D3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FC4DC-201C-4849-96FF-A6E06E6CF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53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C3627-BAE2-4263-9A79-FEE47E346D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FC4DC-201C-4849-96FF-A6E06E6CF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6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1%83%D1%80%D1%8B%D0%B9_%D0%BC%D0%B5%D0%B4%D0%B2%D0%B5%D0%B4%D1%8C" TargetMode="External"/><Relationship Id="rId2" Type="http://schemas.openxmlformats.org/officeDocument/2006/relationships/hyperlink" Target="http://ru.wikipedia.org/wiki/%D0%93%D0%BE%D1%80%D0%BD%D0%BE%D1%81%D1%82%D0%B0%D0%B9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44.xml"/><Relationship Id="rId3" Type="http://schemas.openxmlformats.org/officeDocument/2006/relationships/slide" Target="slide5.xml"/><Relationship Id="rId7" Type="http://schemas.openxmlformats.org/officeDocument/2006/relationships/slide" Target="slide19.xml"/><Relationship Id="rId12" Type="http://schemas.openxmlformats.org/officeDocument/2006/relationships/slide" Target="slide3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30.xml"/><Relationship Id="rId5" Type="http://schemas.openxmlformats.org/officeDocument/2006/relationships/slide" Target="slide15.xml"/><Relationship Id="rId10" Type="http://schemas.openxmlformats.org/officeDocument/2006/relationships/slide" Target="slide29.xml"/><Relationship Id="rId4" Type="http://schemas.openxmlformats.org/officeDocument/2006/relationships/slide" Target="slide10.xml"/><Relationship Id="rId9" Type="http://schemas.openxmlformats.org/officeDocument/2006/relationships/slide" Target="slide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slide" Target="slid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slide" Target="slid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hyperlink" Target="http://krasivye-mesta.ru/" TargetMode="External"/><Relationship Id="rId7" Type="http://schemas.openxmlformats.org/officeDocument/2006/relationships/hyperlink" Target="http://www.amic.ru/" TargetMode="External"/><Relationship Id="rId2" Type="http://schemas.openxmlformats.org/officeDocument/2006/relationships/hyperlink" Target="http://ecokem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asa.ru/" TargetMode="External"/><Relationship Id="rId5" Type="http://schemas.openxmlformats.org/officeDocument/2006/relationships/hyperlink" Target="http://subscribe.ru/" TargetMode="External"/><Relationship Id="rId4" Type="http://schemas.openxmlformats.org/officeDocument/2006/relationships/hyperlink" Target="http://shpilenok.livejournal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Охраняемые территории Кемеровской области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4797152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Автор</a:t>
            </a:r>
          </a:p>
          <a:p>
            <a:r>
              <a:rPr lang="ru-RU" sz="2400" b="1" dirty="0" smtClean="0"/>
              <a:t> Ларина Нина Павловна,</a:t>
            </a:r>
          </a:p>
          <a:p>
            <a:r>
              <a:rPr lang="ru-RU" sz="2400" b="1" dirty="0"/>
              <a:t>у</a:t>
            </a:r>
            <a:r>
              <a:rPr lang="ru-RU" sz="2400" b="1" dirty="0" smtClean="0"/>
              <a:t>читель биологии МО ШИСП,</a:t>
            </a:r>
          </a:p>
          <a:p>
            <a:r>
              <a:rPr lang="ru-RU" sz="2400" b="1" dirty="0"/>
              <a:t>г</a:t>
            </a:r>
            <a:r>
              <a:rPr lang="ru-RU" sz="2400" b="1" dirty="0" smtClean="0"/>
              <a:t>. Ленинск-Кузнецкий Кемеровская область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294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Растительный мир заповедника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772816"/>
            <a:ext cx="5904656" cy="3024336"/>
          </a:xfrm>
          <a:prstGeom prst="roundRect">
            <a:avLst/>
          </a:prstGeom>
          <a:solidFill>
            <a:schemeClr val="tx2">
              <a:lumMod val="20000"/>
              <a:lumOff val="8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территории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заповедника встречаются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около 572 вида сосудистых растений. Большая часть заповедника Кузнецкого Алатау покрыта горными таежными лесами из пихты, ели и кедровой сосны сибирской, сменяющиеся на восточных склонах сосновыми и лиственничными лесами. В растительном покрове представлены высотные пояса от степного и лесостепного до черневой тайги, альпийских лугов и высокогорной тундры.</a:t>
            </a: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0" y="6307329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98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9330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Редкие растения Кузнецкого Алатау</a:t>
            </a:r>
            <a:endParaRPr lang="ru-RU" b="1" dirty="0"/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613479" y="6307329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79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0" y="0"/>
            <a:ext cx="3960440" cy="1008112"/>
          </a:xfrm>
          <a:prstGeom prst="ellipse">
            <a:avLst/>
          </a:prstGeom>
          <a:solidFill>
            <a:srgbClr val="92D05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Родиола</a:t>
            </a:r>
            <a:r>
              <a:rPr lang="ru-RU" sz="2400" b="1" dirty="0" smtClean="0"/>
              <a:t> розовая</a:t>
            </a:r>
            <a:endParaRPr lang="ru-RU" sz="2400" dirty="0"/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622792" y="6294680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9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07504" y="5733256"/>
            <a:ext cx="6264696" cy="914400"/>
          </a:xfrm>
          <a:prstGeom prst="ellipse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Левзея</a:t>
            </a:r>
            <a:r>
              <a:rPr lang="ru-RU" sz="2400" b="1" dirty="0" smtClean="0"/>
              <a:t> </a:t>
            </a:r>
            <a:r>
              <a:rPr lang="ru-RU" sz="2400" b="1" dirty="0" err="1"/>
              <a:t>сафлоровидная</a:t>
            </a:r>
            <a:r>
              <a:rPr lang="ru-RU" sz="2400" b="1" dirty="0"/>
              <a:t> (маралий корень)</a:t>
            </a:r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622715" y="6298093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851920" y="183316"/>
            <a:ext cx="5090864" cy="914400"/>
          </a:xfrm>
          <a:prstGeom prst="ellipse">
            <a:avLst/>
          </a:prstGeom>
          <a:solidFill>
            <a:srgbClr val="92D05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Венерин башмачок</a:t>
            </a:r>
            <a:endParaRPr lang="ru-RU" sz="2400" b="1" dirty="0"/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578416" y="6298093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2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963" y="-49979"/>
            <a:ext cx="8229600" cy="980728"/>
          </a:xfrm>
        </p:spPr>
        <p:txBody>
          <a:bodyPr/>
          <a:lstStyle/>
          <a:p>
            <a:r>
              <a:rPr lang="ru-RU" b="1" dirty="0" smtClean="0"/>
              <a:t>Животный мир 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836712"/>
            <a:ext cx="8568952" cy="2160240"/>
          </a:xfrm>
          <a:prstGeom prst="roundRect">
            <a:avLst/>
          </a:prstGeom>
          <a:solidFill>
            <a:schemeClr val="accent3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На территории заповедника зарегистрировано 273 видов птиц. Фауна млекопитающих Кузнецкого Алатау включает в себя 65 видов. В том числе: насекомоядные — 11; рукокрылые — 9; грызуны — 24; зайцеобразные — 3; хищные — 13; копытные — 5 видов. Ядро </a:t>
            </a:r>
            <a:r>
              <a:rPr lang="ru-RU" b="1" dirty="0" err="1" smtClean="0"/>
              <a:t>териофауны</a:t>
            </a:r>
            <a:r>
              <a:rPr lang="ru-RU" b="1" dirty="0" smtClean="0"/>
              <a:t> Кузнецкого Алатау составляют таежные формы. Это бурозубка крошечная, </a:t>
            </a:r>
            <a:r>
              <a:rPr lang="ru-RU" b="1" dirty="0" err="1" smtClean="0"/>
              <a:t>крупнозубая</a:t>
            </a:r>
            <a:r>
              <a:rPr lang="ru-RU" b="1" dirty="0" smtClean="0"/>
              <a:t>, бурая, крот алтайский, бурундук, красно-серая полевка и др. Широко представлены также красная и обыкновенная полевка, барсук, выдра, бурый медведь, лисица обыкновенная, волк и лось.</a:t>
            </a:r>
            <a:endParaRPr lang="ru-RU" b="1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532440" y="6307329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60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ecosociosystemes.fr/neomysfodi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80794"/>
            <a:ext cx="326436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interfotki.ru/content/photo/14/18/141804/vvzq22_co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17" y="258911"/>
            <a:ext cx="1821094" cy="242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k-klochckova2012.narod.ru/olderfiles/1/Barsu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712" y="258911"/>
            <a:ext cx="3675012" cy="245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2.valdosta.edu/~ckbeck/moos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402461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bm.img.com.ua/img/prikol/images/large/4/9/100394_13561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748" y="3695386"/>
            <a:ext cx="3610116" cy="270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2924944"/>
            <a:ext cx="119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Бурозубка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51802" y="2924944"/>
            <a:ext cx="1096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Бурундук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76261" y="2960611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Барсук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6445075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Лось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49565" y="6445075"/>
            <a:ext cx="65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Волк</a:t>
            </a:r>
            <a:endParaRPr lang="ru-RU" dirty="0"/>
          </a:p>
        </p:txBody>
      </p:sp>
      <p:sp>
        <p:nvSpPr>
          <p:cNvPr id="12" name="Управляющая кнопка: домой 11">
            <a:hlinkClick r:id="rId7" action="ppaction://hlinksldjump" highlightClick="1"/>
          </p:cNvPr>
          <p:cNvSpPr/>
          <p:nvPr/>
        </p:nvSpPr>
        <p:spPr>
          <a:xfrm>
            <a:off x="8617516" y="6272089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14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Шорский национальный парк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1628800"/>
            <a:ext cx="4032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Шорский национальный парк расположен на юге Кемеровской области. Протяженность территории национального парка с севера на юг 110 км, с востока на запад 90 км. </a:t>
            </a:r>
            <a:r>
              <a:rPr lang="ru-RU" dirty="0" smtClean="0"/>
              <a:t>Его общая площадь определяется в </a:t>
            </a:r>
            <a:r>
              <a:rPr lang="ru-RU" dirty="0"/>
              <a:t>413843 </a:t>
            </a:r>
            <a:r>
              <a:rPr lang="ru-RU" dirty="0" smtClean="0"/>
              <a:t>гектаров (</a:t>
            </a:r>
            <a:r>
              <a:rPr lang="ru-RU" dirty="0"/>
              <a:t>По данным лесоустройства 2000 </a:t>
            </a:r>
            <a:r>
              <a:rPr lang="ru-RU" dirty="0" smtClean="0"/>
              <a:t>г). Основан в 1990 году. Шорский </a:t>
            </a:r>
            <a:r>
              <a:rPr lang="ru-RU" dirty="0"/>
              <a:t>национальный парк – одно из крупнейших природоохранных учреждений Кузбасса. </a:t>
            </a:r>
            <a:r>
              <a:rPr lang="ru-RU" dirty="0" smtClean="0"/>
              <a:t>Парк  </a:t>
            </a:r>
            <a:r>
              <a:rPr lang="ru-RU" dirty="0"/>
              <a:t>занимает юго-восточную часть </a:t>
            </a:r>
            <a:r>
              <a:rPr lang="ru-RU" dirty="0" err="1"/>
              <a:t>Таштагольского</a:t>
            </a:r>
            <a:r>
              <a:rPr lang="ru-RU" dirty="0"/>
              <a:t> района, где проживает коренное население – шорцы.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3314296" cy="535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86179" y="6280797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8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Прекрасна природа </a:t>
            </a:r>
            <a:br>
              <a:rPr lang="ru-RU" b="1" dirty="0" smtClean="0"/>
            </a:br>
            <a:r>
              <a:rPr lang="ru-RU" b="1" dirty="0" smtClean="0"/>
              <a:t>национального парка</a:t>
            </a:r>
            <a:endParaRPr lang="ru-RU" b="1" dirty="0"/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532440" y="6307329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79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8578416" y="6263666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40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20688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Я сорвал цветок – и он завял. Я поймал жука – и он умер у меня на ладони. И тогда я понял, что прикоснуться к красоте можно только сердцем.</a:t>
            </a:r>
          </a:p>
          <a:p>
            <a:pPr algn="r"/>
            <a:r>
              <a:rPr lang="ru-RU" sz="2000" b="1" dirty="0" err="1">
                <a:solidFill>
                  <a:prstClr val="black"/>
                </a:solidFill>
              </a:rPr>
              <a:t>Павол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 err="1">
                <a:solidFill>
                  <a:prstClr val="black"/>
                </a:solidFill>
              </a:rPr>
              <a:t>Гвездослав</a:t>
            </a:r>
            <a:r>
              <a:rPr lang="ru-RU" sz="2000" b="1" dirty="0">
                <a:solidFill>
                  <a:prstClr val="black"/>
                </a:solidFill>
              </a:rPr>
              <a:t>, словацкий поэт, гуманист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2636912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Человек,</a:t>
            </a:r>
          </a:p>
          <a:p>
            <a:r>
              <a:rPr lang="ru-RU" sz="2000" b="1" dirty="0">
                <a:solidFill>
                  <a:prstClr val="black"/>
                </a:solidFill>
              </a:rPr>
              <a:t>Богатырскою силой играючи, </a:t>
            </a:r>
          </a:p>
          <a:p>
            <a:r>
              <a:rPr lang="ru-RU" sz="2000" b="1" dirty="0">
                <a:solidFill>
                  <a:prstClr val="black"/>
                </a:solidFill>
              </a:rPr>
              <a:t>Должен помнить про тихие жалобы заячьи</a:t>
            </a:r>
          </a:p>
          <a:p>
            <a:r>
              <a:rPr lang="ru-RU" sz="2000" b="1" dirty="0">
                <a:solidFill>
                  <a:prstClr val="black"/>
                </a:solidFill>
              </a:rPr>
              <a:t>И притом, своему зная цену величью,</a:t>
            </a:r>
          </a:p>
          <a:p>
            <a:r>
              <a:rPr lang="ru-RU" sz="2000" b="1" dirty="0">
                <a:solidFill>
                  <a:prstClr val="black"/>
                </a:solidFill>
              </a:rPr>
              <a:t>Быть в ответе за каждую песенку птичью</a:t>
            </a:r>
          </a:p>
          <a:p>
            <a:pPr algn="r"/>
            <a:r>
              <a:rPr lang="ru-RU" sz="2000" b="1" dirty="0">
                <a:solidFill>
                  <a:prstClr val="black"/>
                </a:solidFill>
              </a:rPr>
              <a:t>Игорь Киселев, кузбасский поэт</a:t>
            </a:r>
          </a:p>
        </p:txBody>
      </p:sp>
    </p:spTree>
    <p:extLst>
      <p:ext uri="{BB962C8B-B14F-4D97-AF65-F5344CB8AC3E}">
        <p14:creationId xmlns:p14="http://schemas.microsoft.com/office/powerpoint/2010/main" val="3700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Территориальное устройство.</a:t>
            </a:r>
            <a:br>
              <a:rPr lang="ru-RU" b="1" dirty="0" smtClean="0"/>
            </a:br>
            <a:r>
              <a:rPr lang="ru-RU" b="1" dirty="0" smtClean="0"/>
              <a:t>Особо охраняемая зона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1556792"/>
            <a:ext cx="8064896" cy="4896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Осуществляются </a:t>
            </a:r>
            <a:r>
              <a:rPr lang="ru-RU" sz="2000" dirty="0"/>
              <a:t>мероприятия по сохранению эталонных участков природы, а так же объектов, имеющих особую экологическую, историческую и эстетическую ценность. В эту зону включены участки природных комплексов, не затронутые или слабо затронутые хозяйственной деятельностью, лесные массивы из кедра и пихты среднегорной части </a:t>
            </a:r>
            <a:r>
              <a:rPr lang="ru-RU" sz="2000" dirty="0" err="1"/>
              <a:t>Шории</a:t>
            </a:r>
            <a:r>
              <a:rPr lang="ru-RU" sz="2000" dirty="0"/>
              <a:t> (частично высокогорной). Здесь строго ограничена хозяйственная и рекреационная деятельность, возможно лишь осуществлять научные исследования и мероприятия, направленные на охрану лесов от пожаров, защиту лесных насаждений от вредителей и болезней. Допускается строго регулируемое посещение. В особо охраняемой зоне запрещена какая-либо хозяйственная деятельность, но для жителей поселков </a:t>
            </a:r>
            <a:r>
              <a:rPr lang="ru-RU" sz="2000" dirty="0" err="1"/>
              <a:t>Эльбеза</a:t>
            </a:r>
            <a:r>
              <a:rPr lang="ru-RU" sz="2000" dirty="0"/>
              <a:t>, Верхний и Средний </a:t>
            </a:r>
            <a:r>
              <a:rPr lang="ru-RU" sz="2000" dirty="0" err="1"/>
              <a:t>Бугзас</a:t>
            </a:r>
            <a:r>
              <a:rPr lang="ru-RU" sz="2000" dirty="0"/>
              <a:t> сделано исключение: им разрешено вести охотничий промысел в районах, расположенных на правой части бассейна реки </a:t>
            </a:r>
            <a:r>
              <a:rPr lang="ru-RU" sz="2000" dirty="0" err="1"/>
              <a:t>Мрассу</a:t>
            </a:r>
            <a:r>
              <a:rPr lang="ru-RU" sz="2000" dirty="0"/>
              <a:t>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69308" y="6307329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43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Зона ограниченного хозяйственного использования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628800"/>
            <a:ext cx="8208912" cy="4824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 </a:t>
            </a:r>
            <a:r>
              <a:rPr lang="ru-RU" sz="2400" dirty="0"/>
              <a:t>территорию зоны включены участки </a:t>
            </a:r>
            <a:r>
              <a:rPr lang="ru-RU" sz="2400" dirty="0" err="1"/>
              <a:t>горношорской</a:t>
            </a:r>
            <a:r>
              <a:rPr lang="ru-RU" sz="2400" dirty="0"/>
              <a:t> черневой тайги, сильно нарушенные </a:t>
            </a:r>
            <a:r>
              <a:rPr lang="ru-RU" sz="2400" dirty="0" err="1"/>
              <a:t>лесоэксплуатацией</a:t>
            </a:r>
            <a:r>
              <a:rPr lang="ru-RU" sz="2400" dirty="0"/>
              <a:t> и охотничьим промыслом, функционально пригодные играть роль естественных резерватов ценных охотничье-промысловых животных. В этой зоне разрешается проводить необходимые биотехнические, лесовосстановительные и лесозащитные мероприятия, а также выборочные рубки, научные исследования. Запрещается рекреационная и хозяйственная деятельность.</a:t>
            </a: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622715" y="6288857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97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Зона </a:t>
            </a:r>
            <a:r>
              <a:rPr lang="ru-RU" b="1" dirty="0"/>
              <a:t>рекреационного использования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772816"/>
            <a:ext cx="7920880" cy="4392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Предназначена </a:t>
            </a:r>
            <a:r>
              <a:rPr lang="ru-RU" sz="2000" dirty="0"/>
              <a:t>для проведения мероприятий по организации регулируемого туризма и отдыха населения в естественных ландшафтах </a:t>
            </a:r>
            <a:r>
              <a:rPr lang="ru-RU" sz="2000" dirty="0" err="1"/>
              <a:t>горношорской</a:t>
            </a:r>
            <a:r>
              <a:rPr lang="ru-RU" sz="2000" dirty="0"/>
              <a:t> тайги. Здесь разрешена хозяйственная деятельность, связанная с сохранением и восстановлением ландшафтов, улучшением </a:t>
            </a:r>
            <a:r>
              <a:rPr lang="ru-RU" sz="2000" dirty="0" err="1"/>
              <a:t>водоохранных</a:t>
            </a:r>
            <a:r>
              <a:rPr lang="ru-RU" sz="2000" dirty="0"/>
              <a:t> и защитных функций лесов. В данной зоне проводятся мероприятия по восстановлению коренных лесных сообществ и повышению биологической устойчивости лесных насаждений. Здесь разрешается проводить только те строительные работы, которые направлены на создание стационарных мест отдыха посетителей и объектов традиционных форм ведения хозяйства коренным населением. Рекреационное использование территорий осуществляется только по специально обустроенным маршрутам.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8416" y="6315682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67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Зона хозяйственного назначения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340768"/>
            <a:ext cx="7704856" cy="4536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Осуществляются все виды хозяйственно-производственных работ, необходимых для функционирования национального парка, а также обеспечения жизнедеятельности населения, проживающего на территории национального парка.</a:t>
            </a: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596889" y="6315682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84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Растительный мир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196752"/>
            <a:ext cx="8496944" cy="5184576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/>
              <a:t>В растительном покрове парка преобладает черневая тайга. Леса представлены горными типами сообществ. Преобладают сообщества с сосной сибирской и пихтой сибирской. Значительно реже встречается ель, сосна, </a:t>
            </a:r>
            <a:r>
              <a:rPr lang="ru-RU" sz="2000" dirty="0" smtClean="0"/>
              <a:t>береза пушистая, осина. </a:t>
            </a:r>
            <a:r>
              <a:rPr lang="ru-RU" sz="2000" dirty="0"/>
              <a:t>В возрастной структуре наиболее значительна доля средневозрастных и приспевающих насаждений. Удельный вес спелых насаждений составляет всего около одной пятой части покрытых лесом земель. Наиболее распространены </a:t>
            </a:r>
            <a:r>
              <a:rPr lang="ru-RU" sz="2000" dirty="0" err="1"/>
              <a:t>крупнотравные</a:t>
            </a:r>
            <a:r>
              <a:rPr lang="ru-RU" sz="2000" dirty="0"/>
              <a:t> и </a:t>
            </a:r>
            <a:r>
              <a:rPr lang="ru-RU" sz="2000" dirty="0" err="1"/>
              <a:t>широкотравные</a:t>
            </a:r>
            <a:r>
              <a:rPr lang="ru-RU" sz="2000" dirty="0"/>
              <a:t> типы лесных сообществ. Менее значительна доля моховых и кустарниково-разнотравных типов леса </a:t>
            </a:r>
            <a:endParaRPr lang="ru-RU" sz="2000" dirty="0" smtClean="0"/>
          </a:p>
          <a:p>
            <a:r>
              <a:rPr lang="ru-RU" sz="2000" dirty="0" smtClean="0"/>
              <a:t>с </a:t>
            </a:r>
            <a:r>
              <a:rPr lang="ru-RU" sz="2000" dirty="0"/>
              <a:t>черемухой и рябиной в подлеске, а в травяном покрове </a:t>
            </a:r>
            <a:endParaRPr lang="ru-RU" sz="2000" dirty="0" smtClean="0"/>
          </a:p>
          <a:p>
            <a:r>
              <a:rPr lang="ru-RU" sz="2000" dirty="0" smtClean="0"/>
              <a:t>с </a:t>
            </a:r>
            <a:r>
              <a:rPr lang="ru-RU" sz="2000" dirty="0"/>
              <a:t>кочедыжником женским, орляком, борцом северным, живокостью высокой, купырем лесным. Доля остальных типов леса незначительна. В лесных массивах среднегорной части </a:t>
            </a:r>
            <a:r>
              <a:rPr lang="ru-RU" sz="2000" dirty="0" err="1"/>
              <a:t>Шории</a:t>
            </a:r>
            <a:r>
              <a:rPr lang="ru-RU" sz="2000" dirty="0"/>
              <a:t> сохраняется уникальная и богатая флора гор Южной Сибири. Его ботаническими достопримечательностями являются такие редкие виды растений, как </a:t>
            </a:r>
            <a:r>
              <a:rPr lang="ru-RU" sz="2000" dirty="0" err="1" smtClean="0"/>
              <a:t>кандык</a:t>
            </a:r>
            <a:r>
              <a:rPr lang="ru-RU" sz="2000" dirty="0" smtClean="0"/>
              <a:t> сибирский, </a:t>
            </a:r>
            <a:r>
              <a:rPr lang="ru-RU" sz="2000" dirty="0"/>
              <a:t>венерин башмачок крупноцветковый, венерин башмачок настоящий, </a:t>
            </a:r>
            <a:r>
              <a:rPr lang="ru-RU" sz="2000" dirty="0" err="1" smtClean="0"/>
              <a:t>родиола</a:t>
            </a:r>
            <a:r>
              <a:rPr lang="ru-RU" sz="2000" dirty="0" smtClean="0"/>
              <a:t> розовая.</a:t>
            </a:r>
            <a:endParaRPr lang="ru-RU" sz="2000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87652" y="6272902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94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563888" y="404664"/>
            <a:ext cx="5184576" cy="914400"/>
          </a:xfrm>
          <a:prstGeom prst="ellipse">
            <a:avLst/>
          </a:prstGeom>
          <a:solidFill>
            <a:srgbClr val="92D05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Кандык</a:t>
            </a:r>
            <a:r>
              <a:rPr lang="ru-RU" sz="2400" b="1" dirty="0" smtClean="0"/>
              <a:t> сибирский</a:t>
            </a:r>
            <a:endParaRPr lang="ru-RU" sz="2400" b="1" dirty="0"/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487860" y="6263666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41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8000" b="-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79512" y="5013176"/>
            <a:ext cx="4896544" cy="914400"/>
          </a:xfrm>
          <a:prstGeom prst="ellipse">
            <a:avLst/>
          </a:prstGeom>
          <a:solidFill>
            <a:srgbClr val="92D05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Живокость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569180" y="6288857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3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Животный мир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124744"/>
            <a:ext cx="8712968" cy="5733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/>
              <a:t>В </a:t>
            </a:r>
            <a:r>
              <a:rPr lang="ru-RU" sz="2400" dirty="0" err="1"/>
              <a:t>териофауне</a:t>
            </a:r>
            <a:r>
              <a:rPr lang="ru-RU" sz="2400" dirty="0"/>
              <a:t> национального парка много промыслово-охотничьих видов: заяц-беляк, белка, соболь, американская норка, колонок, выдра</a:t>
            </a:r>
            <a:r>
              <a:rPr lang="ru-RU" sz="2400" dirty="0" smtClean="0"/>
              <a:t>, росомаха</a:t>
            </a:r>
            <a:r>
              <a:rPr lang="ru-RU" sz="2400" dirty="0"/>
              <a:t>, лисица, волк, рысь, лось. Кроме перечисленных видов встречаются сибирский крот, бурундук, водяная полевка, ондатра, обыкновенный хомяк, </a:t>
            </a:r>
            <a:r>
              <a:rPr lang="ru-RU" sz="2400" dirty="0" smtClean="0"/>
              <a:t>горностай,</a:t>
            </a:r>
            <a:r>
              <a:rPr lang="ru-RU" sz="2400" dirty="0" smtClean="0">
                <a:hlinkClick r:id="rId2" tooltip="Горностай"/>
              </a:rPr>
              <a:t> </a:t>
            </a:r>
            <a:r>
              <a:rPr lang="ru-RU" sz="2400" dirty="0" smtClean="0"/>
              <a:t>ласка, </a:t>
            </a:r>
            <a:r>
              <a:rPr lang="ru-RU" sz="2400" dirty="0"/>
              <a:t>степной хорь, барсук, бурый</a:t>
            </a:r>
            <a:r>
              <a:rPr lang="ru-RU" sz="2400" dirty="0">
                <a:hlinkClick r:id="rId3" tooltip="Бурый медведь"/>
              </a:rPr>
              <a:t> </a:t>
            </a:r>
            <a:r>
              <a:rPr lang="ru-RU" sz="2400" dirty="0"/>
              <a:t>медведь, дикий северный олень, кабарга, косуля, марал. Среди представителей орнитофауна многие являются объектом охоты: обыкновенная кряква, широконоска, </a:t>
            </a:r>
            <a:r>
              <a:rPr lang="ru-RU" sz="2400" dirty="0" smtClean="0"/>
              <a:t>шилохвост, </a:t>
            </a:r>
            <a:r>
              <a:rPr lang="ru-RU" sz="2400" dirty="0"/>
              <a:t>серая утка, чирок-</a:t>
            </a:r>
            <a:r>
              <a:rPr lang="ru-RU" sz="2400" dirty="0" err="1"/>
              <a:t>трескунок</a:t>
            </a:r>
            <a:r>
              <a:rPr lang="ru-RU" sz="2400" dirty="0"/>
              <a:t>, чирок-свистунок, красноголовый нырок, глухари, рябчики, тетерев, перепел, </a:t>
            </a:r>
            <a:r>
              <a:rPr lang="ru-RU" sz="2400" dirty="0" err="1" smtClean="0"/>
              <a:t>коростель,вальд-шнеп</a:t>
            </a:r>
            <a:r>
              <a:rPr lang="ru-RU" sz="2400" dirty="0"/>
              <a:t>, бекас, дупель, гаршнеп и др. Из редких видов птиц в парке встречаются черный аист, беркут, сапсан, скопа. В реках водится хариус, ленок, таймень.</a:t>
            </a: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569180" y="6247184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47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foxmovies.ru/graphics/n/28/334_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8639"/>
            <a:ext cx="2883025" cy="216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s4.live4fun.ru/pictures/s3img_79393420_492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136663"/>
            <a:ext cx="2903929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kolyan.net/uploads/posts/2009-11/1258830993_img_8945_resiz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6663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www.zoogeo365.ru/images/public/20101118/kolonok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59"/>
            <a:ext cx="3971601" cy="32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www.rqc-veles.com/public/images/catalogue/mammals/big/1261131652_Cervus%20mar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68959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6135" y="2452246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Сапсан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14350" y="2452246"/>
            <a:ext cx="149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Горностай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164288" y="2452246"/>
            <a:ext cx="1222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Кабарга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91374" y="6343266"/>
            <a:ext cx="1291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К</a:t>
            </a:r>
            <a:r>
              <a:rPr lang="ru-RU" sz="2400" dirty="0" smtClean="0"/>
              <a:t>олонок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333510" y="6343266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Марал</a:t>
            </a:r>
            <a:endParaRPr lang="ru-RU" sz="2400" dirty="0"/>
          </a:p>
        </p:txBody>
      </p:sp>
      <p:sp>
        <p:nvSpPr>
          <p:cNvPr id="12" name="Управляющая кнопка: домой 11">
            <a:hlinkClick r:id="rId7" action="ppaction://hlinksldjump" highlightClick="1"/>
          </p:cNvPr>
          <p:cNvSpPr/>
          <p:nvPr/>
        </p:nvSpPr>
        <p:spPr>
          <a:xfrm>
            <a:off x="8586179" y="6281807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82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sz="3100" b="1" dirty="0" smtClean="0"/>
              <a:t>В </a:t>
            </a:r>
            <a:r>
              <a:rPr lang="ru-RU" sz="3100" b="1" dirty="0"/>
              <a:t>Кемеровской области место, где 350 млн. лет назад было море, объявлено памятником</a:t>
            </a:r>
            <a:endParaRPr lang="ru-RU" sz="31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412776"/>
            <a:ext cx="7704856" cy="381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/>
              <a:t>	</a:t>
            </a:r>
            <a:r>
              <a:rPr lang="ru-RU" sz="2000" dirty="0" smtClean="0"/>
              <a:t>Лес </a:t>
            </a:r>
            <a:r>
              <a:rPr lang="ru-RU" sz="2000" dirty="0"/>
              <a:t>вблизи поселка Кузедеево в Новокузнецком районе Кемеровской области, на месте которого 350 млн лет назад было море, объявлен памятником регионального значения </a:t>
            </a:r>
            <a:r>
              <a:rPr lang="ru-RU" sz="2000" dirty="0" smtClean="0"/>
              <a:t>«</a:t>
            </a:r>
            <a:r>
              <a:rPr lang="ru-RU" sz="2000" dirty="0" err="1" smtClean="0"/>
              <a:t>Кузедеевский</a:t>
            </a:r>
            <a:r>
              <a:rPr lang="ru-RU" sz="2000" dirty="0" smtClean="0"/>
              <a:t>»   (</a:t>
            </a:r>
            <a:r>
              <a:rPr lang="ru-RU" sz="2000" dirty="0"/>
              <a:t>29 апреля 2013 г</a:t>
            </a:r>
            <a:r>
              <a:rPr lang="ru-RU" sz="2000" dirty="0" smtClean="0"/>
              <a:t>.)</a:t>
            </a:r>
          </a:p>
          <a:p>
            <a:pPr algn="just"/>
            <a:r>
              <a:rPr lang="ru-RU" sz="2000" dirty="0" smtClean="0"/>
              <a:t>	На </a:t>
            </a:r>
            <a:r>
              <a:rPr lang="ru-RU" sz="2000" dirty="0"/>
              <a:t>территории </a:t>
            </a:r>
            <a:r>
              <a:rPr lang="ru-RU" sz="2000" dirty="0" err="1"/>
              <a:t>Кузедеевского</a:t>
            </a:r>
            <a:r>
              <a:rPr lang="ru-RU" sz="2000" dirty="0"/>
              <a:t> леса обитают </a:t>
            </a:r>
            <a:r>
              <a:rPr lang="ru-RU" sz="2000" dirty="0" err="1"/>
              <a:t>краснокнижные</a:t>
            </a:r>
            <a:r>
              <a:rPr lang="ru-RU" sz="2000" dirty="0"/>
              <a:t> животные (пустельга степная, кобчик) и растения (</a:t>
            </a:r>
            <a:r>
              <a:rPr lang="ru-RU" sz="2000" dirty="0" err="1"/>
              <a:t>кандык</a:t>
            </a:r>
            <a:r>
              <a:rPr lang="ru-RU" sz="2000" dirty="0"/>
              <a:t> сибирский</a:t>
            </a:r>
            <a:r>
              <a:rPr lang="ru-RU" sz="2000" dirty="0" smtClean="0"/>
              <a:t>).</a:t>
            </a:r>
          </a:p>
          <a:p>
            <a:pPr algn="just"/>
            <a:r>
              <a:rPr lang="ru-RU" sz="2000" dirty="0" smtClean="0"/>
              <a:t>   	На </a:t>
            </a:r>
            <a:r>
              <a:rPr lang="ru-RU" sz="2000" dirty="0"/>
              <a:t>территории </a:t>
            </a:r>
            <a:r>
              <a:rPr lang="ru-RU" sz="2000" dirty="0" err="1"/>
              <a:t>Кузедеевского</a:t>
            </a:r>
            <a:r>
              <a:rPr lang="ru-RU" sz="2000" dirty="0"/>
              <a:t> леса, где сейчас протекает река Кондома, 350 млн лет назад плескалось неглубокое теплое море. </a:t>
            </a:r>
            <a:r>
              <a:rPr lang="ru-RU" sz="2000" dirty="0" smtClean="0"/>
              <a:t>Об </a:t>
            </a:r>
            <a:r>
              <a:rPr lang="ru-RU" sz="2000" dirty="0"/>
              <a:t>этом свидетельствуют найденные на этой территории кораллы, которые не погружаются на глубину более чем 100 м и живут при круглогодичной температуре воды плюс 25 градусов</a:t>
            </a:r>
          </a:p>
        </p:txBody>
      </p:sp>
      <p:pic>
        <p:nvPicPr>
          <p:cNvPr id="11266" name="Picture 2" descr="http://www.ufo-com.net/files/images-news/250309-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24" y="5373216"/>
            <a:ext cx="2114600" cy="140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sibdepo.ru/uploads/posts/2012-10/1350984990_lipovyy-ostr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25" y="5336611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plantarium.ru/dat/plants/8/818/40818_8444f36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337212"/>
            <a:ext cx="1944216" cy="14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8613479" y="6307329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75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303155"/>
            <a:ext cx="2990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Содержание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052736"/>
            <a:ext cx="868481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hlinkClick r:id="rId2" action="ppaction://hlinksldjump"/>
              </a:rPr>
              <a:t>Заповедники Кемеровской области</a:t>
            </a:r>
            <a:endParaRPr lang="ru-RU" sz="2400" dirty="0"/>
          </a:p>
          <a:p>
            <a:pPr marL="457200" indent="-457200">
              <a:buAutoNum type="arabicPeriod"/>
            </a:pPr>
            <a:r>
              <a:rPr lang="ru-RU" sz="2400" dirty="0">
                <a:hlinkClick r:id="rId3" action="ppaction://hlinksldjump"/>
              </a:rPr>
              <a:t>Кузнецкий Алатау</a:t>
            </a:r>
            <a:endParaRPr lang="ru-RU" sz="2400" dirty="0"/>
          </a:p>
          <a:p>
            <a:pPr marL="457200" indent="-457200">
              <a:buAutoNum type="arabicPeriod"/>
            </a:pPr>
            <a:r>
              <a:rPr lang="ru-RU" sz="2400" dirty="0">
                <a:hlinkClick r:id="rId4" action="ppaction://hlinksldjump"/>
              </a:rPr>
              <a:t>Растительный мир заповедника Кузнецкий Алатау</a:t>
            </a:r>
            <a:endParaRPr lang="ru-RU" sz="2400" dirty="0"/>
          </a:p>
          <a:p>
            <a:pPr marL="457200" indent="-457200">
              <a:buFontTx/>
              <a:buAutoNum type="arabicPeriod"/>
            </a:pPr>
            <a:r>
              <a:rPr lang="ru-RU" sz="2400" dirty="0">
                <a:hlinkClick r:id="rId5" action="ppaction://hlinksldjump"/>
              </a:rPr>
              <a:t>Животный мир заповедника Кузнецкий Алатау</a:t>
            </a:r>
            <a:endParaRPr lang="ru-RU" sz="2400" dirty="0"/>
          </a:p>
          <a:p>
            <a:pPr marL="457200" indent="-457200">
              <a:buFontTx/>
              <a:buAutoNum type="arabicPeriod"/>
            </a:pPr>
            <a:r>
              <a:rPr lang="ru-RU" sz="2400" dirty="0">
                <a:hlinkClick r:id="rId6" action="ppaction://hlinksldjump"/>
              </a:rPr>
              <a:t>Шорский национальный парк</a:t>
            </a:r>
            <a:endParaRPr lang="ru-RU" sz="2400" dirty="0"/>
          </a:p>
          <a:p>
            <a:pPr marL="457200" indent="-457200">
              <a:buFontTx/>
              <a:buAutoNum type="arabicPeriod"/>
            </a:pPr>
            <a:r>
              <a:rPr lang="ru-RU" sz="2400" dirty="0">
                <a:hlinkClick r:id="rId7" action="ppaction://hlinksldjump"/>
              </a:rPr>
              <a:t>Территориальное устройство национального парка</a:t>
            </a:r>
            <a:endParaRPr lang="ru-RU" sz="2400" dirty="0"/>
          </a:p>
          <a:p>
            <a:pPr marL="457200" indent="-457200">
              <a:buFontTx/>
              <a:buAutoNum type="arabicPeriod"/>
            </a:pPr>
            <a:r>
              <a:rPr lang="ru-RU" sz="2400" dirty="0">
                <a:hlinkClick r:id="rId8" action="ppaction://hlinksldjump"/>
              </a:rPr>
              <a:t>Растительный мир </a:t>
            </a:r>
            <a:r>
              <a:rPr lang="ru-RU" sz="2400" dirty="0" err="1">
                <a:hlinkClick r:id="rId8" action="ppaction://hlinksldjump"/>
              </a:rPr>
              <a:t>Шорского</a:t>
            </a:r>
            <a:r>
              <a:rPr lang="ru-RU" sz="2400" dirty="0">
                <a:hlinkClick r:id="rId8" action="ppaction://hlinksldjump"/>
              </a:rPr>
              <a:t> национального парка</a:t>
            </a:r>
            <a:endParaRPr lang="ru-RU" sz="2400" dirty="0"/>
          </a:p>
          <a:p>
            <a:pPr marL="457200" indent="-457200">
              <a:buFontTx/>
              <a:buAutoNum type="arabicPeriod"/>
            </a:pPr>
            <a:r>
              <a:rPr lang="ru-RU" sz="2400" dirty="0">
                <a:hlinkClick r:id="rId9" action="ppaction://hlinksldjump"/>
              </a:rPr>
              <a:t>Животный мир </a:t>
            </a:r>
            <a:r>
              <a:rPr lang="ru-RU" sz="2400" dirty="0" err="1">
                <a:hlinkClick r:id="rId9" action="ppaction://hlinksldjump"/>
              </a:rPr>
              <a:t>Шорского</a:t>
            </a:r>
            <a:r>
              <a:rPr lang="ru-RU" sz="2400" dirty="0">
                <a:hlinkClick r:id="rId9" action="ppaction://hlinksldjump"/>
              </a:rPr>
              <a:t> национального парка</a:t>
            </a:r>
            <a:endParaRPr lang="ru-RU" sz="2400" dirty="0"/>
          </a:p>
          <a:p>
            <a:pPr marL="457200" indent="-457200">
              <a:buFontTx/>
              <a:buAutoNum type="arabicPeriod"/>
            </a:pPr>
            <a:r>
              <a:rPr lang="ru-RU" sz="2400" dirty="0">
                <a:hlinkClick r:id="rId10" action="ppaction://hlinksldjump"/>
              </a:rPr>
              <a:t>Памятник природы регионального значения «</a:t>
            </a:r>
            <a:r>
              <a:rPr lang="ru-RU" sz="2400" dirty="0" err="1">
                <a:hlinkClick r:id="rId10" action="ppaction://hlinksldjump"/>
              </a:rPr>
              <a:t>Кузедеевский</a:t>
            </a:r>
            <a:r>
              <a:rPr lang="ru-RU" sz="2400" dirty="0">
                <a:hlinkClick r:id="rId10" action="ppaction://hlinksldjump"/>
              </a:rPr>
              <a:t>»</a:t>
            </a:r>
            <a:endParaRPr lang="ru-RU" sz="2400" dirty="0"/>
          </a:p>
          <a:p>
            <a:pPr marL="457200" indent="-457200">
              <a:buFontTx/>
              <a:buAutoNum type="arabicPeriod"/>
            </a:pPr>
            <a:r>
              <a:rPr lang="ru-RU" sz="2400" dirty="0">
                <a:hlinkClick r:id="rId11" action="ppaction://hlinksldjump"/>
              </a:rPr>
              <a:t>Это интересно</a:t>
            </a:r>
            <a:endParaRPr lang="ru-RU" sz="2400" dirty="0"/>
          </a:p>
          <a:p>
            <a:pPr marL="457200" indent="-457200">
              <a:buFontTx/>
              <a:buAutoNum type="arabicPeriod"/>
            </a:pPr>
            <a:r>
              <a:rPr lang="ru-RU" sz="2400" dirty="0">
                <a:hlinkClick r:id="rId12" action="ppaction://hlinksldjump"/>
              </a:rPr>
              <a:t>Викторина</a:t>
            </a:r>
            <a:r>
              <a:rPr lang="ru-RU" sz="2400" dirty="0"/>
              <a:t> </a:t>
            </a:r>
            <a:endParaRPr lang="ru-RU" sz="2400" dirty="0" smtClean="0"/>
          </a:p>
          <a:p>
            <a:pPr marL="457200" indent="-457200">
              <a:buFontTx/>
              <a:buAutoNum type="arabicPeriod"/>
            </a:pPr>
            <a:r>
              <a:rPr lang="ru-RU" sz="2400" dirty="0" smtClean="0">
                <a:hlinkClick r:id="rId13" action="ppaction://hlinksldjump"/>
              </a:rPr>
              <a:t>Информационные источники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5076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/>
              <a:t>Это интересно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052736"/>
            <a:ext cx="7920880" cy="417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Место на берегу Кии в </a:t>
            </a:r>
            <a:r>
              <a:rPr lang="ru-RU" dirty="0" err="1"/>
              <a:t>Чебулинском</a:t>
            </a:r>
            <a:r>
              <a:rPr lang="ru-RU" dirty="0"/>
              <a:t> районе </a:t>
            </a:r>
            <a:r>
              <a:rPr lang="ru-RU" dirty="0" smtClean="0"/>
              <a:t>Кемеровской </a:t>
            </a:r>
            <a:r>
              <a:rPr lang="ru-RU" dirty="0"/>
              <a:t>области –  единственное в нашей стране "кладбище </a:t>
            </a:r>
            <a:r>
              <a:rPr lang="ru-RU" dirty="0" smtClean="0"/>
              <a:t>динозавров</a:t>
            </a:r>
            <a:r>
              <a:rPr lang="ru-RU" dirty="0"/>
              <a:t>".</a:t>
            </a:r>
            <a:br>
              <a:rPr lang="ru-RU" dirty="0"/>
            </a:br>
            <a:r>
              <a:rPr lang="ru-RU" dirty="0"/>
              <a:t>     В окрестностях села </a:t>
            </a:r>
            <a:r>
              <a:rPr lang="ru-RU" dirty="0" smtClean="0"/>
              <a:t>Шестаково </a:t>
            </a:r>
            <a:r>
              <a:rPr lang="ru-RU" dirty="0"/>
              <a:t>на правом берегу реки под землёй сокрыто огромное количество костей животных, населявших землю более 130 мл лет назад.   Здесь был найден скелет динозавра, которого нарекли "пситтакозавр </a:t>
            </a:r>
            <a:r>
              <a:rPr lang="ru-RU" dirty="0" err="1"/>
              <a:t>сибирикус</a:t>
            </a:r>
            <a:r>
              <a:rPr lang="ru-RU" dirty="0"/>
              <a:t>". Это небольшой двухметровый динозавр с необычной формы головы и клювом, как у попугая.</a:t>
            </a:r>
            <a:br>
              <a:rPr lang="ru-RU" dirty="0"/>
            </a:br>
            <a:r>
              <a:rPr lang="ru-RU" dirty="0"/>
              <a:t>     Пятьдесят миллионов лет назад климат Сибири был значительно теплее, и растительность резко отличалась от современной.</a:t>
            </a:r>
            <a:br>
              <a:rPr lang="ru-RU" dirty="0"/>
            </a:br>
            <a:r>
              <a:rPr lang="ru-RU" dirty="0"/>
              <a:t>     Вместо тайги простирались теплолюбивые леса из бука, ольхи, липы, клёна, дуба и грецкого ореха.</a:t>
            </a:r>
            <a:br>
              <a:rPr lang="ru-RU" dirty="0"/>
            </a:br>
            <a:r>
              <a:rPr lang="ru-RU" dirty="0"/>
              <a:t>     Лиственные леса шумели даже там, где сейчас простирается тундра.</a:t>
            </a:r>
            <a:br>
              <a:rPr lang="ru-RU" dirty="0"/>
            </a:br>
            <a:r>
              <a:rPr lang="ru-RU" dirty="0"/>
              <a:t>     Остатком этого на юге Кузнецкой котловины является "Липовый остров" - участок лип, сохранившихся среди мира чуждой им хвойной растительности. </a:t>
            </a:r>
          </a:p>
        </p:txBody>
      </p:sp>
      <p:pic>
        <p:nvPicPr>
          <p:cNvPr id="5" name="Рисунок 4" descr="http://lik-kuzbassa.narod.ru/Kraevedenie.files/Kraeve6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301208"/>
            <a:ext cx="1905000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364088" y="5845204"/>
            <a:ext cx="2588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ситтакозавр </a:t>
            </a:r>
            <a:r>
              <a:rPr lang="ru-RU" dirty="0" err="1" smtClean="0"/>
              <a:t>сибирикус</a:t>
            </a:r>
            <a:endParaRPr lang="ru-RU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569308" y="6298093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6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404663"/>
            <a:ext cx="7419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Ответьте на вопросы викторины</a:t>
            </a:r>
            <a:endParaRPr lang="ru-RU" sz="4000" b="1" dirty="0"/>
          </a:p>
        </p:txBody>
      </p:sp>
      <p:pic>
        <p:nvPicPr>
          <p:cNvPr id="1026" name="Picture 2" descr="http://arina1988.narod.ru/magia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0" y="336975"/>
            <a:ext cx="133350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8180" y="2085930"/>
            <a:ext cx="8680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1. Перечислите </a:t>
            </a:r>
            <a:r>
              <a:rPr lang="ru-RU" sz="2400" b="1" dirty="0" smtClean="0"/>
              <a:t>охраняемые </a:t>
            </a:r>
            <a:r>
              <a:rPr lang="ru-RU" sz="2400" b="1" dirty="0"/>
              <a:t>территории Кемеровской области.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2547595"/>
            <a:ext cx="8352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Заповедник Кузнецкий Алатау, Шорский национальный парк, памятник регионального значения «</a:t>
            </a:r>
            <a:r>
              <a:rPr lang="ru-RU" dirty="0" err="1" smtClean="0"/>
              <a:t>Кузедеевский</a:t>
            </a:r>
            <a:r>
              <a:rPr lang="ru-RU" dirty="0" smtClean="0"/>
              <a:t>», заказники, где охраняются соболь, бобр, марал, лось, глухарь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8180" y="3490756"/>
            <a:ext cx="7825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2. Площадь заповедника Кузнецкий Алатау составляет 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3952421"/>
            <a:ext cx="5390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Площадь заповедника составляет 380 тыс. гектаров.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179" y="4321753"/>
            <a:ext cx="404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3. Когда создан заповедник?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560" y="4835716"/>
            <a:ext cx="2345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27 </a:t>
            </a:r>
            <a:r>
              <a:rPr lang="ru-RU" dirty="0"/>
              <a:t>декабря 1989 года.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5214391"/>
            <a:ext cx="7169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4. В чем уникальность природы Кузнецкого Алатау?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5298" y="5676056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Заповедник имеет разнообразную растительность, включающую в себя участки </a:t>
            </a:r>
            <a:r>
              <a:rPr lang="ru-RU" dirty="0" err="1"/>
              <a:t>лесостепей</a:t>
            </a:r>
            <a:r>
              <a:rPr lang="ru-RU" dirty="0"/>
              <a:t> и </a:t>
            </a:r>
            <a:r>
              <a:rPr lang="ru-RU" dirty="0" smtClean="0"/>
              <a:t>степей, </a:t>
            </a:r>
            <a:r>
              <a:rPr lang="ru-RU" dirty="0"/>
              <a:t>лиственные и сосновые </a:t>
            </a:r>
            <a:r>
              <a:rPr lang="ru-RU" dirty="0" smtClean="0"/>
              <a:t>боры, а на вершинах гор - тундру и субальпийские луга.</a:t>
            </a:r>
            <a:endParaRPr lang="ru-RU" dirty="0"/>
          </a:p>
        </p:txBody>
      </p:sp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8589811" y="6315682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8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404663"/>
            <a:ext cx="7419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Ответьте на вопросы викторины</a:t>
            </a:r>
            <a:endParaRPr lang="ru-RU" sz="4000" b="1" dirty="0"/>
          </a:p>
        </p:txBody>
      </p:sp>
      <p:pic>
        <p:nvPicPr>
          <p:cNvPr id="1026" name="Picture 2" descr="http://arina1988.narod.ru/magia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0" y="336975"/>
            <a:ext cx="133350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8180" y="2085930"/>
            <a:ext cx="7909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5. Площадь </a:t>
            </a:r>
            <a:r>
              <a:rPr lang="ru-RU" sz="2400" b="1" dirty="0" err="1"/>
              <a:t>Шорского</a:t>
            </a:r>
            <a:r>
              <a:rPr lang="ru-RU" sz="2400" b="1" dirty="0"/>
              <a:t> национального парка составляет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2547595"/>
            <a:ext cx="8352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Протяженность территории национального парка с севера на юг 110 км, с востока на запад 90 км. Его общая площадь определяется в 413843 гектаров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255" y="3213152"/>
            <a:ext cx="6657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6. Когда основан Шорский национальный парк?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3720831"/>
            <a:ext cx="130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1990 году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4090920"/>
            <a:ext cx="7716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7. Чем заповедник отличается от национального парка?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5298" y="4651050"/>
            <a:ext cx="8091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Заповедники имеют строгий режим охраны, кроме ученых вход на территорию </a:t>
            </a:r>
          </a:p>
          <a:p>
            <a:r>
              <a:rPr lang="ru-RU" dirty="0"/>
              <a:t>з</a:t>
            </a:r>
            <a:r>
              <a:rPr lang="ru-RU" dirty="0" smtClean="0"/>
              <a:t>апрещен. Природные национальные парки имеют участки различной степени охраны. Например, </a:t>
            </a:r>
            <a:r>
              <a:rPr lang="ru-RU" dirty="0"/>
              <a:t>Ш</a:t>
            </a:r>
            <a:r>
              <a:rPr lang="ru-RU" dirty="0" smtClean="0"/>
              <a:t>орский национальный парк имеет четыре участка: особо охраняемая зона, зона ограниченного хозяйственного использования, зона рекреационного использования, куда допускаются туристы и зона хозяйственного назначения.</a:t>
            </a:r>
            <a:endParaRPr lang="ru-RU" dirty="0"/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8578416" y="6282139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70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676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По данным подсказкам определите, </a:t>
            </a:r>
            <a:endParaRPr lang="ru-RU" sz="4000" b="1" dirty="0" smtClean="0"/>
          </a:p>
          <a:p>
            <a:r>
              <a:rPr lang="ru-RU" sz="4000" b="1" dirty="0" smtClean="0"/>
              <a:t>о </a:t>
            </a:r>
            <a:r>
              <a:rPr lang="ru-RU" sz="4000" b="1" dirty="0"/>
              <a:t>какой птице идет речь:</a:t>
            </a:r>
            <a:endParaRPr lang="ru-RU" sz="4000" dirty="0"/>
          </a:p>
        </p:txBody>
      </p:sp>
      <p:pic>
        <p:nvPicPr>
          <p:cNvPr id="1026" name="Picture 2" descr="C:\Users\User\Desktop\анимашка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22367"/>
            <a:ext cx="12192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280" y="2060848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А) птица средней величины – вес от 0,7 до 1,4 кг;</a:t>
            </a:r>
          </a:p>
          <a:p>
            <a:r>
              <a:rPr lang="ru-RU" sz="2400" dirty="0"/>
              <a:t>Б) с апреля до середины мая собираются на токование – «свадебные песни»;</a:t>
            </a:r>
          </a:p>
          <a:p>
            <a:r>
              <a:rPr lang="ru-RU" sz="2400" dirty="0"/>
              <a:t>В) гнезда – небольшие ямки в земле среди кустов или высокой травы;</a:t>
            </a:r>
          </a:p>
          <a:p>
            <a:r>
              <a:rPr lang="ru-RU" sz="2400" dirty="0"/>
              <a:t>Г) о птенцах заботятся только матери;</a:t>
            </a:r>
          </a:p>
          <a:p>
            <a:r>
              <a:rPr lang="ru-RU" sz="2400" dirty="0"/>
              <a:t>Д) в начале осени молодые самцы-косачи живут без родителей;</a:t>
            </a:r>
          </a:p>
          <a:p>
            <a:r>
              <a:rPr lang="ru-RU" sz="2400" dirty="0"/>
              <a:t>Е) зимой собираются в смешанные стаи, кормятся сережками ольхи, березы, осины, ивы, можжевеловыми и другими ягодами;</a:t>
            </a:r>
          </a:p>
          <a:p>
            <a:r>
              <a:rPr lang="ru-RU" sz="2400" dirty="0"/>
              <a:t>Ж) зимой ночуют в снегу</a:t>
            </a: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95364" y="6314004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8001311" y="6315681"/>
            <a:ext cx="521208" cy="5094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58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1895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Тетерев</a:t>
            </a:r>
            <a:endParaRPr lang="ru-RU" sz="4000" b="1" dirty="0"/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589638" y="6248088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7956376" y="6248088"/>
            <a:ext cx="521208" cy="5094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17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676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По данным подсказкам определите, о каком животном идет речь: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682097"/>
            <a:ext cx="8280920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А) самая крупная кошка весом до 30 кг и около метра в длину;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Б) хвост как бы обрублен, уши с кисточками черных волос на концах;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В) в нашей области зверь редок – около 400 особей;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Г) ведет бродячий образ жизни, пробегая за сутки 5-15 км;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Д) охотится в основном утром и вечером, реже – днем, основной объект добычи – заяц-беляк. В среднем хищник съедает одного зайца в четыре дня. Нападает также на молодых косуль, маралов, лосей, ловит птиц, а гнезда птиц разоряет постоянно;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Е) нападает на засады, усевшись на ветке дерева над тропой, прыгает на спину жертвы и хватает за шею;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Ж) на пушных аукционах шкура этого животного стоит до 1000 долларов.</a:t>
            </a:r>
          </a:p>
        </p:txBody>
      </p:sp>
      <p:pic>
        <p:nvPicPr>
          <p:cNvPr id="2050" name="Picture 2" descr="C:\Users\User\Desktop\аниашка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04" y="764704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696304" y="6453335"/>
            <a:ext cx="420268" cy="39631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>
            <a:off x="8251189" y="6468754"/>
            <a:ext cx="418486" cy="36547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1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89081" y="116632"/>
            <a:ext cx="1290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Рысь</a:t>
            </a:r>
            <a:endParaRPr lang="ru-RU" sz="4000" b="1" dirty="0"/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593123" y="6315682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7956376" y="6348513"/>
            <a:ext cx="521208" cy="5094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30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02984"/>
            <a:ext cx="8676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По данным подсказкам определите, о каком животном идет речь:</a:t>
            </a:r>
            <a:endParaRPr lang="ru-RU" sz="4000" dirty="0"/>
          </a:p>
        </p:txBody>
      </p:sp>
      <p:sp useBgFill="1">
        <p:nvSpPr>
          <p:cNvPr id="3" name="TextBox 2"/>
          <p:cNvSpPr txBox="1"/>
          <p:nvPr/>
        </p:nvSpPr>
        <p:spPr>
          <a:xfrm>
            <a:off x="107504" y="1336204"/>
            <a:ext cx="8280920" cy="535531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/>
              <a:t>А) относится к насекомоядным, длина тела 12-16 см, хвоста 2-4 см, объект ограниченного пушного промысла;</a:t>
            </a:r>
          </a:p>
          <a:p>
            <a:r>
              <a:rPr lang="ru-RU" dirty="0"/>
              <a:t>Б) с рождения до смерти живет под землей, как землекоп не знает себе равных, подземные лабиринты простираются по прямой линии до 4 км;</a:t>
            </a:r>
          </a:p>
          <a:p>
            <a:r>
              <a:rPr lang="ru-RU" dirty="0"/>
              <a:t>В) мех короткий, гладкий, ушной раковины нет, глазки с маковое зернышко, а у некоторых видов глаза и  вовсе заросли кожей; передние лапы – настоящие лопаты, когти на них плоские, а кисть вывернута так, чтобы удобнее было рыть землю перед собой и кидать ее назад, за день прорывает в среднем в среднем 20 м новых ходов;</a:t>
            </a:r>
          </a:p>
          <a:p>
            <a:r>
              <a:rPr lang="ru-RU" dirty="0"/>
              <a:t>Г) питается дождевыми червями, личинками майского жука, но если в нору попадают ящерицы или мыши-землеройки, то и их загрызает и съедает;</a:t>
            </a:r>
          </a:p>
          <a:p>
            <a:r>
              <a:rPr lang="ru-RU" dirty="0"/>
              <a:t>Д) на зиму «консервирует» дождевых червей, откусывая им головы и замуровывая в стены своих нор;</a:t>
            </a:r>
          </a:p>
          <a:p>
            <a:r>
              <a:rPr lang="ru-RU" dirty="0"/>
              <a:t>Е) детеныши родятся в мае, и мать кормит сосунков три недели; если гнездо раскопают, то мать, забыв о своей безопасности, хватает зубами одного за другим и тащит в нетронутые норы или прячет в рыхлую землю – лишь бы унести от опасного места;</a:t>
            </a:r>
          </a:p>
          <a:p>
            <a:r>
              <a:rPr lang="ru-RU" dirty="0"/>
              <a:t>Ж) зимой не спит, только глубже зарывается;</a:t>
            </a:r>
          </a:p>
          <a:p>
            <a:r>
              <a:rPr lang="ru-RU" dirty="0"/>
              <a:t>З) порой охотится и на земле, копаясь в опавших листьях или во мху.</a:t>
            </a:r>
          </a:p>
        </p:txBody>
      </p:sp>
      <p:pic>
        <p:nvPicPr>
          <p:cNvPr id="2050" name="Picture 2" descr="C:\Users\User\Desktop\аниашка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9269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95364" y="6272902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7867216" y="6289317"/>
            <a:ext cx="521208" cy="5094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45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76256" y="5451321"/>
            <a:ext cx="1222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Крот</a:t>
            </a:r>
            <a:endParaRPr lang="ru-RU" sz="4000" b="1" dirty="0"/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532440" y="6257734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7884368" y="6249203"/>
            <a:ext cx="521208" cy="5094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84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02984"/>
            <a:ext cx="8676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По данным подсказкам определите, о каком </a:t>
            </a:r>
            <a:r>
              <a:rPr lang="ru-RU" sz="4000" b="1" dirty="0" smtClean="0"/>
              <a:t>дереве идет </a:t>
            </a:r>
            <a:r>
              <a:rPr lang="ru-RU" sz="4000" b="1" dirty="0"/>
              <a:t>речь:</a:t>
            </a:r>
            <a:endParaRPr lang="ru-RU" sz="4000" dirty="0"/>
          </a:p>
        </p:txBody>
      </p:sp>
      <p:sp useBgFill="1">
        <p:nvSpPr>
          <p:cNvPr id="3" name="TextBox 2"/>
          <p:cNvSpPr txBox="1"/>
          <p:nvPr/>
        </p:nvSpPr>
        <p:spPr>
          <a:xfrm>
            <a:off x="107504" y="1336204"/>
            <a:ext cx="8280920" cy="489364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2400" dirty="0"/>
              <a:t>А) великий русский писатель Дмитрий </a:t>
            </a:r>
            <a:r>
              <a:rPr lang="ru-RU" sz="2400" dirty="0" err="1"/>
              <a:t>Наркисович</a:t>
            </a:r>
            <a:r>
              <a:rPr lang="ru-RU" sz="2400" dirty="0"/>
              <a:t> Мамин-Сибиряк писал об этом дереве: «Будто боярин в дорогой шубе»;</a:t>
            </a:r>
          </a:p>
          <a:p>
            <a:r>
              <a:rPr lang="ru-RU" sz="2400" dirty="0"/>
              <a:t>Б) дерево первой величины, живет до 400-500 лет;</a:t>
            </a:r>
          </a:p>
          <a:p>
            <a:r>
              <a:rPr lang="ru-RU" sz="2400" dirty="0"/>
              <a:t>В) почти всю жизнь, начиная с 30-50 лет, плодоносит, а семена очень вкусны, полезны и калорийны;</a:t>
            </a:r>
          </a:p>
          <a:p>
            <a:r>
              <a:rPr lang="ru-RU" sz="2400" dirty="0"/>
              <a:t>Г) хвоинки собраны в пучки по пять штук, а не по две, как у сосны обыкновенной;</a:t>
            </a:r>
          </a:p>
          <a:p>
            <a:r>
              <a:rPr lang="ru-RU" sz="2400" dirty="0"/>
              <a:t>Д) живица этого дерева исцеляет не только поврежденные деревья, но и тяжелые раны у людей и животных; настой из хвои помогает в борьбе с цингой;</a:t>
            </a:r>
          </a:p>
          <a:p>
            <a:r>
              <a:rPr lang="ru-RU" sz="2400" dirty="0"/>
              <a:t>Е) первый космонавт Земли Юрий Алексеевич Гагарин позывным сигналом выбрал название этого дерева. </a:t>
            </a:r>
          </a:p>
        </p:txBody>
      </p:sp>
      <p:pic>
        <p:nvPicPr>
          <p:cNvPr id="5" name="Picture 2" descr="http://odin.mobile9.com/download/media/41/nature_96ffwdl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836712"/>
            <a:ext cx="1224136" cy="16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559943" y="6247184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>
            <a:off x="7918925" y="6247184"/>
            <a:ext cx="521208" cy="5094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4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Заповедники Кемеровской области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270501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На территории </a:t>
            </a:r>
            <a:r>
              <a:rPr lang="ru-RU" sz="2000" dirty="0" smtClean="0"/>
              <a:t>Кемеровской области </a:t>
            </a:r>
            <a:r>
              <a:rPr lang="ru-RU" sz="2000" dirty="0"/>
              <a:t> расположены заповедник </a:t>
            </a:r>
            <a:endParaRPr lang="ru-RU" sz="2000" dirty="0" smtClean="0"/>
          </a:p>
          <a:p>
            <a:r>
              <a:rPr lang="ru-RU" sz="2000" dirty="0" smtClean="0"/>
              <a:t>Кузнецкий </a:t>
            </a:r>
            <a:r>
              <a:rPr lang="ru-RU" sz="2000" dirty="0"/>
              <a:t>Алатау и Шорский национальный парк.</a:t>
            </a:r>
          </a:p>
        </p:txBody>
      </p:sp>
      <p:pic>
        <p:nvPicPr>
          <p:cNvPr id="1028" name="Picture 4" descr="C:\Users\User\Desktop\карта алата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22002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72396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Расположение заповедника Кузнецкий Алатау </a:t>
            </a:r>
          </a:p>
          <a:p>
            <a:pPr algn="ctr"/>
            <a:r>
              <a:rPr lang="ru-RU" sz="1400" dirty="0" smtClean="0"/>
              <a:t>на карте Кемеровской области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725838" y="2796417"/>
            <a:ext cx="40226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Заповедник расположен на юге Центральной Сибири в наиболее высокой части хребта Кузнецкий Алатау на территории </a:t>
            </a:r>
            <a:r>
              <a:rPr lang="ru-RU" dirty="0" err="1"/>
              <a:t>Тисульского</a:t>
            </a:r>
            <a:r>
              <a:rPr lang="ru-RU" dirty="0"/>
              <a:t>, Новокузнецкого и Междуреченского районов Кемеровской области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Площадь заповедника составляет 380 тыс. гектаров. </a:t>
            </a:r>
            <a:endParaRPr lang="ru-RU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388424" y="6247184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8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44208" y="200834"/>
            <a:ext cx="1290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Кедр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532440" y="6247184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7884368" y="6263599"/>
            <a:ext cx="521208" cy="5094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61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02984"/>
            <a:ext cx="8676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По данным подсказкам определите, о каком </a:t>
            </a:r>
            <a:r>
              <a:rPr lang="ru-RU" sz="4000" b="1" dirty="0" smtClean="0"/>
              <a:t>дереве идет </a:t>
            </a:r>
            <a:r>
              <a:rPr lang="ru-RU" sz="4000" b="1" dirty="0"/>
              <a:t>речь:</a:t>
            </a:r>
            <a:endParaRPr lang="ru-RU" sz="4000" dirty="0"/>
          </a:p>
        </p:txBody>
      </p:sp>
      <p:sp useBgFill="1">
        <p:nvSpPr>
          <p:cNvPr id="3" name="TextBox 2"/>
          <p:cNvSpPr txBox="1"/>
          <p:nvPr/>
        </p:nvSpPr>
        <p:spPr>
          <a:xfrm>
            <a:off x="104172" y="1257421"/>
            <a:ext cx="8280920" cy="563231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2000" dirty="0"/>
              <a:t>А) занимает всего 0,2% площади лесов нашего края, самый большой лесной массив этого дерева – северо-восточные предгорья кузнецкого Алатау в </a:t>
            </a:r>
            <a:r>
              <a:rPr lang="ru-RU" sz="2000" dirty="0" err="1"/>
              <a:t>Тисульском</a:t>
            </a:r>
            <a:r>
              <a:rPr lang="ru-RU" sz="2000" dirty="0"/>
              <a:t> районе;</a:t>
            </a:r>
          </a:p>
          <a:p>
            <a:r>
              <a:rPr lang="ru-RU" sz="2000" dirty="0"/>
              <a:t>Б) когда в 1960 году в Сиэтле в США на </a:t>
            </a:r>
            <a:r>
              <a:rPr lang="en-US" sz="2000" dirty="0"/>
              <a:t>V</a:t>
            </a:r>
            <a:r>
              <a:rPr lang="ru-RU" sz="2000" dirty="0"/>
              <a:t> Всемирном лесном конгрессе представители 96 стран решили создать Парк дружбы, делегация России посадила именно это дерево;</a:t>
            </a:r>
          </a:p>
          <a:p>
            <a:r>
              <a:rPr lang="ru-RU" sz="2000" dirty="0"/>
              <a:t>В) живет 400-500 лет, древесина этого дерева не знает предела службы «после смерти», за тысячелетия древесина темнеет и приобретает твердость камня;</a:t>
            </a:r>
          </a:p>
          <a:p>
            <a:r>
              <a:rPr lang="ru-RU" sz="2000" dirty="0"/>
              <a:t>Г) леса этого дерева дают рекордное количество древесины с одного гектара: до 1500 и больше кубометров.</a:t>
            </a:r>
          </a:p>
          <a:p>
            <a:r>
              <a:rPr lang="ru-RU" sz="2000" dirty="0"/>
              <a:t>Д) это дерево особенно хорошо при строительстве в сырых местах – причалов, мостов, плотин;</a:t>
            </a:r>
          </a:p>
          <a:p>
            <a:r>
              <a:rPr lang="ru-RU" sz="2000" dirty="0"/>
              <a:t>Е) один кубометр древесины при химической обработке дает 200 кг целлюлозы или столько же виноградного сахара, 2000 пар чулок или 1500 м шелковой ткани, 6000 кв. м целлофана или 700 л спирта;</a:t>
            </a:r>
          </a:p>
          <a:p>
            <a:r>
              <a:rPr lang="ru-RU" sz="2000" dirty="0"/>
              <a:t>Ж) из продуктов переработки древесины изготавливают скипидар, уксусную кислоту, канифоль, сургуч, спички и многое другое.</a:t>
            </a:r>
          </a:p>
        </p:txBody>
      </p:sp>
      <p:pic>
        <p:nvPicPr>
          <p:cNvPr id="5" name="Picture 2" descr="http://odin.mobile9.com/download/media/41/nature_96ffwdl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836712"/>
            <a:ext cx="1224136" cy="16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531932" y="6263666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6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92863" y="122729"/>
            <a:ext cx="3106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Лиственница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599804" y="6381328"/>
            <a:ext cx="518115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7956376" y="6381328"/>
            <a:ext cx="521208" cy="47080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96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8064" y="764704"/>
            <a:ext cx="3025187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Мы безмерно богаты,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В наших чащах и рощах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Столько всяких пернатых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Просто диву даёшься.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И, конечно, тревожно,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Что порой мы безбожно,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Не храним, что имеем,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Не щадим, не жалеем,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Ни за что не в ответе.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Словно самую малость,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Нам на этой планете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Жить и править осталось.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Не хозяева вроде,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Так добро своё губим.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А гордимся природой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И отечество любим.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(А. Яшин)</a:t>
            </a:r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532440" y="6309309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9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Список литературы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726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Список </a:t>
            </a:r>
            <a:r>
              <a:rPr lang="ru-RU" b="1" dirty="0" smtClean="0"/>
              <a:t>литературы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r>
              <a:rPr lang="ru-RU" dirty="0" smtClean="0"/>
              <a:t>1</a:t>
            </a:r>
            <a:r>
              <a:rPr lang="ru-RU" dirty="0"/>
              <a:t>. Атлас Кемеровской области  </a:t>
            </a:r>
          </a:p>
          <a:p>
            <a:pPr marL="0" indent="0">
              <a:buNone/>
            </a:pPr>
            <a:r>
              <a:rPr lang="ru-RU" dirty="0" smtClean="0"/>
              <a:t> 2</a:t>
            </a:r>
            <a:r>
              <a:rPr lang="ru-RU" dirty="0"/>
              <a:t>. Ковригина, Л.Н. Растительный мир Кузбасса и его охрана: учебное пособие [Текст] / Л.Н. Ковригина, Н.А. Фомина. – Кемерово, 1995. – 111с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3. </a:t>
            </a:r>
            <a:r>
              <a:rPr lang="ru-RU" dirty="0"/>
              <a:t>Соловьев, Л.И. География Кемеровской области. Природа [Текст] / Л.И. Соловьев. – Кемерово: ОАО «ИПП Кузбасс»; ООО «СКИФ», 2006. – 384 с.</a:t>
            </a:r>
          </a:p>
          <a:p>
            <a:pPr marL="0" indent="0">
              <a:buNone/>
            </a:pPr>
            <a:r>
              <a:rPr lang="ru-RU" dirty="0" smtClean="0"/>
              <a:t> 4.  </a:t>
            </a:r>
            <a:r>
              <a:rPr lang="ru-RU" dirty="0"/>
              <a:t>Соловьев, Л.И. Рабочая тетрадь по географии Кемеровской области: творческие задания по географии родного края для учащихся 6-10-х классов общеобразовательных учреждений Кемеровской области [Текст] / Л.И. Соловьев. – Кемерово, 2003. – 184 с.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b="1" dirty="0"/>
              <a:t>Электронные ресурсы</a:t>
            </a:r>
            <a:endParaRPr lang="ru-RU" dirty="0"/>
          </a:p>
          <a:p>
            <a:r>
              <a:rPr lang="ru-RU" dirty="0"/>
              <a:t>1. </a:t>
            </a:r>
            <a:r>
              <a:rPr lang="ru-RU" u="sng" dirty="0">
                <a:hlinkClick r:id="rId2"/>
              </a:rPr>
              <a:t>http://ecokem.ru</a:t>
            </a:r>
            <a:endParaRPr lang="ru-RU" dirty="0"/>
          </a:p>
          <a:p>
            <a:r>
              <a:rPr lang="ru-RU" dirty="0"/>
              <a:t>2. </a:t>
            </a:r>
            <a:r>
              <a:rPr lang="ru-RU" u="sng" dirty="0">
                <a:hlinkClick r:id="rId3"/>
              </a:rPr>
              <a:t>http://krasivye-mesta.ru</a:t>
            </a:r>
            <a:endParaRPr lang="ru-RU" dirty="0"/>
          </a:p>
          <a:p>
            <a:r>
              <a:rPr lang="ru-RU" dirty="0"/>
              <a:t>3. </a:t>
            </a:r>
            <a:r>
              <a:rPr lang="ru-RU" u="sng" dirty="0">
                <a:hlinkClick r:id="rId4"/>
              </a:rPr>
              <a:t>http://shpilenok.livejournal.com</a:t>
            </a:r>
            <a:endParaRPr lang="ru-RU" dirty="0"/>
          </a:p>
          <a:p>
            <a:r>
              <a:rPr lang="ru-RU" dirty="0"/>
              <a:t>4. </a:t>
            </a:r>
            <a:r>
              <a:rPr lang="ru-RU" u="sng" dirty="0">
                <a:hlinkClick r:id="rId5"/>
              </a:rPr>
              <a:t>http://subscribe.ru</a:t>
            </a:r>
            <a:endParaRPr lang="ru-RU" dirty="0"/>
          </a:p>
          <a:p>
            <a:r>
              <a:rPr lang="ru-RU" dirty="0"/>
              <a:t>5.  </a:t>
            </a:r>
            <a:r>
              <a:rPr lang="ru-RU" u="sng" dirty="0">
                <a:hlinkClick r:id="rId6"/>
              </a:rPr>
              <a:t>http://trasa.ru</a:t>
            </a:r>
            <a:endParaRPr lang="ru-RU" dirty="0"/>
          </a:p>
          <a:p>
            <a:r>
              <a:rPr lang="ru-RU" dirty="0"/>
              <a:t>6. </a:t>
            </a:r>
            <a:r>
              <a:rPr lang="ru-RU" u="sng" dirty="0">
                <a:hlinkClick r:id="rId7"/>
              </a:rPr>
              <a:t>http://www.amic.ru</a:t>
            </a:r>
            <a:endParaRPr lang="ru-RU" dirty="0"/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8" action="ppaction://hlinksldjump" highlightClick="1"/>
          </p:cNvPr>
          <p:cNvSpPr/>
          <p:nvPr/>
        </p:nvSpPr>
        <p:spPr>
          <a:xfrm>
            <a:off x="8602359" y="6247184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9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Кузнецкий Алатау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7213" y="1412776"/>
            <a:ext cx="424847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/>
              <a:t>Заповедник «Кузнецкий Алатау» – одно из самых красивых мест Кемеровской области. Дословный перевод тюркского слова «Алатау» – «пестрые горы». И они действительно пестрые. Яркие краски субальпийских лугов, ярко-синее небо, неприступные горы-гольцы, ослепительно белый снег – все это мозаика Алатау</a:t>
            </a:r>
            <a:r>
              <a:rPr lang="ru-RU" sz="2000" dirty="0" smtClean="0"/>
              <a:t>. </a:t>
            </a:r>
            <a:endParaRPr lang="ru-RU" sz="2000" dirty="0"/>
          </a:p>
          <a:p>
            <a:pPr fontAlgn="base"/>
            <a:r>
              <a:rPr lang="ru-RU" sz="2000" dirty="0" smtClean="0"/>
              <a:t>Это </a:t>
            </a:r>
            <a:r>
              <a:rPr lang="ru-RU" sz="2000" dirty="0"/>
              <a:t>единственное место в Северном полушарии, где вечные снежники лежат всего на высоте 1500–2000 м.</a:t>
            </a:r>
          </a:p>
          <a:p>
            <a:pPr fontAlgn="base"/>
            <a:endParaRPr lang="ru-RU" sz="2400" dirty="0"/>
          </a:p>
        </p:txBody>
      </p:sp>
      <p:pic>
        <p:nvPicPr>
          <p:cNvPr id="5122" name="Picture 2" descr="C:\Users\User\Desktop\алата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19" y="2037680"/>
            <a:ext cx="4094230" cy="307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88424" y="6247184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1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Кузнецкий Алатау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Открытие </a:t>
            </a:r>
            <a:r>
              <a:rPr lang="ru-RU" sz="2400" dirty="0"/>
              <a:t>этого государственного природного заповедника состоялось 27-го декабря 1989 года. Кузнецкий заповедник Алатау представляет собой несколько хребтов небольшой высоты, с находящимися между ними удивительно красивыми долинами рек</a:t>
            </a:r>
            <a:r>
              <a:rPr lang="ru-RU" sz="2400" dirty="0" smtClean="0"/>
              <a:t>.</a:t>
            </a:r>
          </a:p>
          <a:p>
            <a:r>
              <a:rPr lang="ru-RU" sz="2400" u="sng" dirty="0"/>
              <a:t>Охрана верховий Томи и ее притоков – одна из причин создания заповедника.</a:t>
            </a:r>
          </a:p>
          <a:p>
            <a:endParaRPr lang="ru-RU" sz="2400" dirty="0"/>
          </a:p>
        </p:txBody>
      </p:sp>
      <p:pic>
        <p:nvPicPr>
          <p:cNvPr id="2051" name="Picture 3" descr="C:\Users\User\Desktop\алатау 4 водосбор сиби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559101" cy="28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9777" y="4972526"/>
            <a:ext cx="3395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Цветение водосбора сибирского</a:t>
            </a:r>
            <a:endParaRPr lang="ru-RU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88424" y="6247184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70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Кузнецкий Алатау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556792"/>
            <a:ext cx="40324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Заповедник имеет разнообразную растительность, включающую в себя участки </a:t>
            </a:r>
            <a:r>
              <a:rPr lang="ru-RU" sz="2400" dirty="0" err="1"/>
              <a:t>лесостепей</a:t>
            </a:r>
            <a:r>
              <a:rPr lang="ru-RU" sz="2400" dirty="0"/>
              <a:t> и степей у горных подножий и хребтов, а также лиственные и сосновые боры. Вершины гор этого красивого места покрыты </a:t>
            </a:r>
            <a:r>
              <a:rPr lang="ru-RU" sz="2400" dirty="0" err="1"/>
              <a:t>курумниками</a:t>
            </a:r>
            <a:r>
              <a:rPr lang="ru-RU" sz="2400" dirty="0"/>
              <a:t>, горной тундрой и субальпийскими лугами.</a:t>
            </a:r>
          </a:p>
        </p:txBody>
      </p:sp>
      <p:pic>
        <p:nvPicPr>
          <p:cNvPr id="3074" name="Picture 2" descr="C:\Users\User\Desktop\алатау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09575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88424" y="6247184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22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Кузнецкий Алатау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556792"/>
            <a:ext cx="4176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Удивительной особенностью Кузнецкого заповедника Алатау по праву считается снежный наст, достигающий в межгорных надувах и впадинах до 15 метров. Также на территории природного заповедника находятся редкие для этих мест 32 ледника площадью 1,84 кв. км.</a:t>
            </a:r>
          </a:p>
        </p:txBody>
      </p:sp>
      <p:pic>
        <p:nvPicPr>
          <p:cNvPr id="4098" name="Picture 2" descr="C:\Users\User\Desktop\алатау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91016"/>
            <a:ext cx="40957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88424" y="6247184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61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Кузнецкий Алатау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268760"/>
            <a:ext cx="43924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Кузнецкий Алатау - низко-средневысокое нагорье в системе Саяно-Алтайской горной области на юге Западной Сибири, протяжённостью около 300 км с юга на север и шириной до 150 км. Наибольшая высота — 2211 м (плато </a:t>
            </a:r>
            <a:r>
              <a:rPr lang="ru-RU" dirty="0" smtClean="0"/>
              <a:t>Старая Крепость</a:t>
            </a:r>
            <a:r>
              <a:rPr lang="ru-RU" dirty="0"/>
              <a:t>). Кузнецкий Алатау представляет собой не единый хребет, а состоит из нескольких хребтов средней высоты, между которыми находятся долины рек. Является водоразделом рек Томь и Чулым (притоки Оби). На западе ограничен Кузнецкой, а на востоке Минусинской котловиной. На юге граничит с </a:t>
            </a:r>
            <a:r>
              <a:rPr lang="ru-RU" dirty="0" smtClean="0"/>
              <a:t>Абаканским хребтом</a:t>
            </a:r>
            <a:r>
              <a:rPr lang="ru-RU" dirty="0"/>
              <a:t> </a:t>
            </a:r>
            <a:r>
              <a:rPr lang="ru-RU" dirty="0" smtClean="0"/>
              <a:t>Западного </a:t>
            </a:r>
            <a:r>
              <a:rPr lang="ru-RU" dirty="0" err="1" smtClean="0"/>
              <a:t>Саяна</a:t>
            </a:r>
            <a:r>
              <a:rPr lang="ru-RU" dirty="0" smtClean="0"/>
              <a:t>, </a:t>
            </a:r>
            <a:r>
              <a:rPr lang="ru-RU" dirty="0"/>
              <a:t>на севере чёткой границы не имеет. Нагорье включает в себя горный хребет Поднебесные Зубья.</a:t>
            </a:r>
          </a:p>
        </p:txBody>
      </p:sp>
      <p:pic>
        <p:nvPicPr>
          <p:cNvPr id="6146" name="Picture 2" descr="Кузнецкий Алата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75" y="1412776"/>
            <a:ext cx="421533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9677" y="4797152"/>
            <a:ext cx="4060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Высочайшая вершина: Старая крепость</a:t>
            </a:r>
          </a:p>
          <a:p>
            <a:r>
              <a:rPr lang="ru-RU" dirty="0" smtClean="0"/>
              <a:t>Высота: 2211 м </a:t>
            </a:r>
            <a:endParaRPr lang="ru-RU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388424" y="6247184"/>
            <a:ext cx="521208" cy="542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77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2213</Words>
  <Application>Microsoft Office PowerPoint</Application>
  <PresentationFormat>Экран (4:3)</PresentationFormat>
  <Paragraphs>196</Paragraphs>
  <Slides>44</Slides>
  <Notes>5</Notes>
  <HiddenSlides>5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44</vt:i4>
      </vt:variant>
    </vt:vector>
  </HeadingPairs>
  <TitlesOfParts>
    <vt:vector size="46" baseType="lpstr">
      <vt:lpstr>Тема Office</vt:lpstr>
      <vt:lpstr>1_Тема Office</vt:lpstr>
      <vt:lpstr>Охраняемые территории Кемеровской области</vt:lpstr>
      <vt:lpstr>Презентация PowerPoint</vt:lpstr>
      <vt:lpstr>Презентация PowerPoint</vt:lpstr>
      <vt:lpstr>Заповедники Кемеровской области</vt:lpstr>
      <vt:lpstr>Кузнецкий Алатау</vt:lpstr>
      <vt:lpstr>Кузнецкий Алатау</vt:lpstr>
      <vt:lpstr>Кузнецкий Алатау</vt:lpstr>
      <vt:lpstr>Кузнецкий Алатау</vt:lpstr>
      <vt:lpstr>Кузнецкий Алатау</vt:lpstr>
      <vt:lpstr>Растительный мир заповедника</vt:lpstr>
      <vt:lpstr>Редкие растения Кузнецкого Алатау</vt:lpstr>
      <vt:lpstr>Презентация PowerPoint</vt:lpstr>
      <vt:lpstr>Презентация PowerPoint</vt:lpstr>
      <vt:lpstr>Презентация PowerPoint</vt:lpstr>
      <vt:lpstr>Животный мир </vt:lpstr>
      <vt:lpstr>Презентация PowerPoint</vt:lpstr>
      <vt:lpstr>Шорский национальный парк</vt:lpstr>
      <vt:lpstr>Прекрасна природа  национального парка</vt:lpstr>
      <vt:lpstr>Презентация PowerPoint</vt:lpstr>
      <vt:lpstr>Территориальное устройство. Особо охраняемая зона</vt:lpstr>
      <vt:lpstr> Зона ограниченного хозяйственного использования </vt:lpstr>
      <vt:lpstr>Зона рекреационного использования</vt:lpstr>
      <vt:lpstr>Зона хозяйственного назначения</vt:lpstr>
      <vt:lpstr>Растительный мир</vt:lpstr>
      <vt:lpstr>Презентация PowerPoint</vt:lpstr>
      <vt:lpstr>Презентация PowerPoint</vt:lpstr>
      <vt:lpstr>Животный мир</vt:lpstr>
      <vt:lpstr>Презентация PowerPoint</vt:lpstr>
      <vt:lpstr>В Кемеровской области место, где 350 млн. лет назад было море, объявлено памятником</vt:lpstr>
      <vt:lpstr>Это интересно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Заповедники  Кемеровской области</dc:title>
  <dc:creator>Нина</dc:creator>
  <cp:lastModifiedBy>Нина</cp:lastModifiedBy>
  <cp:revision>39</cp:revision>
  <dcterms:created xsi:type="dcterms:W3CDTF">2014-01-17T13:10:20Z</dcterms:created>
  <dcterms:modified xsi:type="dcterms:W3CDTF">2014-01-29T14:19:12Z</dcterms:modified>
</cp:coreProperties>
</file>