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64" r:id="rId3"/>
    <p:sldId id="261" r:id="rId4"/>
    <p:sldId id="263" r:id="rId5"/>
    <p:sldId id="286" r:id="rId6"/>
    <p:sldId id="269" r:id="rId7"/>
    <p:sldId id="284" r:id="rId8"/>
    <p:sldId id="270" r:id="rId9"/>
    <p:sldId id="272" r:id="rId10"/>
    <p:sldId id="279" r:id="rId11"/>
    <p:sldId id="28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9933FF"/>
    <a:srgbClr val="FF3300"/>
    <a:srgbClr val="CC3300"/>
    <a:srgbClr val="FF9933"/>
    <a:srgbClr val="66FF66"/>
    <a:srgbClr val="FFFF99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3F6C0-47C9-4E34-9BA9-4AD10BD96A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2E1F8-7A6B-4B5F-95AF-6675F478FE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04607-DC4E-485F-815F-DE85B8D9E3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6EF2D-9620-4387-BBF2-BE4E301D15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476B5-3A4B-47CB-A99F-CAF51BEBA1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A8A5C-DC0F-4814-99B2-17EFB64A7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278DD-85FD-49DA-B2E0-1A79E2DEB9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922D8-665D-47EC-AAA4-195970FF34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BEE2A-BC38-4BA1-B5F3-DA678780F7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3AE00-A801-44F3-A8DB-4BD9BB2783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CCACC-ECBB-4AC9-BDFE-7910FF15FE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816B3-BA69-4A51-B99F-CDE1A71336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6071D-7085-4C12-B740-2883088FC1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F77AB-608F-4D71-8B2A-01AA6FF422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ACDC9-F1B4-4AB1-AE8A-42846589B8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5BDD75B-57D0-402E-856A-BEC614952A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Office_PowerPoint1.sld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6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785795"/>
            <a:ext cx="784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Муниципальное образовательное учреждение </a:t>
            </a:r>
          </a:p>
          <a:p>
            <a:pPr algn="ctr"/>
            <a:r>
              <a:rPr lang="ru-RU" sz="2000" dirty="0" err="1" smtClean="0"/>
              <a:t>Безменовская</a:t>
            </a:r>
            <a:r>
              <a:rPr lang="ru-RU" sz="2000" dirty="0" smtClean="0"/>
              <a:t> средняя общеобразовательная школа </a:t>
            </a:r>
          </a:p>
          <a:p>
            <a:pPr algn="ctr"/>
            <a:r>
              <a:rPr lang="ru-RU" sz="2000" dirty="0" err="1" smtClean="0"/>
              <a:t>Черепановского</a:t>
            </a:r>
            <a:r>
              <a:rPr lang="ru-RU" sz="2000" dirty="0" smtClean="0"/>
              <a:t> района Новосибирской области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000232" y="2214554"/>
            <a:ext cx="55721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Урок математики в 1 классе по </a:t>
            </a:r>
            <a:r>
              <a:rPr lang="ru-RU" i="1" dirty="0" smtClean="0"/>
              <a:t>ОС «Школа  2100»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00232" y="3214686"/>
            <a:ext cx="58579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Тема: Решение задач изученных видов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14810" y="4143380"/>
            <a:ext cx="45005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Учитель начальных классов</a:t>
            </a:r>
          </a:p>
          <a:p>
            <a:r>
              <a:rPr lang="ru-RU" dirty="0" smtClean="0"/>
              <a:t>Высшей квалификационной категории </a:t>
            </a:r>
          </a:p>
          <a:p>
            <a:r>
              <a:rPr lang="ru-RU" dirty="0" smtClean="0"/>
              <a:t>Бабина Инна Александровна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657600" y="557214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201</a:t>
            </a:r>
            <a:r>
              <a:rPr lang="en-US" dirty="0" smtClean="0"/>
              <a:t>4</a:t>
            </a:r>
            <a:r>
              <a:rPr lang="ru-RU" dirty="0" smtClean="0"/>
              <a:t> </a:t>
            </a:r>
            <a:r>
              <a:rPr lang="ru-RU" dirty="0" smtClean="0"/>
              <a:t>год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>
                <a:solidFill>
                  <a:srgbClr val="FF0000"/>
                </a:solidFill>
                <a:latin typeface="Agency FB" pitchFamily="34" charset="0"/>
              </a:rPr>
              <a:t>Задачи-ловушки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51847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rgbClr val="002060"/>
                </a:solidFill>
              </a:rPr>
              <a:t>  </a:t>
            </a:r>
            <a:r>
              <a:rPr lang="ru-RU" b="1" dirty="0" smtClean="0">
                <a:solidFill>
                  <a:srgbClr val="002060"/>
                </a:solidFill>
              </a:rPr>
              <a:t>«На березе росло 8 яблок, 3 яблока упало. Сколько яблок осталось на березе?» </a:t>
            </a:r>
          </a:p>
          <a:p>
            <a:pPr eaLnBrk="1" hangingPunct="1">
              <a:buNone/>
            </a:pPr>
            <a:r>
              <a:rPr lang="ru-RU" b="1" dirty="0" smtClean="0">
                <a:solidFill>
                  <a:srgbClr val="009900"/>
                </a:solidFill>
              </a:rPr>
              <a:t>  «Росли 2 </a:t>
            </a:r>
            <a:r>
              <a:rPr lang="en-US" b="1" dirty="0" smtClean="0">
                <a:solidFill>
                  <a:srgbClr val="009900"/>
                </a:solidFill>
              </a:rPr>
              <a:t> </a:t>
            </a:r>
            <a:r>
              <a:rPr lang="ru-RU" b="1" dirty="0" smtClean="0">
                <a:solidFill>
                  <a:srgbClr val="009900"/>
                </a:solidFill>
              </a:rPr>
              <a:t>ёлки.  На </a:t>
            </a:r>
            <a:r>
              <a:rPr lang="ru-RU" b="1" smtClean="0">
                <a:solidFill>
                  <a:srgbClr val="009900"/>
                </a:solidFill>
              </a:rPr>
              <a:t>каждой ёлке  </a:t>
            </a:r>
            <a:r>
              <a:rPr lang="ru-RU" b="1" dirty="0" smtClean="0">
                <a:solidFill>
                  <a:srgbClr val="009900"/>
                </a:solidFill>
              </a:rPr>
              <a:t>по 2 ветки.  На каждой ветке выросло по 2 груши. Сколько всего груш?»</a:t>
            </a:r>
            <a:br>
              <a:rPr lang="ru-RU" b="1" dirty="0" smtClean="0">
                <a:solidFill>
                  <a:srgbClr val="009900"/>
                </a:solidFill>
              </a:rPr>
            </a:br>
            <a:endParaRPr lang="ru-RU" b="1" dirty="0" smtClean="0">
              <a:solidFill>
                <a:srgbClr val="009900"/>
              </a:solidFill>
            </a:endParaRPr>
          </a:p>
          <a:p>
            <a:pPr eaLnBrk="1" hangingPunct="1">
              <a:buFontTx/>
              <a:buNone/>
            </a:pPr>
            <a:endParaRPr lang="ru-RU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50000">
              <a:srgbClr val="FFCC99"/>
            </a:gs>
            <a:gs pos="100000">
              <a:srgbClr val="FF99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979613" y="1857365"/>
            <a:ext cx="54006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8000" b="1" i="1" dirty="0">
                <a:solidFill>
                  <a:srgbClr val="FF0066"/>
                </a:solidFill>
              </a:rPr>
              <a:t>Молодцы!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00"/>
            </a:gs>
            <a:gs pos="100000">
              <a:schemeClr val="fol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574675" y="1643050"/>
            <a:ext cx="8569325" cy="38877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D6009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"Повторять да учить -</a:t>
            </a:r>
          </a:p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D6009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   ум  точить"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66"/>
            </a:gs>
            <a:gs pos="100000">
              <a:srgbClr val="99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1052513"/>
            <a:ext cx="7283450" cy="3455987"/>
          </a:xfrm>
        </p:spPr>
        <p:txBody>
          <a:bodyPr/>
          <a:lstStyle/>
          <a:p>
            <a:pPr algn="l" eaLnBrk="1" hangingPunct="1"/>
            <a:r>
              <a:rPr lang="ru-RU" sz="3600" dirty="0" smtClean="0">
                <a:solidFill>
                  <a:srgbClr val="006666"/>
                </a:solidFill>
              </a:rPr>
              <a:t/>
            </a:r>
            <a:br>
              <a:rPr lang="ru-RU" sz="3600" dirty="0" smtClean="0">
                <a:solidFill>
                  <a:srgbClr val="006666"/>
                </a:solidFill>
              </a:rPr>
            </a:br>
            <a:endParaRPr lang="ru-RU" sz="3600" dirty="0" smtClean="0">
              <a:solidFill>
                <a:srgbClr val="006666"/>
              </a:solidFill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357158" y="428604"/>
          <a:ext cx="8324603" cy="5786478"/>
        </p:xfrm>
        <a:graphic>
          <a:graphicData uri="http://schemas.openxmlformats.org/presentationml/2006/ole">
            <p:oleObj spid="_x0000_s18433" name="Слайд" r:id="rId3" imgW="4526425" imgH="3395642" progId="PowerPoint.Slide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AA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68413"/>
            <a:ext cx="7772400" cy="2332037"/>
          </a:xfrm>
        </p:spPr>
        <p:txBody>
          <a:bodyPr/>
          <a:lstStyle/>
          <a:p>
            <a:pPr eaLnBrk="1" hangingPunct="1"/>
            <a:r>
              <a:rPr lang="ru-RU" sz="6000" dirty="0" smtClean="0">
                <a:solidFill>
                  <a:srgbClr val="006666"/>
                </a:solidFill>
              </a:rPr>
              <a:t>6, 10, 5, 7,4. </a:t>
            </a:r>
            <a:r>
              <a:rPr lang="ru-RU" dirty="0" smtClean="0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068638"/>
            <a:ext cx="7488238" cy="2160587"/>
          </a:xfrm>
        </p:spPr>
        <p:txBody>
          <a:bodyPr/>
          <a:lstStyle/>
          <a:p>
            <a:pPr eaLnBrk="1" hangingPunct="1"/>
            <a:endParaRPr lang="ru-RU" dirty="0" smtClean="0"/>
          </a:p>
          <a:p>
            <a:pPr eaLnBrk="1" hangingPunct="1"/>
            <a:r>
              <a:rPr lang="ru-RU" sz="6000" dirty="0" smtClean="0">
                <a:solidFill>
                  <a:schemeClr val="accent2"/>
                </a:solidFill>
              </a:rPr>
              <a:t>4, 5, 6, 7, 10.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9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ru-RU" sz="2400" smtClean="0"/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6084888" y="908050"/>
            <a:ext cx="2808287" cy="52181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0066"/>
                </a:solidFill>
                <a:latin typeface="Arial Black" pitchFamily="34" charset="0"/>
              </a:rPr>
              <a:t> По форме             </a:t>
            </a:r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FF0066"/>
                </a:solidFill>
                <a:latin typeface="Arial Black" pitchFamily="34" charset="0"/>
              </a:rPr>
              <a:t>  5      и       5</a:t>
            </a:r>
          </a:p>
          <a:p>
            <a:pPr eaLnBrk="1" hangingPunct="1">
              <a:buFontTx/>
              <a:buNone/>
            </a:pPr>
            <a:endParaRPr lang="ru-RU" sz="2400" smtClean="0">
              <a:solidFill>
                <a:srgbClr val="FF0066"/>
              </a:solidFill>
              <a:latin typeface="Arial Black" pitchFamily="34" charset="0"/>
            </a:endParaRPr>
          </a:p>
          <a:p>
            <a:pPr eaLnBrk="1" hangingPunct="1"/>
            <a:endParaRPr lang="ru-RU" sz="2400" smtClean="0"/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009900"/>
                </a:solidFill>
                <a:latin typeface="Arial Black" pitchFamily="34" charset="0"/>
              </a:rPr>
              <a:t> По цвету            6       и      4</a:t>
            </a:r>
          </a:p>
          <a:p>
            <a:pPr eaLnBrk="1" hangingPunct="1"/>
            <a:endParaRPr lang="ru-RU" sz="2800" smtClean="0">
              <a:solidFill>
                <a:srgbClr val="00FF00"/>
              </a:solidFill>
              <a:latin typeface="Arial Black" pitchFamily="34" charset="0"/>
            </a:endParaRPr>
          </a:p>
          <a:p>
            <a:pPr eaLnBrk="1" hangingPunct="1"/>
            <a:endParaRPr lang="ru-RU" sz="2400" smtClean="0"/>
          </a:p>
          <a:p>
            <a:pPr eaLnBrk="1" hangingPunct="1">
              <a:buFontTx/>
              <a:buNone/>
            </a:pPr>
            <a:r>
              <a:rPr lang="ru-RU" sz="2800" smtClean="0">
                <a:solidFill>
                  <a:srgbClr val="0000FF"/>
                </a:solidFill>
                <a:latin typeface="Arial Black" pitchFamily="34" charset="0"/>
              </a:rPr>
              <a:t>  По размеру           8       и      2</a:t>
            </a:r>
          </a:p>
        </p:txBody>
      </p:sp>
      <p:pic>
        <p:nvPicPr>
          <p:cNvPr id="76804" name="Picture 4" descr="шарики"/>
          <p:cNvPicPr>
            <a:picLocks noChangeAspect="1" noChangeArrowheads="1"/>
          </p:cNvPicPr>
          <p:nvPr/>
        </p:nvPicPr>
        <p:blipFill>
          <a:blip r:embed="rId2"/>
          <a:srcRect l="2097" t="3972" r="9789" b="5475"/>
          <a:stretch>
            <a:fillRect/>
          </a:stretch>
        </p:blipFill>
        <p:spPr bwMode="auto">
          <a:xfrm>
            <a:off x="0" y="1071546"/>
            <a:ext cx="5971341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6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6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6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68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00"/>
            </a:gs>
            <a:gs pos="100000">
              <a:srgbClr val="CC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6011863" y="1052513"/>
            <a:ext cx="2016125" cy="9366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29600" cy="1143000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rgbClr val="FF0000"/>
                </a:solidFill>
              </a:rPr>
              <a:t>                             10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4300" y="2332038"/>
            <a:ext cx="4897438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6600"/>
                </a:solidFill>
              </a:rPr>
              <a:t>                      9          и          1</a:t>
            </a:r>
          </a:p>
          <a:p>
            <a:pPr eaLnBrk="1" hangingPunct="1">
              <a:lnSpc>
                <a:spcPct val="80000"/>
              </a:lnSpc>
            </a:pPr>
            <a:endParaRPr lang="ru-RU" sz="2400" b="1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6600"/>
                </a:solidFill>
              </a:rPr>
              <a:t>                      8           и          2</a:t>
            </a:r>
          </a:p>
          <a:p>
            <a:pPr eaLnBrk="1" hangingPunct="1">
              <a:lnSpc>
                <a:spcPct val="80000"/>
              </a:lnSpc>
            </a:pPr>
            <a:endParaRPr lang="ru-RU" sz="2400" b="1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6600"/>
                </a:solidFill>
              </a:rPr>
              <a:t>                      7           и          3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6600"/>
                </a:solidFill>
              </a:rPr>
              <a:t>   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6600"/>
                </a:solidFill>
              </a:rPr>
              <a:t>                      6           и          4</a:t>
            </a:r>
          </a:p>
          <a:p>
            <a:pPr eaLnBrk="1" hangingPunct="1">
              <a:lnSpc>
                <a:spcPct val="80000"/>
              </a:lnSpc>
            </a:pPr>
            <a:endParaRPr lang="ru-RU" sz="2400" b="1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006600"/>
                </a:solidFill>
              </a:rPr>
              <a:t>                      5           и          5</a:t>
            </a:r>
          </a:p>
        </p:txBody>
      </p:sp>
      <p:pic>
        <p:nvPicPr>
          <p:cNvPr id="30726" name="Picture 6" descr="именинник 034"/>
          <p:cNvPicPr>
            <a:picLocks noChangeAspect="1" noChangeArrowheads="1"/>
          </p:cNvPicPr>
          <p:nvPr/>
        </p:nvPicPr>
        <p:blipFill>
          <a:blip r:embed="rId2">
            <a:lum contrast="24000"/>
          </a:blip>
          <a:srcRect l="2740" t="1459" r="5420"/>
          <a:stretch>
            <a:fillRect/>
          </a:stretch>
        </p:blipFill>
        <p:spPr bwMode="auto">
          <a:xfrm>
            <a:off x="1331913" y="1052513"/>
            <a:ext cx="2447925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  <p:bldP spid="30724" grpId="0"/>
      <p:bldP spid="3072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3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i="1" dirty="0" smtClean="0">
                <a:solidFill>
                  <a:srgbClr val="006600"/>
                </a:solidFill>
              </a:rPr>
              <a:t>Сравните два текста.</a:t>
            </a:r>
            <a:br>
              <a:rPr lang="ru-RU" sz="3600" b="1" i="1" dirty="0" smtClean="0">
                <a:solidFill>
                  <a:srgbClr val="006600"/>
                </a:solidFill>
              </a:rPr>
            </a:br>
            <a:endParaRPr lang="ru-RU" sz="3600" b="1" i="1" dirty="0" smtClean="0">
              <a:solidFill>
                <a:srgbClr val="006600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ru-RU" b="1" i="1" dirty="0" smtClean="0">
                <a:solidFill>
                  <a:schemeClr val="accent2"/>
                </a:solidFill>
              </a:rPr>
              <a:t>«В классе четыре  мальчика и две девочки. Сколько всего детей в классе?»</a:t>
            </a:r>
          </a:p>
          <a:p>
            <a:pPr eaLnBrk="1" hangingPunct="1"/>
            <a:endParaRPr lang="ru-RU" b="1" i="1" dirty="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ru-RU" b="1" i="1" dirty="0" smtClean="0">
                <a:solidFill>
                  <a:schemeClr val="accent2"/>
                </a:solidFill>
              </a:rPr>
              <a:t>«В классе четыре  мальчика и две девочки. Красивые были дети?»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10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AFD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12875"/>
            <a:ext cx="8424862" cy="41767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1600" b="1" dirty="0" smtClean="0">
              <a:solidFill>
                <a:srgbClr val="CC0066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b="1" i="1" dirty="0" smtClean="0">
                <a:solidFill>
                  <a:srgbClr val="002060"/>
                </a:solidFill>
              </a:rPr>
              <a:t>1. </a:t>
            </a:r>
            <a:r>
              <a:rPr lang="ru-RU" sz="2800" b="1" dirty="0" smtClean="0">
                <a:solidFill>
                  <a:srgbClr val="002060"/>
                </a:solidFill>
              </a:rPr>
              <a:t> Сколько карандашей у Димы?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2.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У Коли 2 мяча, а у Саши 3 мяча.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3. У Лены 5 яблок, 2 яблока она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    подарила. Сколько яблок осталось?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b="1" dirty="0" smtClean="0">
              <a:solidFill>
                <a:srgbClr val="CC0066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dirty="0" smtClean="0">
              <a:solidFill>
                <a:srgbClr val="990099"/>
              </a:solidFill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C0066"/>
                </a:solidFill>
              </a:rPr>
              <a:t>Найдите задачу.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C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417638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006600"/>
                </a:solidFill>
              </a:rPr>
              <a:t>Составить задачи по схеме</a:t>
            </a:r>
          </a:p>
        </p:txBody>
      </p:sp>
      <p:pic>
        <p:nvPicPr>
          <p:cNvPr id="6" name="Содержимое 5" descr="http://festival.1september.ru/articles/514717/img3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8"/>
            <a:ext cx="778674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</TotalTime>
  <Words>214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Оформление по умолчанию</vt:lpstr>
      <vt:lpstr>Слайд</vt:lpstr>
      <vt:lpstr>Слайд 1</vt:lpstr>
      <vt:lpstr>Слайд 2</vt:lpstr>
      <vt:lpstr> </vt:lpstr>
      <vt:lpstr>6, 10, 5, 7,4.  </vt:lpstr>
      <vt:lpstr>Слайд 5</vt:lpstr>
      <vt:lpstr>                             10</vt:lpstr>
      <vt:lpstr>Сравните два текста. </vt:lpstr>
      <vt:lpstr>Найдите задачу.</vt:lpstr>
      <vt:lpstr>Составить задачи по схеме</vt:lpstr>
      <vt:lpstr>Задачи-ловушки</vt:lpstr>
      <vt:lpstr>Слайд 11</vt:lpstr>
    </vt:vector>
  </TitlesOfParts>
  <Company>Организация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Customer</dc:creator>
  <cp:lastModifiedBy>User</cp:lastModifiedBy>
  <cp:revision>83</cp:revision>
  <dcterms:created xsi:type="dcterms:W3CDTF">2010-01-30T20:04:51Z</dcterms:created>
  <dcterms:modified xsi:type="dcterms:W3CDTF">2014-01-26T09:12:29Z</dcterms:modified>
</cp:coreProperties>
</file>