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66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70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E4A3-1C19-4BBE-A1D4-10E260BAEFA4}" type="datetimeFigureOut">
              <a:rPr lang="ru-RU" smtClean="0"/>
              <a:pPr/>
              <a:t>26.01.2014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4438-8B62-450F-A1D5-16AFF0663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E4A3-1C19-4BBE-A1D4-10E260BAEFA4}" type="datetimeFigureOut">
              <a:rPr lang="ru-RU" smtClean="0"/>
              <a:pPr/>
              <a:t>26.01.2014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4438-8B62-450F-A1D5-16AFF0663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E4A3-1C19-4BBE-A1D4-10E260BAEFA4}" type="datetimeFigureOut">
              <a:rPr lang="ru-RU" smtClean="0"/>
              <a:pPr/>
              <a:t>26.01.2014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4438-8B62-450F-A1D5-16AFF0663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E4A3-1C19-4BBE-A1D4-10E260BAEFA4}" type="datetimeFigureOut">
              <a:rPr lang="ru-RU" smtClean="0"/>
              <a:pPr/>
              <a:t>26.01.2014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4438-8B62-450F-A1D5-16AFF0663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E4A3-1C19-4BBE-A1D4-10E260BAEFA4}" type="datetimeFigureOut">
              <a:rPr lang="ru-RU" smtClean="0"/>
              <a:pPr/>
              <a:t>26.01.2014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4438-8B62-450F-A1D5-16AFF0663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E4A3-1C19-4BBE-A1D4-10E260BAEFA4}" type="datetimeFigureOut">
              <a:rPr lang="ru-RU" smtClean="0"/>
              <a:pPr/>
              <a:t>26.01.2014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4438-8B62-450F-A1D5-16AFF0663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E4A3-1C19-4BBE-A1D4-10E260BAEFA4}" type="datetimeFigureOut">
              <a:rPr lang="ru-RU" smtClean="0"/>
              <a:pPr/>
              <a:t>26.01.2014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4438-8B62-450F-A1D5-16AFF0663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E4A3-1C19-4BBE-A1D4-10E260BAEFA4}" type="datetimeFigureOut">
              <a:rPr lang="ru-RU" smtClean="0"/>
              <a:pPr/>
              <a:t>26.01.2014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4438-8B62-450F-A1D5-16AFF0663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E4A3-1C19-4BBE-A1D4-10E260BAEFA4}" type="datetimeFigureOut">
              <a:rPr lang="ru-RU" smtClean="0"/>
              <a:pPr/>
              <a:t>26.01.2014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4438-8B62-450F-A1D5-16AFF0663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E4A3-1C19-4BBE-A1D4-10E260BAEFA4}" type="datetimeFigureOut">
              <a:rPr lang="ru-RU" smtClean="0"/>
              <a:pPr/>
              <a:t>26.01.2014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4438-8B62-450F-A1D5-16AFF0663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DE4A3-1C19-4BBE-A1D4-10E260BAEFA4}" type="datetimeFigureOut">
              <a:rPr lang="ru-RU" smtClean="0"/>
              <a:pPr/>
              <a:t>26.01.2014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D4438-8B62-450F-A1D5-16AFF0663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DE4A3-1C19-4BBE-A1D4-10E260BAEFA4}" type="datetimeFigureOut">
              <a:rPr lang="ru-RU" smtClean="0"/>
              <a:pPr/>
              <a:t>26.01.2014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D4438-8B62-450F-A1D5-16AFF066364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&#1084;&#1086;&#1080;%20&#1076;&#1086;&#1082;&#1091;&#1084;&#1077;&#1085;&#1090;&#1099;\5%20&#1082;&#1083;&#1072;&#1089;&#1089;\&#1089;&#1091;&#1097;&#1077;&#1089;&#1090;&#1074;&#1080;&#1090;&#1077;&#1083;&#1100;&#1085;&#1086;&#1077;\&#1054;&#1076;&#1091;&#1096;&#1077;&#1074;&#1083;&#1105;&#1085;&#1085;&#1099;&#1077;%20&#1080;%20&#1085;&#1077;&#1086;&#1076;&#1091;&#1096;&#1077;&#1074;&#1083;&#1105;&#1085;&#1085;&#1099;&#1077;%20&#1089;&#1091;&#1097;&#1077;&#1089;&#1090;&#1074;&#1080;&#1090;&#1077;&#1083;&#1100;&#1085;&#1099;&#1077;\disney_hakuna_matata.mp3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4716016" cy="5382360"/>
          </a:xfrm>
        </p:spPr>
        <p:txBody>
          <a:bodyPr>
            <a:normAutofit/>
          </a:bodyPr>
          <a:lstStyle/>
          <a:p>
            <a:r>
              <a:rPr lang="ru-RU" b="1" dirty="0" err="1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Дифференциацияодушевлённых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 неодушевлённых имён существительных</a:t>
            </a:r>
            <a:endParaRPr lang="ru-RU" b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72" y="4797152"/>
            <a:ext cx="4925968" cy="168059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Учитель-логопед </a:t>
            </a:r>
          </a:p>
          <a:p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Караваева Элина Владимировна ГБС(К)ОУ школа№370 Московского района </a:t>
            </a:r>
          </a:p>
          <a:p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г.Санкт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-Петербург  2013-2014 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 морфологически одушевленность/неодушевленность каждого существительного.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Д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r>
              <a:rPr lang="ru-RU" dirty="0" smtClean="0"/>
              <a:t>  </a:t>
            </a:r>
            <a:r>
              <a:rPr lang="ru-RU" b="1" dirty="0" smtClean="0"/>
              <a:t>1) ворона, </a:t>
            </a:r>
          </a:p>
          <a:p>
            <a:pPr>
              <a:buNone/>
            </a:pPr>
            <a:r>
              <a:rPr lang="ru-RU" b="1" dirty="0"/>
              <a:t>	</a:t>
            </a:r>
            <a:r>
              <a:rPr lang="ru-RU" b="1" dirty="0" smtClean="0"/>
              <a:t>  2) зайчиха, </a:t>
            </a:r>
          </a:p>
          <a:p>
            <a:pPr>
              <a:buNone/>
            </a:pPr>
            <a:r>
              <a:rPr lang="ru-RU" b="1" dirty="0"/>
              <a:t>	 </a:t>
            </a:r>
            <a:r>
              <a:rPr lang="ru-RU" b="1" dirty="0" smtClean="0"/>
              <a:t> 3) лисица, </a:t>
            </a:r>
          </a:p>
          <a:p>
            <a:pPr>
              <a:buNone/>
            </a:pPr>
            <a:r>
              <a:rPr lang="ru-RU" b="1" dirty="0"/>
              <a:t>	</a:t>
            </a:r>
            <a:r>
              <a:rPr lang="ru-RU" b="1" dirty="0" smtClean="0"/>
              <a:t>  4) голубка, </a:t>
            </a:r>
          </a:p>
          <a:p>
            <a:pPr>
              <a:buNone/>
            </a:pPr>
            <a:r>
              <a:rPr lang="ru-RU" b="1" dirty="0"/>
              <a:t>	</a:t>
            </a:r>
            <a:r>
              <a:rPr lang="ru-RU" b="1" dirty="0" smtClean="0"/>
              <a:t>  5) мышь.</a:t>
            </a:r>
            <a:endParaRPr lang="ru-RU" b="1" dirty="0"/>
          </a:p>
        </p:txBody>
      </p:sp>
      <p:pic>
        <p:nvPicPr>
          <p:cNvPr id="4" name="Рисунок 3" descr="5ca3f77c917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1643050"/>
            <a:ext cx="4786314" cy="521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3" descr="717981-9cb3ad6fa5b17c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disney_hakuna_matata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578645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3929090" cy="1470025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Тест</a:t>
            </a:r>
            <a:endParaRPr lang="ru-RU" sz="96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501122" cy="178592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А1. укажите ряд слов, где только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одушевлённые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существительные.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55455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b="1" dirty="0" smtClean="0"/>
              <a:t>человек, медведь, ребёнок</a:t>
            </a:r>
          </a:p>
          <a:p>
            <a:pPr marL="514350" indent="-514350">
              <a:buAutoNum type="arabicPeriod"/>
            </a:pPr>
            <a:r>
              <a:rPr lang="ru-RU" b="1" dirty="0"/>
              <a:t>т</a:t>
            </a:r>
            <a:r>
              <a:rPr lang="ru-RU" b="1" dirty="0" smtClean="0"/>
              <a:t>рава, цветы, лиса</a:t>
            </a:r>
          </a:p>
          <a:p>
            <a:pPr marL="514350" indent="-514350">
              <a:buAutoNum type="arabicPeriod"/>
            </a:pPr>
            <a:r>
              <a:rPr lang="ru-RU" b="1" dirty="0"/>
              <a:t>з</a:t>
            </a:r>
            <a:r>
              <a:rPr lang="ru-RU" b="1" dirty="0" smtClean="0"/>
              <a:t>емля, бегемот, волк</a:t>
            </a:r>
          </a:p>
          <a:p>
            <a:pPr marL="514350" indent="-514350">
              <a:buAutoNum type="arabicPeriod"/>
            </a:pPr>
            <a:r>
              <a:rPr lang="ru-RU" b="1" dirty="0" smtClean="0"/>
              <a:t>Собака, стол, дерево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" name="Рисунок 3" descr="4d94e1a2e51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2214554"/>
            <a:ext cx="3387283" cy="4467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572560" cy="1285884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А2. Укажите ряд слов, где только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неодушевлённые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существительные.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361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1. маляр, плотник, лес</a:t>
            </a:r>
          </a:p>
          <a:p>
            <a:pPr>
              <a:buNone/>
            </a:pPr>
            <a:r>
              <a:rPr lang="ru-RU" b="1" dirty="0" smtClean="0"/>
              <a:t>2. лесничий, земляника, малина</a:t>
            </a:r>
          </a:p>
          <a:p>
            <a:pPr>
              <a:buNone/>
            </a:pPr>
            <a:r>
              <a:rPr lang="ru-RU" b="1" dirty="0" smtClean="0"/>
              <a:t>3. подберёзовик, карандаш, весло</a:t>
            </a:r>
          </a:p>
          <a:p>
            <a:pPr>
              <a:buNone/>
            </a:pPr>
            <a:r>
              <a:rPr lang="ru-RU" b="1" dirty="0" smtClean="0"/>
              <a:t>4. кошка, чашка, ведро</a:t>
            </a:r>
            <a:endParaRPr lang="ru-RU" b="1" dirty="0"/>
          </a:p>
        </p:txBody>
      </p:sp>
      <p:pic>
        <p:nvPicPr>
          <p:cNvPr id="4" name="Рисунок 3" descr="939e893bff8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2066" y="3929066"/>
            <a:ext cx="4071934" cy="2928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572560" cy="142876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В3. Укажите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одушевлённое 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существительное.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229600" cy="4697427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1. Орех цветёт, но ещё пылают жёлтой пыльцой его серёжки.</a:t>
            </a:r>
          </a:p>
          <a:p>
            <a:pPr>
              <a:buNone/>
            </a:pPr>
            <a:r>
              <a:rPr lang="ru-RU" b="1" dirty="0" smtClean="0"/>
              <a:t>2. Птички на лету зацепят веточку, и не полетит от веточки жёлтый дымок.</a:t>
            </a:r>
          </a:p>
          <a:p>
            <a:pPr>
              <a:buNone/>
            </a:pPr>
            <a:r>
              <a:rPr lang="ru-RU" b="1" dirty="0" smtClean="0"/>
              <a:t>3. Исчезают последние клочки снега в лесу.</a:t>
            </a:r>
          </a:p>
          <a:p>
            <a:pPr>
              <a:buNone/>
            </a:pPr>
            <a:r>
              <a:rPr lang="ru-RU" b="1" dirty="0" smtClean="0"/>
              <a:t>4. Листва из-под снега </a:t>
            </a:r>
            <a:r>
              <a:rPr lang="ru-RU" b="1" dirty="0" err="1" smtClean="0"/>
              <a:t>слежалая</a:t>
            </a:r>
            <a:r>
              <a:rPr lang="ru-RU" b="1" dirty="0" smtClean="0"/>
              <a:t>, серая.</a:t>
            </a:r>
            <a:endParaRPr lang="ru-RU" b="1" dirty="0"/>
          </a:p>
        </p:txBody>
      </p:sp>
      <p:pic>
        <p:nvPicPr>
          <p:cNvPr id="7" name="Рисунок 6" descr="b7627c6fa93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4857760"/>
            <a:ext cx="3500430" cy="19360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786874" cy="6429420"/>
          </a:xfrm>
        </p:spPr>
        <p:txBody>
          <a:bodyPr>
            <a:normAutofit lnSpcReduction="10000"/>
          </a:bodyPr>
          <a:lstStyle/>
          <a:p>
            <a:r>
              <a:rPr lang="ru-RU" sz="2800" b="1" dirty="0" smtClean="0"/>
              <a:t>(1) Какие светлые, особенные ночи в феврале! (2) В лесу легко замечаешь след санной дороги. (3) Далеко уходит узкая тропинка. (4) С неба струится белесоватый свет луны. (5) Искрится белая пороша, и на  её синеющей снежной белизне отражается мерцание звёзд. (6) В такие ночи обычно охотники устраивают засады на волков, лисиц и зайцев. (7) Вся снежная равнина и лесные поляны светятся, как один огромный, беззвучный зеркальный зал. (8) Очаровательны эти ночи!</a:t>
            </a:r>
          </a:p>
          <a:p>
            <a:r>
              <a:rPr lang="ru-RU" b="1" dirty="0" smtClean="0"/>
              <a:t>В4. Укажите </a:t>
            </a:r>
            <a:r>
              <a:rPr lang="ru-RU" b="1" dirty="0" smtClean="0">
                <a:solidFill>
                  <a:srgbClr val="FF0000"/>
                </a:solidFill>
              </a:rPr>
              <a:t>ОДУШЕВЛЁННЫЕ </a:t>
            </a:r>
            <a:r>
              <a:rPr lang="ru-RU" b="1" dirty="0" smtClean="0"/>
              <a:t>существительные.</a:t>
            </a:r>
          </a:p>
          <a:p>
            <a:r>
              <a:rPr lang="ru-RU" b="1" dirty="0" smtClean="0"/>
              <a:t>В5. Укажите существительные в </a:t>
            </a:r>
            <a:r>
              <a:rPr lang="ru-RU" b="1" dirty="0" smtClean="0">
                <a:solidFill>
                  <a:srgbClr val="FF0000"/>
                </a:solidFill>
              </a:rPr>
              <a:t>винительном</a:t>
            </a:r>
            <a:r>
              <a:rPr lang="ru-RU" b="1" dirty="0" smtClean="0"/>
              <a:t> падеже.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36" cy="657227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(1) Какие светлые, особенные ночи в феврале! (2) В лесу легко замечаешь след санной дороги. (3) Далеко уходит узкая тропинка. (4) С неба струится белесоватый свет луны. (5) Искрится белая пороша, и на  её синеющей снежной белизне отражается мерцание звёзд. (6) В такие ночи обычно охотники устраивают засады на волков, лисиц и зайцев. (7) Вся снежная равнина и лесные поляны светятся, как один огромный, беззвучный зеркальный зал. (8) Очаровательны эти ночи!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В6. Укажите </a:t>
            </a:r>
            <a:r>
              <a:rPr lang="ru-RU" b="1" dirty="0" smtClean="0">
                <a:solidFill>
                  <a:srgbClr val="FF0000"/>
                </a:solidFill>
              </a:rPr>
              <a:t>однокоренные слова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66"/>
            <a:ext cx="8715436" cy="628654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(1) Какие светлые, особенные ночи в феврале! (2) В лесу легко замечаешь след санной дороги. (3) Далеко уходит узкая тропинка. (4) С неба струится белесоватый свет луны. (5) Искрится белая пороша, и на  её синеющей снежной белизне отражается мерцание звёзд. (6) В такие ночи обычно охотники устраивают засады на волков, лисиц и зайцев. (7) Вся снежная равнина и лесные поляны светятся, как один огромный, беззвучный зеркальный зал. (8) Очаровательны эти ночи!</a:t>
            </a:r>
          </a:p>
          <a:p>
            <a:r>
              <a:rPr lang="ru-RU" b="1" dirty="0" smtClean="0"/>
              <a:t>В7. Укажите разные </a:t>
            </a:r>
            <a:r>
              <a:rPr lang="ru-RU" b="1" dirty="0" smtClean="0">
                <a:solidFill>
                  <a:srgbClr val="FF0000"/>
                </a:solidFill>
              </a:rPr>
              <a:t>формы одного и того же слова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В9. Выпишите синоним  к слову ДОРОГА.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А1</a:t>
            </a:r>
            <a:r>
              <a:rPr lang="ru-RU" dirty="0" smtClean="0"/>
              <a:t>. 1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А2</a:t>
            </a:r>
            <a:r>
              <a:rPr lang="ru-RU" dirty="0" smtClean="0"/>
              <a:t>. 3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В3</a:t>
            </a:r>
            <a:r>
              <a:rPr lang="ru-RU" dirty="0" smtClean="0"/>
              <a:t>. птички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В4</a:t>
            </a:r>
            <a:r>
              <a:rPr lang="ru-RU" dirty="0" smtClean="0"/>
              <a:t>. охотники, волков, лисиц, зайцев 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В5</a:t>
            </a:r>
            <a:r>
              <a:rPr lang="ru-RU" dirty="0" smtClean="0"/>
              <a:t>. след, (на)волков, лисиц, зайцев, (в)ночи, засады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В6</a:t>
            </a:r>
            <a:r>
              <a:rPr lang="ru-RU" dirty="0" smtClean="0"/>
              <a:t>. (в)лесу – лесные, светятся – светлые – свет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В7</a:t>
            </a:r>
            <a:r>
              <a:rPr lang="ru-RU" dirty="0" smtClean="0"/>
              <a:t>. ночи – (в)ночи, снежной – снежная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В8</a:t>
            </a:r>
            <a:r>
              <a:rPr lang="ru-RU" dirty="0" smtClean="0"/>
              <a:t>. тропинка</a:t>
            </a:r>
            <a:endParaRPr lang="ru-RU" dirty="0"/>
          </a:p>
        </p:txBody>
      </p:sp>
      <p:pic>
        <p:nvPicPr>
          <p:cNvPr id="5" name="Рисунок 4" descr="efcfbe7f8bf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0"/>
            <a:ext cx="4857752" cy="2084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Спишите, вставьте пропущенные буквы.</a:t>
            </a:r>
            <a:endParaRPr lang="ru-RU" b="1" dirty="0">
              <a:ln w="1905"/>
              <a:solidFill>
                <a:sysClr val="windowText" lastClr="0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600200"/>
            <a:ext cx="8329642" cy="4525963"/>
          </a:xfrm>
        </p:spPr>
        <p:txBody>
          <a:bodyPr/>
          <a:lstStyle/>
          <a:p>
            <a:pPr>
              <a:buNone/>
            </a:pPr>
            <a:r>
              <a:rPr lang="ru-RU" dirty="0" err="1" smtClean="0"/>
              <a:t>Грус</a:t>
            </a:r>
            <a:r>
              <a:rPr lang="ru-RU" dirty="0" smtClean="0"/>
              <a:t>..</a:t>
            </a:r>
            <a:r>
              <a:rPr lang="ru-RU" dirty="0" err="1" smtClean="0"/>
              <a:t>ное</a:t>
            </a:r>
            <a:r>
              <a:rPr lang="ru-RU" dirty="0" smtClean="0"/>
              <a:t> </a:t>
            </a:r>
            <a:r>
              <a:rPr lang="ru-RU" dirty="0" err="1" smtClean="0"/>
              <a:t>предпол</a:t>
            </a:r>
            <a:r>
              <a:rPr lang="ru-RU" dirty="0" smtClean="0"/>
              <a:t>..</a:t>
            </a:r>
            <a:r>
              <a:rPr lang="ru-RU" dirty="0" err="1" smtClean="0"/>
              <a:t>жение</a:t>
            </a:r>
            <a:r>
              <a:rPr lang="ru-RU" dirty="0" smtClean="0"/>
              <a:t>, чу..кий р..сток, ..беречь ..</a:t>
            </a:r>
            <a:r>
              <a:rPr lang="ru-RU" dirty="0" err="1" smtClean="0"/>
              <a:t>дание</a:t>
            </a:r>
            <a:r>
              <a:rPr lang="ru-RU" dirty="0" smtClean="0"/>
              <a:t>, </a:t>
            </a:r>
            <a:r>
              <a:rPr lang="ru-RU" dirty="0" err="1" smtClean="0"/>
              <a:t>опас</a:t>
            </a:r>
            <a:r>
              <a:rPr lang="ru-RU" dirty="0" smtClean="0"/>
              <a:t>..</a:t>
            </a:r>
            <a:r>
              <a:rPr lang="ru-RU" dirty="0" err="1" smtClean="0"/>
              <a:t>ный</a:t>
            </a:r>
            <a:r>
              <a:rPr lang="ru-RU" dirty="0" smtClean="0"/>
              <a:t> </a:t>
            </a:r>
            <a:r>
              <a:rPr lang="ru-RU" dirty="0" err="1" smtClean="0"/>
              <a:t>возр</a:t>
            </a:r>
            <a:r>
              <a:rPr lang="ru-RU" dirty="0" smtClean="0"/>
              <a:t>..</a:t>
            </a:r>
            <a:r>
              <a:rPr lang="ru-RU" dirty="0" err="1" smtClean="0"/>
              <a:t>ст</a:t>
            </a:r>
            <a:r>
              <a:rPr lang="ru-RU" dirty="0" smtClean="0"/>
              <a:t>, ..</a:t>
            </a:r>
            <a:r>
              <a:rPr lang="ru-RU" dirty="0" err="1" smtClean="0"/>
              <a:t>добные</a:t>
            </a:r>
            <a:r>
              <a:rPr lang="ru-RU" dirty="0" smtClean="0"/>
              <a:t> </a:t>
            </a:r>
            <a:r>
              <a:rPr lang="ru-RU" dirty="0" err="1" smtClean="0"/>
              <a:t>пиро</a:t>
            </a:r>
            <a:r>
              <a:rPr lang="ru-RU" dirty="0" smtClean="0"/>
              <a:t>..</a:t>
            </a:r>
            <a:r>
              <a:rPr lang="ru-RU" dirty="0" err="1" smtClean="0"/>
              <a:t>ки</a:t>
            </a:r>
            <a:r>
              <a:rPr lang="ru-RU" dirty="0"/>
              <a:t> </a:t>
            </a:r>
            <a:r>
              <a:rPr lang="ru-RU" dirty="0" smtClean="0"/>
              <a:t>и </a:t>
            </a:r>
            <a:r>
              <a:rPr lang="ru-RU" dirty="0" err="1" smtClean="0"/>
              <a:t>булоч</a:t>
            </a:r>
            <a:r>
              <a:rPr lang="ru-RU" dirty="0" smtClean="0"/>
              <a:t>..</a:t>
            </a:r>
            <a:r>
              <a:rPr lang="ru-RU" dirty="0" err="1" smtClean="0"/>
              <a:t>ки</a:t>
            </a:r>
            <a:r>
              <a:rPr lang="ru-RU" dirty="0" smtClean="0"/>
              <a:t>, ..бить с толку, ..</a:t>
            </a:r>
            <a:r>
              <a:rPr lang="ru-RU" dirty="0" err="1" smtClean="0"/>
              <a:t>гибать</a:t>
            </a:r>
            <a:r>
              <a:rPr lang="ru-RU" dirty="0" smtClean="0"/>
              <a:t> пополам, ..дать экзамен, ..</a:t>
            </a:r>
            <a:r>
              <a:rPr lang="ru-RU" dirty="0" err="1" smtClean="0"/>
              <a:t>дешний</a:t>
            </a:r>
            <a:r>
              <a:rPr lang="ru-RU" dirty="0" smtClean="0"/>
              <a:t> ст..</a:t>
            </a:r>
            <a:r>
              <a:rPr lang="ru-RU" dirty="0" err="1" smtClean="0"/>
              <a:t>рожил</a:t>
            </a:r>
            <a:r>
              <a:rPr lang="ru-RU" dirty="0" smtClean="0"/>
              <a:t>, </a:t>
            </a:r>
            <a:r>
              <a:rPr lang="ru-RU" dirty="0" err="1" smtClean="0"/>
              <a:t>бе</a:t>
            </a:r>
            <a:r>
              <a:rPr lang="ru-RU" dirty="0" smtClean="0"/>
              <a:t>..</a:t>
            </a:r>
            <a:r>
              <a:rPr lang="ru-RU" dirty="0" err="1" smtClean="0"/>
              <a:t>заботный</a:t>
            </a:r>
            <a:r>
              <a:rPr lang="ru-RU" dirty="0" smtClean="0"/>
              <a:t> человек, </a:t>
            </a:r>
            <a:r>
              <a:rPr lang="ru-RU" dirty="0" err="1" smtClean="0"/>
              <a:t>бе</a:t>
            </a:r>
            <a:r>
              <a:rPr lang="ru-RU" dirty="0" smtClean="0"/>
              <a:t>..защитное существо.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43636" y="2143116"/>
            <a:ext cx="6429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00100" y="1643050"/>
            <a:ext cx="5715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1643050"/>
            <a:ext cx="28575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1643050"/>
            <a:ext cx="6429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00826" y="1643050"/>
            <a:ext cx="35719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09" y="2143116"/>
            <a:ext cx="57150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388" y="3143248"/>
            <a:ext cx="5715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488" y="3571876"/>
            <a:ext cx="6429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00100" y="4071942"/>
            <a:ext cx="6429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42910" y="2643182"/>
            <a:ext cx="5000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929322" y="2643182"/>
            <a:ext cx="50006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1472" y="3143248"/>
            <a:ext cx="64294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786182" y="3143248"/>
            <a:ext cx="42862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471" y="2143116"/>
            <a:ext cx="64294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28663" y="3643314"/>
            <a:ext cx="57150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71803" y="2643182"/>
            <a:ext cx="64294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</a:t>
            </a:r>
            <a:endParaRPr lang="ru-RU" sz="28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6" name="Рисунок 25" descr="givot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0570"/>
            <a:ext cx="9144000" cy="235743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1" grpId="0"/>
      <p:bldP spid="13" grpId="0"/>
      <p:bldP spid="14" grpId="0"/>
      <p:bldP spid="15" grpId="0"/>
      <p:bldP spid="16" grpId="0"/>
      <p:bldP spid="18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Существительные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делятся на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28596" y="3214686"/>
            <a:ext cx="3500462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tx1"/>
                </a:solidFill>
              </a:rPr>
              <a:t>одушевлённые</a:t>
            </a:r>
            <a:endParaRPr lang="ru-RU" sz="3200" b="1" dirty="0">
              <a:ln w="50800"/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72000" y="3214686"/>
            <a:ext cx="3500462" cy="92869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3200" b="1" dirty="0" smtClean="0">
                <a:ln w="50800"/>
                <a:solidFill>
                  <a:schemeClr val="tx1"/>
                </a:solidFill>
              </a:rPr>
              <a:t>неодушевлённые</a:t>
            </a:r>
            <a:endParaRPr lang="ru-RU" sz="3200" b="1" dirty="0">
              <a:ln w="50800"/>
              <a:solidFill>
                <a:schemeClr val="tx1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2428860" y="2143116"/>
            <a:ext cx="1143008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5072066" y="2143116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10" name="Рисунок 9" descr="73ce53f841d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000504"/>
            <a:ext cx="2475633" cy="2857496"/>
          </a:xfrm>
          <a:prstGeom prst="rect">
            <a:avLst/>
          </a:prstGeom>
        </p:spPr>
      </p:pic>
      <p:pic>
        <p:nvPicPr>
          <p:cNvPr id="12" name="Рисунок 11" descr="39f0f65cab5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214290"/>
            <a:ext cx="1641348" cy="1515426"/>
          </a:xfrm>
          <a:prstGeom prst="rect">
            <a:avLst/>
          </a:prstGeom>
        </p:spPr>
      </p:pic>
      <p:pic>
        <p:nvPicPr>
          <p:cNvPr id="11" name="Рисунок 10" descr="afad8d8a5a1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00826" y="4286256"/>
            <a:ext cx="1785950" cy="2320293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Одушевлённые    существительные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357298"/>
            <a:ext cx="8429684" cy="4768865"/>
          </a:xfrm>
        </p:spPr>
        <p:txBody>
          <a:bodyPr/>
          <a:lstStyle/>
          <a:p>
            <a:pPr>
              <a:buNone/>
            </a:pPr>
            <a:r>
              <a:rPr lang="ru-RU" b="1" dirty="0"/>
              <a:t>называют   предметы живой природы, к ним задаётся вопрос </a:t>
            </a:r>
            <a:r>
              <a:rPr lang="ru-RU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</a:t>
            </a:r>
            <a:r>
              <a:rPr lang="ru-RU" b="1" dirty="0" smtClean="0"/>
              <a:t>? </a:t>
            </a:r>
            <a:endParaRPr lang="ru-RU" b="1" dirty="0"/>
          </a:p>
        </p:txBody>
      </p:sp>
      <p:pic>
        <p:nvPicPr>
          <p:cNvPr id="5" name="Рисунок 4" descr="c3a916c5ebc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29454" y="2285992"/>
            <a:ext cx="1546160" cy="207167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86446" y="2285993"/>
            <a:ext cx="100013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кот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Рисунок 6" descr="4f5be1dfcdd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4500570"/>
            <a:ext cx="1785950" cy="235743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72066" y="3929066"/>
            <a:ext cx="128588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rgbClr val="9933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заяц</a:t>
            </a:r>
            <a:endParaRPr lang="ru-RU" sz="3200" b="1" cap="none" spc="0" dirty="0">
              <a:ln w="1905"/>
              <a:solidFill>
                <a:srgbClr val="99336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" name="Рисунок 8" descr="99d0c4ea22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4429132"/>
            <a:ext cx="1285884" cy="2143116"/>
          </a:xfrm>
          <a:prstGeom prst="rect">
            <a:avLst/>
          </a:prstGeom>
        </p:spPr>
      </p:pic>
      <p:pic>
        <p:nvPicPr>
          <p:cNvPr id="10" name="Рисунок 9" descr="c191eb6a654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14546" y="4286256"/>
            <a:ext cx="1415600" cy="257174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85721" y="3571875"/>
            <a:ext cx="221457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женщина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86182" y="5929330"/>
            <a:ext cx="19288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мужчина</a:t>
            </a:r>
            <a:endParaRPr lang="ru-RU" sz="3200" b="1" cap="none" spc="0" dirty="0">
              <a:ln w="1905"/>
              <a:solidFill>
                <a:schemeClr val="tx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Неодушевлённые существительные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697427"/>
          </a:xfrm>
        </p:spPr>
        <p:txBody>
          <a:bodyPr/>
          <a:lstStyle/>
          <a:p>
            <a:pPr>
              <a:buNone/>
            </a:pPr>
            <a:r>
              <a:rPr lang="ru-RU" b="1" dirty="0"/>
              <a:t>называют предметы неживой природы, к ним задаётся вопрос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" name="Рисунок 3" descr="4f4b4a3fa6c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1" y="4500570"/>
            <a:ext cx="3357585" cy="2203759"/>
          </a:xfrm>
          <a:prstGeom prst="rect">
            <a:avLst/>
          </a:prstGeom>
        </p:spPr>
      </p:pic>
      <p:pic>
        <p:nvPicPr>
          <p:cNvPr id="6" name="Рисунок 5" descr="986180e8638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2428868"/>
            <a:ext cx="1500199" cy="2500330"/>
          </a:xfrm>
          <a:prstGeom prst="rect">
            <a:avLst/>
          </a:prstGeom>
        </p:spPr>
      </p:pic>
      <p:pic>
        <p:nvPicPr>
          <p:cNvPr id="7" name="Рисунок 6" descr="b4974cad49b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2928934"/>
            <a:ext cx="1928827" cy="1764406"/>
          </a:xfrm>
          <a:prstGeom prst="rect">
            <a:avLst/>
          </a:prstGeom>
        </p:spPr>
      </p:pic>
      <p:pic>
        <p:nvPicPr>
          <p:cNvPr id="8" name="Рисунок 7" descr="855ec45a6897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4786322"/>
            <a:ext cx="1315792" cy="171448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14283" y="3929066"/>
            <a:ext cx="1857387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здание</a:t>
            </a:r>
            <a:endParaRPr lang="ru-RU" sz="3200" b="1" cap="none" spc="0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85919" y="2967335"/>
            <a:ext cx="17859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телефон</a:t>
            </a:r>
            <a:endParaRPr lang="ru-RU" sz="3200" b="1" cap="none" spc="0" dirty="0">
              <a:ln w="190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2967335"/>
            <a:ext cx="17859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часы</a:t>
            </a:r>
            <a:endParaRPr lang="ru-RU" sz="3200" b="1" cap="none" spc="0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29454" y="5500702"/>
            <a:ext cx="15716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свеча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 морфологически одушевленность/неодушевленность каждого существительного.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ru-RU" dirty="0" smtClean="0"/>
              <a:t> </a:t>
            </a:r>
            <a:r>
              <a:rPr lang="ru-RU" b="1" dirty="0" smtClean="0"/>
              <a:t>1) дети, </a:t>
            </a:r>
          </a:p>
          <a:p>
            <a:pPr>
              <a:buNone/>
            </a:pPr>
            <a:r>
              <a:rPr lang="ru-RU" b="1" dirty="0" smtClean="0"/>
              <a:t>	  2) воробей, </a:t>
            </a:r>
          </a:p>
          <a:p>
            <a:pPr>
              <a:buNone/>
            </a:pPr>
            <a:r>
              <a:rPr lang="ru-RU" b="1" dirty="0" smtClean="0"/>
              <a:t>	  3) ученик, </a:t>
            </a:r>
          </a:p>
          <a:p>
            <a:pPr>
              <a:buNone/>
            </a:pPr>
            <a:r>
              <a:rPr lang="ru-RU" b="1" dirty="0" smtClean="0"/>
              <a:t>	  4) здание, </a:t>
            </a:r>
          </a:p>
          <a:p>
            <a:pPr>
              <a:buNone/>
            </a:pPr>
            <a:r>
              <a:rPr lang="ru-RU" b="1" dirty="0" smtClean="0"/>
              <a:t>	  5) малыши.</a:t>
            </a:r>
            <a:endParaRPr lang="ru-RU" b="1" dirty="0"/>
          </a:p>
        </p:txBody>
      </p:sp>
      <p:pic>
        <p:nvPicPr>
          <p:cNvPr id="4" name="Рисунок 3" descr="b17d8f879d6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4643446"/>
            <a:ext cx="6429388" cy="22145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 морфологически одушевленность/неодушевленность каждого существительного.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Б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)</a:t>
            </a:r>
            <a:r>
              <a:rPr lang="ru-RU" dirty="0" smtClean="0"/>
              <a:t>  </a:t>
            </a:r>
            <a:r>
              <a:rPr lang="ru-RU" b="1" dirty="0" smtClean="0"/>
              <a:t>1) река, </a:t>
            </a:r>
          </a:p>
          <a:p>
            <a:pPr>
              <a:buNone/>
            </a:pPr>
            <a:r>
              <a:rPr lang="ru-RU" b="1" dirty="0"/>
              <a:t>	</a:t>
            </a:r>
            <a:r>
              <a:rPr lang="ru-RU" b="1" dirty="0" smtClean="0"/>
              <a:t>  2) Волга, </a:t>
            </a:r>
          </a:p>
          <a:p>
            <a:pPr>
              <a:buNone/>
            </a:pPr>
            <a:r>
              <a:rPr lang="ru-RU" b="1" dirty="0"/>
              <a:t>	</a:t>
            </a:r>
            <a:r>
              <a:rPr lang="ru-RU" b="1" dirty="0" smtClean="0"/>
              <a:t>  3) книга, </a:t>
            </a:r>
          </a:p>
          <a:p>
            <a:pPr>
              <a:buNone/>
            </a:pPr>
            <a:r>
              <a:rPr lang="ru-RU" b="1" dirty="0"/>
              <a:t>	</a:t>
            </a:r>
            <a:r>
              <a:rPr lang="ru-RU" b="1" dirty="0" smtClean="0"/>
              <a:t>  4) город, </a:t>
            </a:r>
          </a:p>
          <a:p>
            <a:pPr>
              <a:buNone/>
            </a:pPr>
            <a:r>
              <a:rPr lang="ru-RU" b="1" dirty="0"/>
              <a:t>	</a:t>
            </a:r>
            <a:r>
              <a:rPr lang="ru-RU" b="1" dirty="0" smtClean="0"/>
              <a:t>  5) озеро.</a:t>
            </a:r>
            <a:endParaRPr lang="ru-RU" b="1" dirty="0"/>
          </a:p>
        </p:txBody>
      </p:sp>
      <p:pic>
        <p:nvPicPr>
          <p:cNvPr id="4" name="Рисунок 3" descr="5f8350820dd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3643314"/>
            <a:ext cx="4929190" cy="3214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 морфологически одушевленность/неодушевленность каждого существительного.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В)</a:t>
            </a:r>
            <a:r>
              <a:rPr lang="ru-RU" dirty="0" smtClean="0"/>
              <a:t>  </a:t>
            </a:r>
            <a:r>
              <a:rPr lang="ru-RU" b="1" dirty="0" smtClean="0"/>
              <a:t>1) конь, </a:t>
            </a:r>
          </a:p>
          <a:p>
            <a:pPr>
              <a:buNone/>
            </a:pPr>
            <a:r>
              <a:rPr lang="ru-RU" b="1" dirty="0"/>
              <a:t>	</a:t>
            </a:r>
            <a:r>
              <a:rPr lang="ru-RU" b="1" dirty="0" smtClean="0"/>
              <a:t>  2) речь, </a:t>
            </a:r>
          </a:p>
          <a:p>
            <a:pPr>
              <a:buNone/>
            </a:pPr>
            <a:r>
              <a:rPr lang="ru-RU" b="1" dirty="0"/>
              <a:t>	 </a:t>
            </a:r>
            <a:r>
              <a:rPr lang="ru-RU" b="1" dirty="0" smtClean="0"/>
              <a:t> 3) дочь, </a:t>
            </a:r>
          </a:p>
          <a:p>
            <a:pPr>
              <a:buNone/>
            </a:pPr>
            <a:r>
              <a:rPr lang="ru-RU" b="1" dirty="0"/>
              <a:t>	</a:t>
            </a:r>
            <a:r>
              <a:rPr lang="ru-RU" b="1" dirty="0" smtClean="0"/>
              <a:t>  4) жизнь, </a:t>
            </a:r>
          </a:p>
          <a:p>
            <a:pPr>
              <a:buNone/>
            </a:pPr>
            <a:r>
              <a:rPr lang="ru-RU" b="1" dirty="0"/>
              <a:t>	</a:t>
            </a:r>
            <a:r>
              <a:rPr lang="ru-RU" b="1" dirty="0" smtClean="0"/>
              <a:t>  5) тетрадь.</a:t>
            </a:r>
            <a:endParaRPr lang="ru-RU" b="1" dirty="0"/>
          </a:p>
        </p:txBody>
      </p:sp>
      <p:pic>
        <p:nvPicPr>
          <p:cNvPr id="4" name="Рисунок 3" descr="2d6f99edf88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066" y="1928802"/>
            <a:ext cx="3857612" cy="4714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Определите морфологически одушевленность/неодушевленность каждого существительного.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г)</a:t>
            </a:r>
            <a:r>
              <a:rPr lang="ru-RU" dirty="0" smtClean="0"/>
              <a:t>  </a:t>
            </a:r>
            <a:r>
              <a:rPr lang="ru-RU" b="1" dirty="0" smtClean="0"/>
              <a:t>1) юноша, </a:t>
            </a:r>
          </a:p>
          <a:p>
            <a:pPr>
              <a:buNone/>
            </a:pPr>
            <a:r>
              <a:rPr lang="ru-RU" b="1" dirty="0"/>
              <a:t>	</a:t>
            </a:r>
            <a:r>
              <a:rPr lang="ru-RU" b="1" dirty="0" smtClean="0"/>
              <a:t>  2) волк, </a:t>
            </a:r>
          </a:p>
          <a:p>
            <a:pPr>
              <a:buNone/>
            </a:pPr>
            <a:r>
              <a:rPr lang="ru-RU" b="1" dirty="0"/>
              <a:t>	</a:t>
            </a:r>
            <a:r>
              <a:rPr lang="ru-RU" b="1" dirty="0" smtClean="0"/>
              <a:t>  3) молодежь, </a:t>
            </a:r>
          </a:p>
          <a:p>
            <a:pPr>
              <a:buNone/>
            </a:pPr>
            <a:r>
              <a:rPr lang="ru-RU" b="1" dirty="0"/>
              <a:t>	</a:t>
            </a:r>
            <a:r>
              <a:rPr lang="ru-RU" b="1" dirty="0" smtClean="0"/>
              <a:t>  4) ворота, </a:t>
            </a:r>
          </a:p>
          <a:p>
            <a:pPr>
              <a:buNone/>
            </a:pPr>
            <a:r>
              <a:rPr lang="ru-RU" b="1" dirty="0"/>
              <a:t>	</a:t>
            </a:r>
            <a:r>
              <a:rPr lang="ru-RU" b="1" dirty="0" smtClean="0"/>
              <a:t>  5) детвора.</a:t>
            </a:r>
            <a:endParaRPr lang="ru-RU" b="1" dirty="0"/>
          </a:p>
        </p:txBody>
      </p:sp>
      <p:pic>
        <p:nvPicPr>
          <p:cNvPr id="5" name="Рисунок 4" descr="d2b5d50a52c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2000240"/>
            <a:ext cx="4500562" cy="48577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694</Words>
  <Application>Microsoft Office PowerPoint</Application>
  <PresentationFormat>Экран (4:3)</PresentationFormat>
  <Paragraphs>100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Дифференциацияодушевлённых и неодушевлённых имён существительных</vt:lpstr>
      <vt:lpstr>Спишите, вставьте пропущенные буквы.</vt:lpstr>
      <vt:lpstr>Презентация PowerPoint</vt:lpstr>
      <vt:lpstr>Одушевлённые    существительные</vt:lpstr>
      <vt:lpstr>Неодушевлённые существительные</vt:lpstr>
      <vt:lpstr>Определите морфологически одушевленность/неодушевленность каждого существительного.</vt:lpstr>
      <vt:lpstr>Определите морфологически одушевленность/неодушевленность каждого существительного.</vt:lpstr>
      <vt:lpstr>Определите морфологически одушевленность/неодушевленность каждого существительного.</vt:lpstr>
      <vt:lpstr>Определите морфологически одушевленность/неодушевленность каждого существительного.</vt:lpstr>
      <vt:lpstr>Определите морфологически одушевленность/неодушевленность каждого существительного.</vt:lpstr>
      <vt:lpstr>Презентация PowerPoint</vt:lpstr>
      <vt:lpstr>Тест</vt:lpstr>
      <vt:lpstr>А1. укажите ряд слов, где только одушевлённые существительные.</vt:lpstr>
      <vt:lpstr>А2. Укажите ряд слов, где только неодушевлённые существительные.</vt:lpstr>
      <vt:lpstr>В3. Укажите одушевлённое существительное.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Одушевлённые и неодушевлённые имена существительные</dc:title>
  <dc:creator>Караваева Э.В.</dc:creator>
  <cp:lastModifiedBy>Лизочка</cp:lastModifiedBy>
  <cp:revision>34</cp:revision>
  <dcterms:created xsi:type="dcterms:W3CDTF">2011-03-23T15:12:36Z</dcterms:created>
  <dcterms:modified xsi:type="dcterms:W3CDTF">2014-01-26T13:17:12Z</dcterms:modified>
</cp:coreProperties>
</file>