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0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FF00"/>
    <a:srgbClr val="66FF33"/>
    <a:srgbClr val="AA16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42" d="100"/>
          <a:sy n="42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72E3AA-56BB-488B-9917-5C823C6DB14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874404-0230-46FE-B0A0-E2E4429A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Устная проверка домашнего задания.</a:t>
            </a:r>
            <a:r>
              <a:rPr lang="ru-RU" smtClean="0"/>
              <a:t> Воспоминание о пройденном на прошлом уроке.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9D269-2EB6-40B0-A9A7-25FBF18D54A8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3601A-54B6-4976-8B36-FFD9A6B1FD1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- Прочитайте, пожалуйста, предпоследний абзац на с. 165 вашего учебника.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C3E932-AA9C-482F-995F-F8B6684629F5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Изучение нового материала.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8A138D-36DC-4F98-825E-5DC679ABFCEA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Чтение текста «Кислотные дожди» на с.166.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E16F0-E0D9-434B-AA6E-8AB634733650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Какие выводы, т.е. пути решения проблем вы можете предложить?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64B15-7E0F-47E7-8418-30294DF5DBC9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473E-9ED8-4B86-9BFF-7D754E3DEB39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2C70-0237-4DD5-9938-2BA31BEC4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D27D-9379-46A9-A839-3FDA0E31C0EA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5C86-CABA-42A4-9F4C-209D55348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F46-55C6-4990-8B4F-C1B169D7D246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E883-090C-48DD-AE3A-072DA47273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A47C-B759-4F92-9BED-0CFA6F1AA4F1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FB6F-A79E-4535-8095-FB2AFDF630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54ED-A5A9-4134-84B7-ADE40442DF35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AA6A-7220-4373-9471-BCB681EC3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398B-7FE2-4AE4-9DCB-F4B77F200A72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6C03-F89F-421D-895E-052C59774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B841-6C37-4B92-AE66-19796DDAF4AF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7211-B072-4F82-AF78-20A3A3250F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2316-1BF3-44F4-BDC7-DCAE140AEAC7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0C12-95E2-43ED-BADE-89D585A8A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52F9-B5EA-4F0A-AA48-F87BC7A8E776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0DF6-E1F4-4CFC-AC50-B2E6D0E426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9D87-C4E0-44D4-8D32-DF340AF8FF73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A04-A5A3-4BDF-97BC-B0627A7ED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0991-94C4-4780-B41B-FA9144AAC7B7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F734-20D3-423A-AC0C-DFC0C4361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A66F2-EE7A-491A-AA90-1206E0EE695D}" type="datetimeFigureOut">
              <a:rPr lang="ru-RU"/>
              <a:pPr>
                <a:defRPr/>
              </a:pPr>
              <a:t>15.04.2014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57803-D132-40AD-B199-E9A4388C5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Downloads\&#1052;&#1072;&#1082;&#1089;&#1080;&#1084;%20-%20&#1044;&#1086;&#1088;&#1086;&#1075;&#1072;%20(&#1052;&#1080;&#1085;&#1091;&#1089;).mp3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9" descr="Изображение 4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285750"/>
            <a:ext cx="4929187" cy="2500313"/>
          </a:xfrm>
        </p:spPr>
      </p:pic>
      <p:pic>
        <p:nvPicPr>
          <p:cNvPr id="3075" name="Рисунок 5" descr="Изображение 0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000375"/>
            <a:ext cx="3571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8" descr="Изображение 43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143000"/>
            <a:ext cx="3929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19" descr="Изображение 0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4071938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37862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Экологические проблемы.</a:t>
            </a:r>
            <a:br>
              <a:rPr lang="ru-RU" sz="8000" dirty="0" smtClean="0">
                <a:solidFill>
                  <a:srgbClr val="FF0000"/>
                </a:solidFill>
              </a:rPr>
            </a:br>
            <a:endParaRPr lang="ru-RU" sz="8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413.jpg"/>
          <p:cNvPicPr>
            <a:picLocks noChangeAspect="1"/>
          </p:cNvPicPr>
          <p:nvPr/>
        </p:nvPicPr>
        <p:blipFill>
          <a:blip r:embed="rId3" cstate="email"/>
          <a:srcRect r="-18363"/>
          <a:stretch>
            <a:fillRect/>
          </a:stretch>
        </p:blipFill>
        <p:spPr bwMode="auto">
          <a:xfrm>
            <a:off x="0" y="0"/>
            <a:ext cx="10787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940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- Что вы знаете о таком опасном загрязнении окружающей среды, как радиоактивное загрязнение?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172480" cy="2857519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ТЕМА: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«О кислотных дождях, об озоновой дыре,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парниковом эффекте».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214688"/>
            <a:ext cx="8072438" cy="2786062"/>
          </a:xfrm>
        </p:spPr>
        <p:txBody>
          <a:bodyPr>
            <a:normAutofit fontScale="475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900" b="1" i="1" u="sng" dirty="0" smtClean="0">
                <a:solidFill>
                  <a:srgbClr val="C00000"/>
                </a:solidFill>
              </a:rPr>
              <a:t>Цели и задачи: </a:t>
            </a:r>
            <a:endParaRPr lang="ru-RU" sz="5900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900" dirty="0" smtClean="0">
                <a:solidFill>
                  <a:srgbClr val="FFFF00"/>
                </a:solidFill>
              </a:rPr>
              <a:t>1</a:t>
            </a:r>
            <a:r>
              <a:rPr lang="ru-RU" sz="5900" dirty="0" smtClean="0">
                <a:solidFill>
                  <a:srgbClr val="FFFF00"/>
                </a:solidFill>
              </a:rPr>
              <a:t>.познакомить учащихся с видами опасности для всего живого, таящейся в загрязнении атмосферы,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900" dirty="0" smtClean="0">
                <a:solidFill>
                  <a:srgbClr val="FFFF00"/>
                </a:solidFill>
              </a:rPr>
              <a:t>2.сформировать у учащихся представления о естественных и вызванных деятельностью человека источниках загрязнения атмосферы, 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900" dirty="0" smtClean="0">
                <a:solidFill>
                  <a:srgbClr val="FFFF00"/>
                </a:solidFill>
              </a:rPr>
              <a:t>3.воспитание экологически сознательной личности.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6" name="Picture 10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0" y="500063"/>
            <a:ext cx="2000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7030A0"/>
                </a:solidFill>
                <a:latin typeface="Bookman Old Style" pitchFamily="18" charset="0"/>
              </a:rPr>
              <a:t>О разрушении в атмосфере озонового слоя.</a:t>
            </a:r>
            <a:endParaRPr lang="ru-RU" sz="4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4339" name="Содержимое 3" descr="экран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600200"/>
            <a:ext cx="8501063" cy="5043488"/>
          </a:xfrm>
        </p:spPr>
      </p:pic>
      <p:pic>
        <p:nvPicPr>
          <p:cNvPr id="14340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0" y="2714625"/>
            <a:ext cx="16621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286250"/>
            <a:ext cx="21431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5" descr="Изображение 06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786190"/>
            <a:ext cx="6500858" cy="16430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FF00"/>
                </a:solidFill>
              </a:rPr>
              <a:t>«Кислотные дожди»</a:t>
            </a:r>
            <a:endParaRPr lang="ru-RU" sz="7200" dirty="0">
              <a:solidFill>
                <a:srgbClr val="00FF00"/>
              </a:solidFill>
            </a:endParaRPr>
          </a:p>
        </p:txBody>
      </p:sp>
      <p:pic>
        <p:nvPicPr>
          <p:cNvPr id="15364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00" y="642938"/>
            <a:ext cx="1714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88"/>
            <a:ext cx="20716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001156" cy="6858000"/>
          </a:xfrm>
          <a:solidFill>
            <a:srgbClr val="FFFF00"/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О «парниковом эффекте».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 t="6250" b="7291"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142875"/>
            <a:ext cx="8858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Arial Black" pitchFamily="34" charset="0"/>
              </a:rPr>
              <a:t>ИЗ</a:t>
            </a:r>
            <a:r>
              <a:rPr lang="en-US" sz="3600" b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FFFF00"/>
                </a:solidFill>
                <a:latin typeface="Arial Black" pitchFamily="34" charset="0"/>
              </a:rPr>
              <a:t>КОНВЕНЦИИ</a:t>
            </a:r>
            <a:r>
              <a:rPr lang="en-US" sz="3600" b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FFFF00"/>
                </a:solidFill>
                <a:latin typeface="Arial Black" pitchFamily="34" charset="0"/>
              </a:rPr>
              <a:t>ООН ОБ ОХРАНЕ ВСЕМИРНОГО КУЛЬТУРНОГО И</a:t>
            </a:r>
          </a:p>
          <a:p>
            <a:r>
              <a:rPr lang="ru-RU" sz="3600">
                <a:solidFill>
                  <a:srgbClr val="FFFF00"/>
                </a:solidFill>
                <a:latin typeface="Arial Black" pitchFamily="34" charset="0"/>
              </a:rPr>
              <a:t>ПРИРОДНОГО НАСЛЕДИЯ (1972).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785938"/>
            <a:ext cx="8643938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Arial Black" pitchFamily="34" charset="0"/>
              </a:rPr>
              <a:t>Каждое государство </a:t>
            </a:r>
            <a:endParaRPr lang="en-US" sz="480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3600">
                <a:solidFill>
                  <a:srgbClr val="FFC000"/>
                </a:solidFill>
                <a:latin typeface="Arial Black" pitchFamily="34" charset="0"/>
              </a:rPr>
              <a:t>признает, что обязательство обеспечивать сохранение,</a:t>
            </a:r>
          </a:p>
          <a:p>
            <a:pPr algn="ctr"/>
            <a:r>
              <a:rPr lang="ru-RU" sz="3600">
                <a:solidFill>
                  <a:srgbClr val="FFC000"/>
                </a:solidFill>
                <a:latin typeface="Arial Black" pitchFamily="34" charset="0"/>
              </a:rPr>
              <a:t>популяризацию и передачу будущим поколениям своего культурного и природного</a:t>
            </a:r>
          </a:p>
          <a:p>
            <a:pPr algn="ctr"/>
            <a:r>
              <a:rPr lang="ru-RU" sz="3600">
                <a:solidFill>
                  <a:srgbClr val="FFC000"/>
                </a:solidFill>
                <a:latin typeface="Arial Black" pitchFamily="34" charset="0"/>
              </a:rPr>
              <a:t>наследия возлагается</a:t>
            </a:r>
            <a:r>
              <a:rPr lang="en-US" sz="3600">
                <a:solidFill>
                  <a:srgbClr val="FFC000"/>
                </a:solidFill>
                <a:latin typeface="Arial Black" pitchFamily="34" charset="0"/>
              </a:rPr>
              <a:t>  </a:t>
            </a:r>
          </a:p>
          <a:p>
            <a:pPr algn="ctr"/>
            <a:r>
              <a:rPr lang="ru-RU" sz="7200">
                <a:solidFill>
                  <a:srgbClr val="FF0000"/>
                </a:solidFill>
                <a:latin typeface="Arial Black" pitchFamily="34" charset="0"/>
              </a:rPr>
              <a:t>на него самого.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857250"/>
            <a:ext cx="9572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Arial Black" pitchFamily="34" charset="0"/>
              </a:rPr>
              <a:t>ИЗ КОНВЕНЦИИ ЮНЕСКО ОБ ОХРАНЕ НЕМАТЕРИАЛЬНОГО КУЛЬТУРНОГО</a:t>
            </a: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000">
                <a:solidFill>
                  <a:srgbClr val="FF0000"/>
                </a:solidFill>
                <a:latin typeface="Arial Black" pitchFamily="34" charset="0"/>
              </a:rPr>
              <a:t>НАСЛЕДИЯ (2003).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500188"/>
            <a:ext cx="935831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ЮНЕСКО,</a:t>
            </a:r>
            <a:r>
              <a:rPr lang="en-US" sz="3200">
                <a:latin typeface="Arial Black" pitchFamily="34" charset="0"/>
              </a:rPr>
              <a:t> </a:t>
            </a:r>
            <a:r>
              <a:rPr lang="ru-RU" sz="3200" i="1">
                <a:latin typeface="Arial Black" pitchFamily="34" charset="0"/>
              </a:rPr>
              <a:t>приняло настоящую Конвенцию</a:t>
            </a:r>
            <a:r>
              <a:rPr lang="ru-RU" sz="2000" i="1">
                <a:latin typeface="Arial Black" pitchFamily="34" charset="0"/>
              </a:rPr>
              <a:t>,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принимая во внимание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важное значение нематериального культурного наследия для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>
                <a:latin typeface="Arial Black" pitchFamily="34" charset="0"/>
              </a:rPr>
              <a:t>обеспечения культурного разнообразия и гарантии устойчивого развития,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учитывая тесную взаимозависимость между нематериальным культурным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>
                <a:latin typeface="Arial Black" pitchFamily="34" charset="0"/>
              </a:rPr>
              <a:t>наследием и природным наследием,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считая, что действующие международные соглашения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о культурном и природном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>
                <a:latin typeface="Arial Black" pitchFamily="34" charset="0"/>
              </a:rPr>
              <a:t>наследии необходимо обогатить и дополнить новыми положениями,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учитывая необходимость более глубокого осознания, особенно среди молодых</a:t>
            </a:r>
            <a:r>
              <a:rPr lang="en-US" sz="2000" i="1">
                <a:latin typeface="Arial Black" pitchFamily="34" charset="0"/>
              </a:rPr>
              <a:t> </a:t>
            </a:r>
            <a:r>
              <a:rPr lang="ru-RU" sz="2000">
                <a:latin typeface="Arial Black" pitchFamily="34" charset="0"/>
              </a:rPr>
              <a:t>поколений, важности нематериального культурного наследия и его охраны,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ru-RU" sz="2000" i="1">
                <a:latin typeface="Arial Black" pitchFamily="34" charset="0"/>
              </a:rPr>
              <a:t>принимая во внимание неоценимую роль нематериального культурного наследия для</a:t>
            </a:r>
          </a:p>
          <a:p>
            <a:r>
              <a:rPr lang="ru-RU" sz="3200">
                <a:latin typeface="Arial Black" pitchFamily="34" charset="0"/>
              </a:rPr>
              <a:t>сближения и взаимопонимания между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388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6FF33"/>
                </a:solidFill>
                <a:latin typeface="Bookman Old Style" pitchFamily="18" charset="0"/>
              </a:rPr>
              <a:t>ИЗ ХАРТИИ ЗЕМЛИ (2000).</a:t>
            </a:r>
            <a:endParaRPr lang="ru-RU" sz="4800">
              <a:solidFill>
                <a:srgbClr val="66FF33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Вот некоторые принципы Хартии:</a:t>
            </a: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1. Уважать Землю и жизнь во всем её многообразии.</a:t>
            </a: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2. Создавать культуру толерантности, ненасилия и мира.</a:t>
            </a: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3. Осознавать, что мир — это одно целое, которое держится на уважении к себе,</a:t>
            </a:r>
            <a:r>
              <a:rPr lang="en-US" sz="2300" b="1" i="1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другим людям, другим культурам, другой жизни, Земле и ко всему огромному</a:t>
            </a:r>
            <a:r>
              <a:rPr lang="en-US" sz="2300" b="1" i="1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единству, частью которого мы являемся. </a:t>
            </a:r>
            <a:endParaRPr lang="en-US" sz="2300" b="1" i="1">
              <a:solidFill>
                <a:srgbClr val="00B0F0"/>
              </a:solidFill>
              <a:latin typeface="Bookman Old Style" pitchFamily="18" charset="0"/>
            </a:endParaRP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4. Нам выбирать – всеобщее партнерство для поддержки друг друга и</a:t>
            </a:r>
            <a:r>
              <a:rPr lang="en-US" sz="2300" b="1" i="1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обеспечения жизни на планете или угроза исчезнуть вместе со всем</a:t>
            </a: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многообразием жизни.</a:t>
            </a:r>
          </a:p>
          <a:p>
            <a:pPr algn="just"/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5. Обеспечивать взаимопонимание и сотрудничество между всеми нациями и</a:t>
            </a:r>
            <a:r>
              <a:rPr lang="en-US" sz="2300" b="1" i="1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людьми. Не допускать насильственное разрешение конфликтов, мирно решать</a:t>
            </a:r>
            <a:r>
              <a:rPr lang="en-US" sz="2300" b="1" i="1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300" b="1" i="1">
                <a:solidFill>
                  <a:srgbClr val="00B0F0"/>
                </a:solidFill>
                <a:latin typeface="Bookman Old Style" pitchFamily="18" charset="0"/>
              </a:rPr>
              <a:t>экологические проблемы и другие спорные вопросы.</a:t>
            </a:r>
            <a:endParaRPr lang="en-US" sz="2300" b="1" i="1">
              <a:solidFill>
                <a:srgbClr val="00B0F0"/>
              </a:solidFill>
              <a:latin typeface="Bookman Old Style" pitchFamily="18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ИЗ ПРОЕКТА ГЛОБАЛЬНОГО ЭКОФОНДА «СОХРАНЕНИЕ</a:t>
            </a:r>
            <a:b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БИОРАЗНООБРАЗИЯ» (1998-2002).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-357188" y="1600200"/>
            <a:ext cx="9501188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Arial Black" pitchFamily="34" charset="0"/>
              </a:rPr>
              <a:t>        </a:t>
            </a:r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Биологическое разнообразие </a:t>
            </a:r>
            <a:r>
              <a:rPr lang="ru-RU" sz="2400" smtClean="0">
                <a:latin typeface="Arial Black" pitchFamily="34" charset="0"/>
              </a:rPr>
              <a:t>– основа устойчивости биосферы, обеспечения целостности круговорота веществ. </a:t>
            </a:r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Биологическое разнообразие </a:t>
            </a:r>
            <a:r>
              <a:rPr lang="ru-RU" sz="2400" smtClean="0">
                <a:latin typeface="Arial Black" pitchFamily="34" charset="0"/>
              </a:rPr>
              <a:t>– это богатство и многообразие жизни на Земле, источник развития экономики, здоровья населения, процветания искусства, благополучия каждой семьи и отдельного человека.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 Black" pitchFamily="34" charset="0"/>
              </a:rPr>
              <a:t>         </a:t>
            </a:r>
            <a:r>
              <a:rPr lang="ru-RU" sz="2400" smtClean="0">
                <a:solidFill>
                  <a:srgbClr val="FF0000"/>
                </a:solidFill>
                <a:latin typeface="Arial Black" pitchFamily="34" charset="0"/>
              </a:rPr>
              <a:t>Сохранение биоразнообразия </a:t>
            </a:r>
            <a:r>
              <a:rPr lang="ru-RU" sz="2400" smtClean="0">
                <a:latin typeface="Arial Black" pitchFamily="34" charset="0"/>
              </a:rPr>
              <a:t>невозможно без формирования у людей природосберегающего мировоззрения… Эта работа должна вестись с учётом особенностей разных социальных групп, их отношения к природе…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Изображение 99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58204" cy="37862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Тест «Дополни предложение одним словом или словосочетанием ».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happyend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БЕРЕГИТЕ ПРИРОДУ !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Максим - Дорог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9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7085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Рисунок 8" descr="Изображение 0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latin typeface="Arial Black" pitchFamily="34" charset="0"/>
              </a:rPr>
              <a:t>1.Больше всего влияет на окружающую природу …</a:t>
            </a:r>
            <a:endParaRPr lang="ru-R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1563" y="4643438"/>
            <a:ext cx="7429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FF00FF"/>
                </a:solidFill>
                <a:latin typeface="Arial Black" pitchFamily="34" charset="0"/>
              </a:rPr>
              <a:t>Человек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2.Считается, что в вымирании мамонтов, шерстистых носорогов, пещерных медведей немалую роль сыграл…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147" name="Содержимое 3" descr="Изображение 0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313" y="2286000"/>
            <a:ext cx="6786562" cy="414337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14813" y="1857375"/>
            <a:ext cx="3857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Изображение 29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3.В ходе хозяйственной деятельности он изменял естественную …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43188" y="3244850"/>
            <a:ext cx="448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FFC000"/>
                </a:solidFill>
                <a:latin typeface="Arial Black" pitchFamily="34" charset="0"/>
              </a:rPr>
              <a:t>среду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858280" cy="314327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4.Приспособленные к жизни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на полях и в садах растения называют…</a:t>
            </a:r>
            <a:b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 5.Приспособленные к жизни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в домах и амбарах животных называют…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8195" name="Содержимое 3" descr="Изображение 66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3286125"/>
            <a:ext cx="4286250" cy="3236913"/>
          </a:xfrm>
        </p:spPr>
      </p:pic>
      <p:pic>
        <p:nvPicPr>
          <p:cNvPr id="8196" name="Рисунок 4" descr="Изображение 16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357563"/>
            <a:ext cx="4429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86375" y="5786438"/>
            <a:ext cx="330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FF00"/>
                </a:solidFill>
                <a:latin typeface="Arial Black" pitchFamily="34" charset="0"/>
              </a:rPr>
              <a:t>Вредители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7250" y="5715000"/>
            <a:ext cx="3786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FF00"/>
                </a:solidFill>
                <a:latin typeface="Arial Black" pitchFamily="34" charset="0"/>
              </a:rPr>
              <a:t>Сорняки</a:t>
            </a:r>
            <a:endParaRPr lang="ru-RU" sz="440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FF00"/>
                </a:solidFill>
                <a:latin typeface="Arial Black" pitchFamily="34" charset="0"/>
              </a:rPr>
              <a:t>6.С развитием химии появилось средство борьбы с сорняками и  вредителями …</a:t>
            </a:r>
            <a:endParaRPr lang="ru-RU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9219" name="Содержимое 3" descr="Изображение 0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2643188"/>
            <a:ext cx="8429625" cy="3929062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5813" y="5000625"/>
            <a:ext cx="7929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FFFF00"/>
                </a:solidFill>
                <a:latin typeface="Arial Black" pitchFamily="34" charset="0"/>
              </a:rPr>
              <a:t>Ядохимикаты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6542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7. Оказываясь в окружающей среде стиральные порошки, лаки, краски, лекарства, пластиковые пакеты, обертки от конфет и бутылки не разрушаются …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43" name="Содержимое 5" descr="Изображение 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3071813"/>
            <a:ext cx="8143875" cy="357187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4429125"/>
            <a:ext cx="7358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FF00FF"/>
                </a:solidFill>
                <a:latin typeface="Arial Black" pitchFamily="34" charset="0"/>
              </a:rPr>
              <a:t>Микробами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8. Знак, изображающий черный вентилятор на желтом фоне, предупреждает об …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38"/>
            <a:ext cx="8229600" cy="10715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ОПАСНОСТИ РАДИАЦИИ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568</Words>
  <Application>Microsoft Office PowerPoint</Application>
  <PresentationFormat>Экран (4:3)</PresentationFormat>
  <Paragraphs>59</Paragraphs>
  <Slides>20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Book Antiqua</vt:lpstr>
      <vt:lpstr>Bookman Old Style</vt:lpstr>
      <vt:lpstr>Апекс</vt:lpstr>
      <vt:lpstr>Экологические проблемы. </vt:lpstr>
      <vt:lpstr>Тест «Дополни предложение одним словом или словосочетанием ».</vt:lpstr>
      <vt:lpstr>1.Больше всего влияет на окружающую природу …</vt:lpstr>
      <vt:lpstr>2.Считается, что в вымирании мамонтов, шерстистых носорогов, пещерных медведей немалую роль сыграл…</vt:lpstr>
      <vt:lpstr>3.В ходе хозяйственной деятельности он изменял естественную …  </vt:lpstr>
      <vt:lpstr>4.Приспособленные к жизни  на полях и в садах растения называют…  5.Приспособленные к жизни  в домах и амбарах животных называют…  </vt:lpstr>
      <vt:lpstr>6.С развитием химии появилось средство борьбы с сорняками и  вредителями …</vt:lpstr>
      <vt:lpstr>7. Оказываясь в окружающей среде стиральные порошки, лаки, краски, лекарства, пластиковые пакеты, обертки от конфет и бутылки не разрушаются … </vt:lpstr>
      <vt:lpstr>8. Знак, изображающий черный вентилятор на желтом фоне, предупреждает об … </vt:lpstr>
      <vt:lpstr>- Что вы знаете о таком опасном загрязнении окружающей среды, как радиоактивное загрязнение?  </vt:lpstr>
      <vt:lpstr>ТЕМА: «О кислотных дождях, об озоновой дыре,  парниковом эффекте». </vt:lpstr>
      <vt:lpstr>О разрушении в атмосфере озонового слоя.</vt:lpstr>
      <vt:lpstr>«Кислотные дожди»</vt:lpstr>
      <vt:lpstr>О «парниковом эффекте». </vt:lpstr>
      <vt:lpstr>Слайд 15</vt:lpstr>
      <vt:lpstr>Слайд 16</vt:lpstr>
      <vt:lpstr>Слайд 17</vt:lpstr>
      <vt:lpstr>ИЗ ПРОЕКТА ГЛОБАЛЬНОГО ЭКОФОНДА «СОХРАНЕНИЕ БИОРАЗНООБРАЗИЯ» (1998-2002). </vt:lpstr>
      <vt:lpstr>Слайд 19</vt:lpstr>
      <vt:lpstr>БЕРЕГИТЕ ПРИРОДУ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 кислотных дождях, об озоновой дыре,  парниковом эффекте».</dc:title>
  <dc:creator>revaz</dc:creator>
  <cp:lastModifiedBy>re</cp:lastModifiedBy>
  <cp:revision>51</cp:revision>
  <dcterms:modified xsi:type="dcterms:W3CDTF">2014-04-15T18:05:01Z</dcterms:modified>
</cp:coreProperties>
</file>