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A03"/>
    <a:srgbClr val="33CC33"/>
    <a:srgbClr val="0A6B05"/>
    <a:srgbClr val="3399FF"/>
    <a:srgbClr val="3366FF"/>
    <a:srgbClr val="F4F785"/>
    <a:srgbClr val="0000CC"/>
    <a:srgbClr val="971A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3BA35-8864-43A1-9FD0-DD1C065D1938}" type="doc">
      <dgm:prSet loTypeId="urn:microsoft.com/office/officeart/2005/8/layout/process1" loCatId="process" qsTypeId="urn:microsoft.com/office/officeart/2005/8/quickstyle/3d3" qsCatId="3D" csTypeId="urn:microsoft.com/office/officeart/2005/8/colors/colorful1#1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DFB6DDB9-2C06-4513-A036-8250AD4AB587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Младший школьный возраст (7-10л)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FEE104E-9D60-4BF0-ACB0-6E44A70132A0}" type="parTrans" cxnId="{CF8D81AE-4340-4E66-8CA6-EC4424CC3A26}">
      <dgm:prSet/>
      <dgm:spPr/>
      <dgm:t>
        <a:bodyPr/>
        <a:lstStyle/>
        <a:p>
          <a:endParaRPr lang="ru-RU"/>
        </a:p>
      </dgm:t>
    </dgm:pt>
    <dgm:pt modelId="{7A8E342D-471F-4574-9656-8749A042B991}" type="sibTrans" cxnId="{CF8D81AE-4340-4E66-8CA6-EC4424CC3A2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EADB4C97-B1FA-4598-A6A0-C02113949634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Средний школьный возраст (11-15л)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7FEAF6-0FCE-4DEA-8539-FB2C5503CB7D}" type="parTrans" cxnId="{1345B9C7-D069-4B1E-BA90-BC7BEFE2DB27}">
      <dgm:prSet/>
      <dgm:spPr/>
      <dgm:t>
        <a:bodyPr/>
        <a:lstStyle/>
        <a:p>
          <a:endParaRPr lang="ru-RU"/>
        </a:p>
      </dgm:t>
    </dgm:pt>
    <dgm:pt modelId="{78A407F7-8490-4BE7-A7F0-01726646D6D7}" type="sibTrans" cxnId="{1345B9C7-D069-4B1E-BA90-BC7BEFE2DB2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1DD601D2-1FD1-42D6-8ADA-CB9AFD1E75D7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Старший школьный возраст (16-18л)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159EA39-16BE-4D38-882F-AAEED1B87B2F}" type="parTrans" cxnId="{4F701A1C-472C-4D01-9703-03683ECA44DB}">
      <dgm:prSet/>
      <dgm:spPr/>
      <dgm:t>
        <a:bodyPr/>
        <a:lstStyle/>
        <a:p>
          <a:endParaRPr lang="ru-RU"/>
        </a:p>
      </dgm:t>
    </dgm:pt>
    <dgm:pt modelId="{5F06116F-C81D-440A-9903-A7C0D7427A96}" type="sibTrans" cxnId="{4F701A1C-472C-4D01-9703-03683ECA44DB}">
      <dgm:prSet/>
      <dgm:spPr/>
      <dgm:t>
        <a:bodyPr/>
        <a:lstStyle/>
        <a:p>
          <a:endParaRPr lang="ru-RU"/>
        </a:p>
      </dgm:t>
    </dgm:pt>
    <dgm:pt modelId="{84BD8EDE-C270-4A36-A26C-D47A5F881D0B}" type="pres">
      <dgm:prSet presAssocID="{17E3BA35-8864-43A1-9FD0-DD1C065D19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BEFCCF-992A-4E31-AA5B-D72F56954BD7}" type="pres">
      <dgm:prSet presAssocID="{DFB6DDB9-2C06-4513-A036-8250AD4AB5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3C4F5-9F5A-4577-869E-08F5525D5DC7}" type="pres">
      <dgm:prSet presAssocID="{7A8E342D-471F-4574-9656-8749A042B99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C614FC5-5BA1-4F58-AC77-31DDC316A071}" type="pres">
      <dgm:prSet presAssocID="{7A8E342D-471F-4574-9656-8749A042B99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E2E29AF-B75B-4A1F-BB03-CAC63ADD0299}" type="pres">
      <dgm:prSet presAssocID="{EADB4C97-B1FA-4598-A6A0-C0211394963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55F90-5C82-46CF-A0B0-5473CDA5D53A}" type="pres">
      <dgm:prSet presAssocID="{78A407F7-8490-4BE7-A7F0-01726646D6D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7E5D935-68A5-407A-B2A0-542883F96CF6}" type="pres">
      <dgm:prSet presAssocID="{78A407F7-8490-4BE7-A7F0-01726646D6D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F76D257-6419-498F-AD40-2684FAAC89C3}" type="pres">
      <dgm:prSet presAssocID="{1DD601D2-1FD1-42D6-8ADA-CB9AFD1E75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B524F-93B0-4406-B193-F5F956EAC4FE}" type="presOf" srcId="{DFB6DDB9-2C06-4513-A036-8250AD4AB587}" destId="{2FBEFCCF-992A-4E31-AA5B-D72F56954BD7}" srcOrd="0" destOrd="0" presId="urn:microsoft.com/office/officeart/2005/8/layout/process1"/>
    <dgm:cxn modelId="{A40011A9-0B11-4A14-83D4-E70283946C66}" type="presOf" srcId="{78A407F7-8490-4BE7-A7F0-01726646D6D7}" destId="{E7E5D935-68A5-407A-B2A0-542883F96CF6}" srcOrd="1" destOrd="0" presId="urn:microsoft.com/office/officeart/2005/8/layout/process1"/>
    <dgm:cxn modelId="{1345B9C7-D069-4B1E-BA90-BC7BEFE2DB27}" srcId="{17E3BA35-8864-43A1-9FD0-DD1C065D1938}" destId="{EADB4C97-B1FA-4598-A6A0-C02113949634}" srcOrd="1" destOrd="0" parTransId="{5D7FEAF6-0FCE-4DEA-8539-FB2C5503CB7D}" sibTransId="{78A407F7-8490-4BE7-A7F0-01726646D6D7}"/>
    <dgm:cxn modelId="{E6FB3BD3-B03D-4993-AB24-8580461705E5}" type="presOf" srcId="{7A8E342D-471F-4574-9656-8749A042B991}" destId="{1ED3C4F5-9F5A-4577-869E-08F5525D5DC7}" srcOrd="0" destOrd="0" presId="urn:microsoft.com/office/officeart/2005/8/layout/process1"/>
    <dgm:cxn modelId="{4F701A1C-472C-4D01-9703-03683ECA44DB}" srcId="{17E3BA35-8864-43A1-9FD0-DD1C065D1938}" destId="{1DD601D2-1FD1-42D6-8ADA-CB9AFD1E75D7}" srcOrd="2" destOrd="0" parTransId="{C159EA39-16BE-4D38-882F-AAEED1B87B2F}" sibTransId="{5F06116F-C81D-440A-9903-A7C0D7427A96}"/>
    <dgm:cxn modelId="{2728BA25-CA62-4945-AE37-8479D391EA12}" type="presOf" srcId="{17E3BA35-8864-43A1-9FD0-DD1C065D1938}" destId="{84BD8EDE-C270-4A36-A26C-D47A5F881D0B}" srcOrd="0" destOrd="0" presId="urn:microsoft.com/office/officeart/2005/8/layout/process1"/>
    <dgm:cxn modelId="{4E8845F4-EA14-4319-B313-B74AB03BE33B}" type="presOf" srcId="{1DD601D2-1FD1-42D6-8ADA-CB9AFD1E75D7}" destId="{9F76D257-6419-498F-AD40-2684FAAC89C3}" srcOrd="0" destOrd="0" presId="urn:microsoft.com/office/officeart/2005/8/layout/process1"/>
    <dgm:cxn modelId="{4A5600E6-A293-4C52-8C7C-DA9D4A9CD611}" type="presOf" srcId="{7A8E342D-471F-4574-9656-8749A042B991}" destId="{DC614FC5-5BA1-4F58-AC77-31DDC316A071}" srcOrd="1" destOrd="0" presId="urn:microsoft.com/office/officeart/2005/8/layout/process1"/>
    <dgm:cxn modelId="{CF8D81AE-4340-4E66-8CA6-EC4424CC3A26}" srcId="{17E3BA35-8864-43A1-9FD0-DD1C065D1938}" destId="{DFB6DDB9-2C06-4513-A036-8250AD4AB587}" srcOrd="0" destOrd="0" parTransId="{5FEE104E-9D60-4BF0-ACB0-6E44A70132A0}" sibTransId="{7A8E342D-471F-4574-9656-8749A042B991}"/>
    <dgm:cxn modelId="{7CBD62A9-2E73-4FC5-B866-F15A83B0439D}" type="presOf" srcId="{78A407F7-8490-4BE7-A7F0-01726646D6D7}" destId="{59955F90-5C82-46CF-A0B0-5473CDA5D53A}" srcOrd="0" destOrd="0" presId="urn:microsoft.com/office/officeart/2005/8/layout/process1"/>
    <dgm:cxn modelId="{CB0B3BDC-D857-4692-B121-FC2D02A5B60F}" type="presOf" srcId="{EADB4C97-B1FA-4598-A6A0-C02113949634}" destId="{9E2E29AF-B75B-4A1F-BB03-CAC63ADD0299}" srcOrd="0" destOrd="0" presId="urn:microsoft.com/office/officeart/2005/8/layout/process1"/>
    <dgm:cxn modelId="{21C8B349-7E82-4AA7-9EF5-B97A18364398}" type="presParOf" srcId="{84BD8EDE-C270-4A36-A26C-D47A5F881D0B}" destId="{2FBEFCCF-992A-4E31-AA5B-D72F56954BD7}" srcOrd="0" destOrd="0" presId="urn:microsoft.com/office/officeart/2005/8/layout/process1"/>
    <dgm:cxn modelId="{38C0D1ED-6F9F-4BE1-BD0B-06A8AAFEE1C7}" type="presParOf" srcId="{84BD8EDE-C270-4A36-A26C-D47A5F881D0B}" destId="{1ED3C4F5-9F5A-4577-869E-08F5525D5DC7}" srcOrd="1" destOrd="0" presId="urn:microsoft.com/office/officeart/2005/8/layout/process1"/>
    <dgm:cxn modelId="{78B465E0-A09F-4D78-BAF3-7F3A13D18BAA}" type="presParOf" srcId="{1ED3C4F5-9F5A-4577-869E-08F5525D5DC7}" destId="{DC614FC5-5BA1-4F58-AC77-31DDC316A071}" srcOrd="0" destOrd="0" presId="urn:microsoft.com/office/officeart/2005/8/layout/process1"/>
    <dgm:cxn modelId="{D245AC34-5DD9-41D1-B8B0-F21AA69F0126}" type="presParOf" srcId="{84BD8EDE-C270-4A36-A26C-D47A5F881D0B}" destId="{9E2E29AF-B75B-4A1F-BB03-CAC63ADD0299}" srcOrd="2" destOrd="0" presId="urn:microsoft.com/office/officeart/2005/8/layout/process1"/>
    <dgm:cxn modelId="{2EC6C2AA-DC8B-48EB-AB77-B32A0121A042}" type="presParOf" srcId="{84BD8EDE-C270-4A36-A26C-D47A5F881D0B}" destId="{59955F90-5C82-46CF-A0B0-5473CDA5D53A}" srcOrd="3" destOrd="0" presId="urn:microsoft.com/office/officeart/2005/8/layout/process1"/>
    <dgm:cxn modelId="{9A199BA6-8B88-4FA4-8B07-90C0B915C06C}" type="presParOf" srcId="{59955F90-5C82-46CF-A0B0-5473CDA5D53A}" destId="{E7E5D935-68A5-407A-B2A0-542883F96CF6}" srcOrd="0" destOrd="0" presId="urn:microsoft.com/office/officeart/2005/8/layout/process1"/>
    <dgm:cxn modelId="{81C1F524-0B7C-4115-9C75-9DCE76D1A308}" type="presParOf" srcId="{84BD8EDE-C270-4A36-A26C-D47A5F881D0B}" destId="{9F76D257-6419-498F-AD40-2684FAAC89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BEFCCF-992A-4E31-AA5B-D72F56954BD7}">
      <dsp:nvSpPr>
        <dsp:cNvPr id="0" name=""/>
        <dsp:cNvSpPr/>
      </dsp:nvSpPr>
      <dsp:spPr>
        <a:xfrm>
          <a:off x="7471" y="917542"/>
          <a:ext cx="2233204" cy="1339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Младший школьный возраст (7-10л)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71" y="917542"/>
        <a:ext cx="2233204" cy="1339922"/>
      </dsp:txXfrm>
    </dsp:sp>
    <dsp:sp modelId="{1ED3C4F5-9F5A-4577-869E-08F5525D5DC7}">
      <dsp:nvSpPr>
        <dsp:cNvPr id="0" name=""/>
        <dsp:cNvSpPr/>
      </dsp:nvSpPr>
      <dsp:spPr>
        <a:xfrm>
          <a:off x="2463997" y="1310586"/>
          <a:ext cx="473439" cy="553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63997" y="1310586"/>
        <a:ext cx="473439" cy="553834"/>
      </dsp:txXfrm>
    </dsp:sp>
    <dsp:sp modelId="{9E2E29AF-B75B-4A1F-BB03-CAC63ADD0299}">
      <dsp:nvSpPr>
        <dsp:cNvPr id="0" name=""/>
        <dsp:cNvSpPr/>
      </dsp:nvSpPr>
      <dsp:spPr>
        <a:xfrm>
          <a:off x="3133958" y="917542"/>
          <a:ext cx="2233204" cy="13399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Средний школьный возраст (11-15л)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3958" y="917542"/>
        <a:ext cx="2233204" cy="1339922"/>
      </dsp:txXfrm>
    </dsp:sp>
    <dsp:sp modelId="{59955F90-5C82-46CF-A0B0-5473CDA5D53A}">
      <dsp:nvSpPr>
        <dsp:cNvPr id="0" name=""/>
        <dsp:cNvSpPr/>
      </dsp:nvSpPr>
      <dsp:spPr>
        <a:xfrm>
          <a:off x="5590483" y="1310586"/>
          <a:ext cx="473439" cy="553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590483" y="1310586"/>
        <a:ext cx="473439" cy="553834"/>
      </dsp:txXfrm>
    </dsp:sp>
    <dsp:sp modelId="{9F76D257-6419-498F-AD40-2684FAAC89C3}">
      <dsp:nvSpPr>
        <dsp:cNvPr id="0" name=""/>
        <dsp:cNvSpPr/>
      </dsp:nvSpPr>
      <dsp:spPr>
        <a:xfrm>
          <a:off x="6260445" y="917542"/>
          <a:ext cx="2233204" cy="13399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Старший школьный возраст (16-18л)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60445" y="917542"/>
        <a:ext cx="2233204" cy="1339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7624B-5ABE-4110-98EC-10693F70B21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C8CF-39BF-4BEA-8DE8-1619FAF7B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60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C8CF-39BF-4BEA-8DE8-1619FAF7BC2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Documents and Settings\Admin\Рабочий стол\ЗЗЗЗЗЗЗ\Копия дом-и-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ЗЗЗЗЗЗЗ\картинки\28234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500306"/>
            <a:ext cx="5214942" cy="39528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786322"/>
            <a:ext cx="3357586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Каждому родителю важно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его ребенок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 физически крепким,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здоровым  и гармонично развитым.</a:t>
            </a:r>
            <a:endParaRPr lang="ru-RU" sz="16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ЗЗЗЗЗЗЗ\ivak_Decorative_Su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4214842" cy="36253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1214422"/>
            <a:ext cx="2071702" cy="1428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1288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3175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Спорт</a:t>
            </a:r>
          </a:p>
          <a:p>
            <a:pPr algn="ctr"/>
            <a:r>
              <a:rPr lang="ru-RU" sz="5400" b="1" spc="50" dirty="0" smtClean="0">
                <a:ln w="3175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Семья </a:t>
            </a:r>
          </a:p>
          <a:p>
            <a:pPr algn="ctr"/>
            <a:r>
              <a:rPr lang="ru-RU" sz="5400" b="1" cap="none" spc="50" dirty="0" smtClean="0">
                <a:ln w="3175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Здоровье</a:t>
            </a:r>
            <a:endParaRPr lang="ru-RU" sz="5400" b="1" cap="none" spc="50" dirty="0">
              <a:ln w="3175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357166"/>
            <a:ext cx="255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«240-361-764  Кобзева»</a:t>
            </a:r>
            <a:endParaRPr lang="ru-RU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7" y="-511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Admin\Рабочий стол\ЗЗЗЗЗЗЗ\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32755"/>
            <a:ext cx="8351243" cy="56201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428604"/>
            <a:ext cx="7500990" cy="1928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1288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3175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Спасибо за внимание!</a:t>
            </a:r>
          </a:p>
          <a:p>
            <a:pPr algn="ctr"/>
            <a:endParaRPr lang="ru-RU" sz="5400" b="1" spc="50" dirty="0" smtClean="0">
              <a:ln w="3175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ЗЗЗЗЗЗЗ\Копия дом-и-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ЗЗЗЗЗЗЗ\конкурс\1343637616_obezi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6643702" cy="3929066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28596" y="500042"/>
            <a:ext cx="8429684" cy="1000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Актуальные проблемы нашего времени</a:t>
            </a:r>
            <a:endParaRPr kumimoji="0" lang="ru-RU" sz="2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ЗЗЗЗЗЗЗ\картинки\Gipodinam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785926"/>
            <a:ext cx="2329173" cy="3333740"/>
          </a:xfrm>
          <a:prstGeom prst="rect">
            <a:avLst/>
          </a:prstGeom>
          <a:noFill/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214282" y="1196752"/>
            <a:ext cx="7929618" cy="25003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Спортивные способности детей снижаются.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Увеличивается количество детей с различными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заболеваниями.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Тревожная болезнь века - гиподинамия.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Лишь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20 % родителей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уделяют должное внимание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сохранению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здоровья и развитию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физических качеств 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детей.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ЗЗЗЗЗЗЗ\Копия дом-и-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857620" y="571480"/>
            <a:ext cx="5143568" cy="1940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Физиологическое развитие детей в школьном возрасте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3214686"/>
            <a:ext cx="7358114" cy="119181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Выделяют три школьные возрастные группы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3857628"/>
          <a:ext cx="8501122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C:\Documents and Settings\Admin\Рабочий стол\ЗЗЗЗЗЗЗ\конкурс\fizminut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369623"/>
            <a:ext cx="3643338" cy="2787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ЗЗЗЗЗЗЗ\Копия дом-и-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107" cy="6857999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ЗЗЗЗЗЗЗ\конкурс\План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5429256" cy="5500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113814">
            <a:off x="4991000" y="5175216"/>
            <a:ext cx="3836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Грубые нарушения требований личной гигиены могут отрицательно сказаться на здоровье человека.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7158" y="1785926"/>
            <a:ext cx="4857784" cy="40719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 личной гигиене относятся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гигиенические требования: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режим дня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рациональное питание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закаливание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гигиена одежды, обуви и жилища</a:t>
            </a:r>
          </a:p>
        </p:txBody>
      </p:sp>
      <p:sp>
        <p:nvSpPr>
          <p:cNvPr id="2" name="Заголовок 4"/>
          <p:cNvSpPr txBox="1">
            <a:spLocks/>
          </p:cNvSpPr>
          <p:nvPr/>
        </p:nvSpPr>
        <p:spPr>
          <a:xfrm>
            <a:off x="571472" y="571480"/>
            <a:ext cx="491488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Гигиена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ЗЗЗЗЗЗЗ\Копия дом-и-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ЗЗЗЗЗЗЗ\конкурс\06777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3786214" cy="1787356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ЗЗЗЗЗЗЗ\конкурс\sport sem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15074" y="3286124"/>
            <a:ext cx="2787776" cy="3429024"/>
          </a:xfrm>
          <a:prstGeom prst="rect">
            <a:avLst/>
          </a:prstGeom>
          <a:noFill/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214282" y="428604"/>
            <a:ext cx="4914880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Режим дня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1500174"/>
            <a:ext cx="87154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режим дня – основа жизни каждого, главное условие сохранения здоровья. Строгое соблюдение режима дня необходимо для здоровья и правильного развития школьника. </a:t>
            </a:r>
          </a:p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элементами режима дня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школьника являются: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учебные занятия в школе и дома;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активный отдых с максимальным пребыванием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свежем воздухе;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регулярное и достаточное питание;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физиологически полноценный сон;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свободная деятельность по индивидуальному выбору.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ЗЗЗЗЗЗЗ\Копия дом-и-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Новая папка\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22698"/>
            <a:ext cx="4282383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714356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Режим питания</a:t>
            </a: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ЗЗЗЗЗЗЗ\63716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7285" y="403180"/>
            <a:ext cx="4320480" cy="2964375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0" y="3612533"/>
            <a:ext cx="43577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 ребенку может не только правильная организация режима дня, но и обеспечение его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полезным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питанием.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Рациональное питание необходимо для восполнения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энергозатрат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умственной и физической деятельности.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ЗЗЗЗЗЗЗ\Копия дом-и-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ЗЗЗЗЗЗЗ\post-346746-133852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1844824"/>
            <a:ext cx="3429024" cy="46294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1129640"/>
            <a:ext cx="757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Закаливание можно начинать с раннего детства, главное это выполнять правильно.</a:t>
            </a: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Существуют такие виды закаливания: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Закаливание воздухом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Водные процедуры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Закаливание солнцем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Documents and Settings\Admin\Рабочий стол\ЗЗЗЗЗЗЗ\a668022ed891ce7099ed7b77f8e91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472" y="3841509"/>
            <a:ext cx="3663528" cy="27619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Рабочий стол\ЗЗЗЗЗЗЗ\Копия дом-и-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11960" y="1191499"/>
            <a:ext cx="45417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Физическая культура 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вляется средством физического воспитания населения и важным элементом личной гигиены. При активном отдыхе быстрее восстанавливается работоспособность и проходит умственное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утомление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Documents and Settings\Admin\Рабочий стол\Новая папка\конкурс\не65555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66" y="1191499"/>
            <a:ext cx="5065176" cy="5357850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ЗЗЗЗЗЗЗ\конкурс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0900" y="4221088"/>
            <a:ext cx="3498752" cy="23282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159023"/>
            <a:ext cx="6425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ЗЗЗЗЗЗЗ\Копия дом-и-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Новая папка\конкурс\5630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45" y="1308984"/>
            <a:ext cx="4398473" cy="3641689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ЗЗЗЗЗЗЗ\конкурс\1311610963_130884884_1---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643314"/>
            <a:ext cx="2763331" cy="30433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86314" y="1357298"/>
            <a:ext cx="4064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Жилище необходимо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держать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чистоте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 подобрать удобную обувь и одежду по назначению.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4799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Гигиена одежды,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обуви и жилища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358" y="5375880"/>
            <a:ext cx="4264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Чистота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залог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293</Words>
  <Application>Microsoft Office PowerPoint</Application>
  <PresentationFormat>Экран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126</cp:revision>
  <dcterms:modified xsi:type="dcterms:W3CDTF">2014-01-09T06:51:01Z</dcterms:modified>
</cp:coreProperties>
</file>