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65" r:id="rId5"/>
    <p:sldId id="267" r:id="rId6"/>
    <p:sldId id="260" r:id="rId7"/>
    <p:sldId id="270" r:id="rId8"/>
    <p:sldId id="261" r:id="rId9"/>
    <p:sldId id="262" r:id="rId10"/>
    <p:sldId id="277" r:id="rId11"/>
    <p:sldId id="278" r:id="rId12"/>
    <p:sldId id="263" r:id="rId13"/>
    <p:sldId id="279" r:id="rId14"/>
    <p:sldId id="28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990099"/>
    <a:srgbClr val="6B3305"/>
    <a:srgbClr val="ED411F"/>
    <a:srgbClr val="006600"/>
    <a:srgbClr val="F47C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70B6-8681-4AED-AAB9-E7FFF3A0B10E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4056-9280-4545-81C1-1A700FE84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70B6-8681-4AED-AAB9-E7FFF3A0B10E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4056-9280-4545-81C1-1A700FE84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70B6-8681-4AED-AAB9-E7FFF3A0B10E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4056-9280-4545-81C1-1A700FE84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70B6-8681-4AED-AAB9-E7FFF3A0B10E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4056-9280-4545-81C1-1A700FE84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70B6-8681-4AED-AAB9-E7FFF3A0B10E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4056-9280-4545-81C1-1A700FE84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70B6-8681-4AED-AAB9-E7FFF3A0B10E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4056-9280-4545-81C1-1A700FE84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70B6-8681-4AED-AAB9-E7FFF3A0B10E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4056-9280-4545-81C1-1A700FE84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70B6-8681-4AED-AAB9-E7FFF3A0B10E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4056-9280-4545-81C1-1A700FE84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70B6-8681-4AED-AAB9-E7FFF3A0B10E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4056-9280-4545-81C1-1A700FE84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70B6-8681-4AED-AAB9-E7FFF3A0B10E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4056-9280-4545-81C1-1A700FE84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570B6-8681-4AED-AAB9-E7FFF3A0B10E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3F4056-9280-4545-81C1-1A700FE84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0570B6-8681-4AED-AAB9-E7FFF3A0B10E}" type="datetimeFigureOut">
              <a:rPr lang="ru-RU" smtClean="0"/>
              <a:pPr/>
              <a:t>11.03.2014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F4056-9280-4545-81C1-1A700FE84C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14356"/>
            <a:ext cx="7772400" cy="2886095"/>
          </a:xfrm>
        </p:spPr>
        <p:txBody>
          <a:bodyPr>
            <a:normAutofit fontScale="90000"/>
          </a:bodyPr>
          <a:lstStyle/>
          <a:p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>
                <a:solidFill>
                  <a:srgbClr val="0000CC"/>
                </a:solidFill>
              </a:rPr>
              <a:t>Задачи на увеличение и уменьшение  числа на несколько единиц.</a:t>
            </a:r>
            <a:endParaRPr lang="ru-RU" dirty="0">
              <a:solidFill>
                <a:srgbClr val="0000CC"/>
              </a:solidFill>
            </a:endParaRPr>
          </a:p>
        </p:txBody>
      </p:sp>
      <p:pic>
        <p:nvPicPr>
          <p:cNvPr id="4" name="Picture 2" descr="http://best-pictures.ru/animashki/knigi/knigi-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3714752"/>
            <a:ext cx="3286148" cy="2571768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071802" y="357166"/>
            <a:ext cx="299171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dirty="0" smtClean="0">
                <a:solidFill>
                  <a:srgbClr val="0000CC"/>
                </a:solidFill>
              </a:rPr>
              <a:t>Тема урока:</a:t>
            </a:r>
            <a:endParaRPr lang="ru-RU" sz="44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TextBox 2"/>
          <p:cNvSpPr txBox="1"/>
          <p:nvPr/>
        </p:nvSpPr>
        <p:spPr>
          <a:xfrm>
            <a:off x="1071538" y="4643446"/>
            <a:ext cx="21908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00CC"/>
                </a:solidFill>
              </a:rPr>
              <a:t>На полке</a:t>
            </a:r>
            <a:endParaRPr lang="ru-RU" sz="4000" b="1" dirty="0">
              <a:solidFill>
                <a:srgbClr val="0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 rot="400566">
            <a:off x="6786578" y="1214422"/>
            <a:ext cx="16712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00CC"/>
                </a:solidFill>
              </a:rPr>
              <a:t>стояло</a:t>
            </a:r>
            <a:endParaRPr lang="ru-RU" sz="4000" b="1" dirty="0">
              <a:solidFill>
                <a:srgbClr val="0000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 rot="1821920">
            <a:off x="357158" y="2500306"/>
            <a:ext cx="209865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00CC"/>
                </a:solidFill>
              </a:rPr>
              <a:t>9 чашек,</a:t>
            </a:r>
            <a:endParaRPr lang="ru-RU" sz="4000" b="1" dirty="0">
              <a:solidFill>
                <a:srgbClr val="0000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9208312">
            <a:off x="5722216" y="3670212"/>
            <a:ext cx="268007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00CC"/>
                </a:solidFill>
              </a:rPr>
              <a:t>а стаканов</a:t>
            </a:r>
            <a:endParaRPr lang="ru-RU" sz="4000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580507">
            <a:off x="2890543" y="3736242"/>
            <a:ext cx="37162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00CC"/>
                </a:solidFill>
              </a:rPr>
              <a:t>на 3 меньше.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 rot="21184196">
            <a:off x="6500826" y="2500306"/>
            <a:ext cx="200978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b="1" dirty="0" smtClean="0">
                <a:solidFill>
                  <a:srgbClr val="0000CC"/>
                </a:solidFill>
              </a:rPr>
              <a:t>Сколько</a:t>
            </a:r>
            <a:endParaRPr lang="ru-RU" sz="4000" b="1" dirty="0">
              <a:solidFill>
                <a:srgbClr val="0000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20886256">
            <a:off x="714348" y="4000504"/>
            <a:ext cx="216264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00CC"/>
                </a:solidFill>
              </a:rPr>
              <a:t>стаканов</a:t>
            </a:r>
            <a:endParaRPr lang="ru-RU" sz="4000" b="1" dirty="0">
              <a:solidFill>
                <a:srgbClr val="0000CC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 rot="385526">
            <a:off x="4214810" y="5143512"/>
            <a:ext cx="30277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00CC"/>
                </a:solidFill>
              </a:rPr>
              <a:t>на полке?</a:t>
            </a:r>
            <a:endParaRPr lang="ru-RU" sz="4000" b="1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ransition spd="slow">
    <p:sndAc>
      <p:stSnd>
        <p:snd r:embed="rId2" name="wind.wav"/>
      </p:stSnd>
    </p:sndAc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1142984"/>
            <a:ext cx="64187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00CC"/>
                </a:solidFill>
              </a:rPr>
              <a:t>  На полке стояло 9 чашек,</a:t>
            </a:r>
          </a:p>
          <a:p>
            <a:r>
              <a:rPr lang="ru-RU" sz="4000" b="1" dirty="0" smtClean="0">
                <a:solidFill>
                  <a:srgbClr val="0000CC"/>
                </a:solidFill>
              </a:rPr>
              <a:t>а стаканов на 3 меньше.</a:t>
            </a:r>
          </a:p>
          <a:p>
            <a:r>
              <a:rPr lang="ru-RU" sz="4000" b="1" dirty="0" smtClean="0">
                <a:solidFill>
                  <a:srgbClr val="0000CC"/>
                </a:solidFill>
              </a:rPr>
              <a:t>Сколько стаканов на полке?</a:t>
            </a:r>
            <a:endParaRPr lang="ru-RU" sz="4000" b="1" dirty="0">
              <a:solidFill>
                <a:srgbClr val="0000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29124" y="3571876"/>
            <a:ext cx="34578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990099"/>
                </a:solidFill>
              </a:rPr>
              <a:t>9 – 3 = 6 (ст.)</a:t>
            </a:r>
            <a:endParaRPr lang="ru-RU" sz="4800" b="1" dirty="0">
              <a:solidFill>
                <a:srgbClr val="990099"/>
              </a:solidFill>
            </a:endParaRPr>
          </a:p>
        </p:txBody>
      </p:sp>
    </p:spTree>
  </p:cSld>
  <p:clrMapOvr>
    <a:masterClrMapping/>
  </p:clrMapOvr>
  <p:transition spd="slow">
    <p:sndAc>
      <p:stSnd>
        <p:snd r:embed="rId2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428604"/>
            <a:ext cx="59293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990099"/>
                </a:solidFill>
              </a:rPr>
              <a:t>В классе 4 мальчика, а девочек на 2 </a:t>
            </a:r>
          </a:p>
          <a:p>
            <a:r>
              <a:rPr lang="ru-RU" sz="2800" b="1" dirty="0" smtClean="0">
                <a:solidFill>
                  <a:srgbClr val="990099"/>
                </a:solidFill>
              </a:rPr>
              <a:t>больше. Сколько девочек в классе?</a:t>
            </a:r>
            <a:endParaRPr lang="ru-RU" sz="2800" b="1" dirty="0">
              <a:solidFill>
                <a:srgbClr val="99009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28596" y="2214554"/>
            <a:ext cx="5029647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 smtClean="0">
                <a:solidFill>
                  <a:srgbClr val="0000CC"/>
                </a:solidFill>
              </a:rPr>
              <a:t>На катке катались 4 мальчика, </a:t>
            </a:r>
          </a:p>
          <a:p>
            <a:r>
              <a:rPr lang="ru-RU" sz="2800" b="1" dirty="0" smtClean="0">
                <a:solidFill>
                  <a:srgbClr val="0000CC"/>
                </a:solidFill>
              </a:rPr>
              <a:t>а девочек на 2 меньше.</a:t>
            </a:r>
          </a:p>
          <a:p>
            <a:r>
              <a:rPr lang="ru-RU" sz="2800" b="1" dirty="0" smtClean="0">
                <a:solidFill>
                  <a:srgbClr val="0000CC"/>
                </a:solidFill>
              </a:rPr>
              <a:t>Сколько девочек на катке?</a:t>
            </a:r>
            <a:endParaRPr lang="ru-RU" sz="2800" b="1" dirty="0">
              <a:solidFill>
                <a:srgbClr val="0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71472" y="4214818"/>
            <a:ext cx="492922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6B3305"/>
                </a:solidFill>
              </a:rPr>
              <a:t>На горке катались 4 мальчика.</a:t>
            </a:r>
          </a:p>
          <a:p>
            <a:r>
              <a:rPr lang="ru-RU" sz="2800" b="1" dirty="0" smtClean="0">
                <a:solidFill>
                  <a:srgbClr val="6B3305"/>
                </a:solidFill>
              </a:rPr>
              <a:t>К ним пришли ещё 2 девочки. </a:t>
            </a:r>
          </a:p>
          <a:p>
            <a:r>
              <a:rPr lang="ru-RU" sz="2800" b="1" dirty="0" smtClean="0">
                <a:solidFill>
                  <a:srgbClr val="6B3305"/>
                </a:solidFill>
              </a:rPr>
              <a:t>Сколько детей на горке?</a:t>
            </a:r>
            <a:endParaRPr lang="ru-RU" sz="2800" b="1" dirty="0">
              <a:solidFill>
                <a:srgbClr val="6B3305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rot="5400000">
            <a:off x="3286116" y="3214686"/>
            <a:ext cx="5715040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786578" y="1857364"/>
            <a:ext cx="173477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dirty="0" smtClean="0"/>
              <a:t>4+2=6</a:t>
            </a:r>
            <a:endParaRPr lang="ru-RU" sz="4800" dirty="0"/>
          </a:p>
        </p:txBody>
      </p:sp>
      <p:sp>
        <p:nvSpPr>
          <p:cNvPr id="10" name="TextBox 9"/>
          <p:cNvSpPr txBox="1"/>
          <p:nvPr/>
        </p:nvSpPr>
        <p:spPr>
          <a:xfrm>
            <a:off x="6786578" y="3929066"/>
            <a:ext cx="19288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4-2=2</a:t>
            </a:r>
            <a:endParaRPr lang="ru-RU" sz="4800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rot="16200000" flipH="1">
            <a:off x="5893603" y="1178703"/>
            <a:ext cx="1000132" cy="9286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5357818" y="3071810"/>
            <a:ext cx="1357322" cy="1214446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4" idx="3"/>
          </p:cNvCxnSpPr>
          <p:nvPr/>
        </p:nvCxnSpPr>
        <p:spPr>
          <a:xfrm flipV="1">
            <a:off x="5500694" y="2500306"/>
            <a:ext cx="1285884" cy="240701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best-pictures.ru/animashki/knigi/knigi-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714356"/>
            <a:ext cx="3286148" cy="2571768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285852" y="3500439"/>
            <a:ext cx="584121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dirty="0" smtClean="0">
                <a:solidFill>
                  <a:srgbClr val="990099"/>
                </a:solidFill>
              </a:rPr>
              <a:t>Вы все молодцы!</a:t>
            </a:r>
            <a:endParaRPr lang="ru-RU" sz="6000" dirty="0">
              <a:solidFill>
                <a:srgbClr val="99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642918"/>
            <a:ext cx="78581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Презентация:</a:t>
            </a:r>
          </a:p>
          <a:p>
            <a:r>
              <a:rPr lang="ru-RU" dirty="0" smtClean="0"/>
              <a:t> «Задачи на увеличение и уменьшение числа на несколько единиц»</a:t>
            </a:r>
          </a:p>
          <a:p>
            <a:r>
              <a:rPr lang="ru-RU" dirty="0" smtClean="0"/>
              <a:t> составлена  учителем начальных классов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Демянской</a:t>
            </a:r>
            <a:r>
              <a:rPr lang="ru-RU" dirty="0" smtClean="0"/>
              <a:t> средней школы, п. Демянск,  Новгородской области</a:t>
            </a:r>
          </a:p>
          <a:p>
            <a:r>
              <a:rPr lang="ru-RU" dirty="0" smtClean="0"/>
              <a:t> Константиновой Марией Михайловной</a:t>
            </a:r>
          </a:p>
          <a:p>
            <a:r>
              <a:rPr lang="ru-RU" dirty="0" smtClean="0"/>
              <a:t> к уроку математики в 1 классе по теме </a:t>
            </a:r>
          </a:p>
          <a:p>
            <a:r>
              <a:rPr lang="ru-RU" dirty="0" smtClean="0"/>
              <a:t>  «Решение задач на увеличение и уменьшение числа на несколько единиц»,</a:t>
            </a:r>
          </a:p>
          <a:p>
            <a:r>
              <a:rPr lang="ru-RU" dirty="0" smtClean="0"/>
              <a:t> программа «Начальная школа ХХІ века»</a:t>
            </a:r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Использованы  Интернет ресурсы:</a:t>
            </a:r>
          </a:p>
          <a:p>
            <a:r>
              <a:rPr lang="ru-RU" dirty="0" smtClean="0"/>
              <a:t> картинка Буратино </a:t>
            </a:r>
            <a:r>
              <a:rPr lang="en-US" dirty="0" smtClean="0"/>
              <a:t>htt</a:t>
            </a:r>
            <a:r>
              <a:rPr lang="en-US" dirty="0" smtClean="0">
                <a:sym typeface="Wingdings" pitchFamily="2" charset="2"/>
              </a:rPr>
              <a:t>p://blogs.privet.ru</a:t>
            </a:r>
            <a:endParaRPr lang="ru-RU" dirty="0" smtClean="0"/>
          </a:p>
          <a:p>
            <a:r>
              <a:rPr lang="ru-RU" dirty="0" smtClean="0"/>
              <a:t>картинка ветра</a:t>
            </a:r>
            <a:r>
              <a:rPr lang="en-US" dirty="0" smtClean="0"/>
              <a:t> htt</a:t>
            </a:r>
            <a:r>
              <a:rPr lang="en-US" dirty="0" smtClean="0">
                <a:sym typeface="Wingdings" pitchFamily="2" charset="2"/>
              </a:rPr>
              <a:t>p://zlobniy-serg.ucoz.ru</a:t>
            </a:r>
            <a:endParaRPr lang="ru-RU" dirty="0" smtClean="0"/>
          </a:p>
          <a:p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71802" y="1785926"/>
            <a:ext cx="504104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 </a:t>
            </a:r>
            <a:r>
              <a:rPr lang="ru-RU" sz="4800" dirty="0" smtClean="0">
                <a:solidFill>
                  <a:srgbClr val="C00000"/>
                </a:solidFill>
              </a:rPr>
              <a:t>в</a:t>
            </a:r>
            <a:r>
              <a:rPr lang="ru-RU" sz="4800" dirty="0" smtClean="0">
                <a:solidFill>
                  <a:srgbClr val="002060"/>
                </a:solidFill>
              </a:rPr>
              <a:t>н</a:t>
            </a:r>
            <a:r>
              <a:rPr lang="ru-RU" sz="4800" dirty="0" smtClean="0">
                <a:solidFill>
                  <a:srgbClr val="7030A0"/>
                </a:solidFill>
              </a:rPr>
              <a:t>и</a:t>
            </a:r>
            <a:r>
              <a:rPr lang="ru-RU" sz="4800" dirty="0" smtClean="0">
                <a:solidFill>
                  <a:srgbClr val="ED411F"/>
                </a:solidFill>
              </a:rPr>
              <a:t>м</a:t>
            </a:r>
            <a:r>
              <a:rPr lang="ru-RU" sz="4800" dirty="0" smtClean="0">
                <a:solidFill>
                  <a:schemeClr val="accent5">
                    <a:lumMod val="50000"/>
                  </a:schemeClr>
                </a:solidFill>
              </a:rPr>
              <a:t>а</a:t>
            </a:r>
            <a:r>
              <a:rPr lang="ru-RU" sz="4800" dirty="0" smtClean="0">
                <a:solidFill>
                  <a:schemeClr val="accent2">
                    <a:lumMod val="50000"/>
                  </a:schemeClr>
                </a:solidFill>
              </a:rPr>
              <a:t>т</a:t>
            </a:r>
            <a:r>
              <a:rPr lang="ru-RU" sz="4800" dirty="0" smtClean="0">
                <a:solidFill>
                  <a:schemeClr val="accent3">
                    <a:lumMod val="50000"/>
                  </a:schemeClr>
                </a:solidFill>
              </a:rPr>
              <a:t>е</a:t>
            </a:r>
            <a:r>
              <a:rPr lang="ru-RU" sz="4800" dirty="0" smtClean="0">
                <a:solidFill>
                  <a:srgbClr val="7030A0"/>
                </a:solidFill>
              </a:rPr>
              <a:t>л</a:t>
            </a:r>
            <a:r>
              <a:rPr lang="ru-RU" sz="4800" dirty="0" smtClean="0">
                <a:solidFill>
                  <a:srgbClr val="C00000"/>
                </a:solidFill>
              </a:rPr>
              <a:t>ь</a:t>
            </a:r>
            <a:r>
              <a:rPr lang="ru-RU" sz="4800" dirty="0" smtClean="0">
                <a:solidFill>
                  <a:srgbClr val="006600"/>
                </a:solidFill>
              </a:rPr>
              <a:t>н</a:t>
            </a:r>
            <a:r>
              <a:rPr lang="ru-RU" sz="4800" dirty="0" smtClean="0">
                <a:solidFill>
                  <a:srgbClr val="002060"/>
                </a:solidFill>
              </a:rPr>
              <a:t>ы</a:t>
            </a:r>
            <a:r>
              <a:rPr lang="ru-RU" sz="4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м</a:t>
            </a:r>
            <a:r>
              <a:rPr lang="ru-RU" sz="48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и</a:t>
            </a:r>
            <a:endParaRPr lang="ru-RU" sz="4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57620" y="2714620"/>
            <a:ext cx="46434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6B3305"/>
                </a:solidFill>
              </a:rPr>
              <a:t>с</a:t>
            </a:r>
            <a:r>
              <a:rPr lang="ru-RU" sz="4800" dirty="0" smtClean="0">
                <a:solidFill>
                  <a:srgbClr val="C00000"/>
                </a:solidFill>
              </a:rPr>
              <a:t>т</a:t>
            </a:r>
            <a:r>
              <a:rPr lang="ru-RU" sz="4800" dirty="0" smtClean="0">
                <a:solidFill>
                  <a:srgbClr val="002060"/>
                </a:solidFill>
              </a:rPr>
              <a:t>а</a:t>
            </a:r>
            <a:r>
              <a:rPr lang="ru-RU" sz="4800" dirty="0" smtClean="0">
                <a:solidFill>
                  <a:srgbClr val="00B0F0"/>
                </a:solidFill>
              </a:rPr>
              <a:t>р</a:t>
            </a:r>
            <a:r>
              <a:rPr lang="ru-RU" sz="4800" dirty="0" smtClean="0">
                <a:solidFill>
                  <a:srgbClr val="00B050"/>
                </a:solidFill>
              </a:rPr>
              <a:t>а</a:t>
            </a:r>
            <a:r>
              <a:rPr lang="ru-RU" sz="4800" dirty="0" smtClean="0">
                <a:solidFill>
                  <a:schemeClr val="accent4">
                    <a:lumMod val="50000"/>
                  </a:schemeClr>
                </a:solidFill>
              </a:rPr>
              <a:t>т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е</a:t>
            </a:r>
            <a:r>
              <a:rPr lang="ru-RU" sz="4800" dirty="0" smtClean="0">
                <a:solidFill>
                  <a:srgbClr val="ED411F"/>
                </a:solidFill>
              </a:rPr>
              <a:t>л</a:t>
            </a:r>
            <a:r>
              <a:rPr lang="ru-RU" sz="4800" dirty="0" smtClean="0">
                <a:solidFill>
                  <a:srgbClr val="6B3305"/>
                </a:solidFill>
              </a:rPr>
              <a:t>ь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н</a:t>
            </a:r>
            <a:r>
              <a:rPr lang="ru-RU" sz="4800" dirty="0" smtClean="0">
                <a:solidFill>
                  <a:srgbClr val="FF0000"/>
                </a:solidFill>
              </a:rPr>
              <a:t>ы</a:t>
            </a:r>
            <a:r>
              <a:rPr lang="ru-RU" sz="4800" dirty="0" smtClean="0">
                <a:solidFill>
                  <a:srgbClr val="F47C18"/>
                </a:solidFill>
              </a:rPr>
              <a:t>м</a:t>
            </a:r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и</a:t>
            </a:r>
            <a:endParaRPr lang="ru-RU" sz="4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643570" y="3571876"/>
            <a:ext cx="32861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chemeClr val="tx2">
                    <a:lumMod val="75000"/>
                  </a:schemeClr>
                </a:solidFill>
              </a:rPr>
              <a:t>а</a:t>
            </a:r>
            <a:r>
              <a:rPr lang="ru-RU" sz="4800" dirty="0" smtClean="0">
                <a:solidFill>
                  <a:srgbClr val="ED411F"/>
                </a:solidFill>
              </a:rPr>
              <a:t>к</a:t>
            </a:r>
            <a:r>
              <a:rPr lang="ru-RU" sz="4800" dirty="0" smtClean="0">
                <a:solidFill>
                  <a:srgbClr val="C00000"/>
                </a:solidFill>
              </a:rPr>
              <a:t>т</a:t>
            </a:r>
            <a:r>
              <a:rPr lang="ru-RU" sz="4800" dirty="0" smtClean="0">
                <a:solidFill>
                  <a:srgbClr val="00B050"/>
                </a:solidFill>
              </a:rPr>
              <a:t>и</a:t>
            </a:r>
            <a:r>
              <a:rPr lang="ru-RU" sz="4800" dirty="0" smtClean="0">
                <a:solidFill>
                  <a:srgbClr val="7030A0"/>
                </a:solidFill>
              </a:rPr>
              <a:t>в</a:t>
            </a:r>
            <a:r>
              <a:rPr lang="ru-RU" sz="4800" dirty="0" smtClean="0">
                <a:solidFill>
                  <a:srgbClr val="0070C0"/>
                </a:solidFill>
              </a:rPr>
              <a:t>н</a:t>
            </a:r>
            <a:r>
              <a:rPr lang="ru-RU" sz="4800" dirty="0" smtClean="0">
                <a:solidFill>
                  <a:schemeClr val="accent2"/>
                </a:solidFill>
              </a:rPr>
              <a:t>ы</a:t>
            </a:r>
            <a:r>
              <a:rPr lang="ru-RU" sz="4800" dirty="0" smtClean="0">
                <a:solidFill>
                  <a:srgbClr val="FF0000"/>
                </a:solidFill>
              </a:rPr>
              <a:t>м</a:t>
            </a:r>
            <a:r>
              <a:rPr lang="ru-RU" sz="4800" dirty="0" smtClean="0">
                <a:solidFill>
                  <a:srgbClr val="006600"/>
                </a:solidFill>
              </a:rPr>
              <a:t>и</a:t>
            </a:r>
            <a:endParaRPr lang="ru-RU" sz="4800" dirty="0">
              <a:solidFill>
                <a:srgbClr val="006600"/>
              </a:solidFill>
            </a:endParaRPr>
          </a:p>
        </p:txBody>
      </p:sp>
      <p:pic>
        <p:nvPicPr>
          <p:cNvPr id="5" name="Picture 2" descr="http://best-pictures.ru/animashki/knigi/knigi-8.gif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28652"/>
            <a:ext cx="3286148" cy="30003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57158" y="2500306"/>
            <a:ext cx="642942" cy="64294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4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71538" y="2500306"/>
            <a:ext cx="642942" cy="64294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5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785918" y="2500306"/>
            <a:ext cx="642942" cy="64294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6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500298" y="2500306"/>
            <a:ext cx="642942" cy="64294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7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214678" y="2500306"/>
            <a:ext cx="642942" cy="64294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8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929058" y="2500306"/>
            <a:ext cx="642942" cy="64294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9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643438" y="2500306"/>
            <a:ext cx="642942" cy="64294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</a:rPr>
              <a:t>10</a:t>
            </a:r>
            <a:endParaRPr lang="ru-RU" sz="3200" b="1" dirty="0">
              <a:solidFill>
                <a:schemeClr val="bg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357818" y="2500306"/>
            <a:ext cx="642942" cy="64294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11</a:t>
            </a:r>
            <a:endParaRPr lang="ru-RU" sz="3200" b="1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6072198" y="2500306"/>
            <a:ext cx="642942" cy="64294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12</a:t>
            </a:r>
            <a:endParaRPr lang="ru-RU" sz="32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6786578" y="2500306"/>
            <a:ext cx="642942" cy="64294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13</a:t>
            </a:r>
            <a:endParaRPr lang="ru-RU" sz="3200" b="1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7500958" y="2500306"/>
            <a:ext cx="642942" cy="64294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 smtClean="0"/>
              <a:t>14</a:t>
            </a:r>
            <a:endParaRPr lang="ru-RU" sz="3200" b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8215338" y="2500306"/>
            <a:ext cx="642942" cy="642942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/>
              <a:t>15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1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5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4" grpId="0" animBg="1"/>
      <p:bldP spid="25" grpId="0" animBg="1"/>
      <p:bldP spid="27" grpId="0" animBg="1"/>
      <p:bldP spid="2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2976" y="1285860"/>
            <a:ext cx="714380" cy="7143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28794" y="1285860"/>
            <a:ext cx="714380" cy="7143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5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714612" y="1285860"/>
            <a:ext cx="714380" cy="7143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7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00430" y="1285860"/>
            <a:ext cx="714380" cy="7143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9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86248" y="1285860"/>
            <a:ext cx="714380" cy="7143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11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072066" y="1285860"/>
            <a:ext cx="714380" cy="7143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13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857884" y="1285860"/>
            <a:ext cx="714380" cy="7143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15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643702" y="1285860"/>
            <a:ext cx="714380" cy="7143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17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7429520" y="1285860"/>
            <a:ext cx="714380" cy="714380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19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142976" y="2285992"/>
            <a:ext cx="714380" cy="7143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B3305"/>
                </a:solidFill>
              </a:rPr>
              <a:t>0</a:t>
            </a:r>
            <a:endParaRPr lang="ru-RU" sz="4000" b="1" dirty="0">
              <a:solidFill>
                <a:srgbClr val="6B3305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714612" y="2285992"/>
            <a:ext cx="714380" cy="7143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B3305"/>
                </a:solidFill>
              </a:rPr>
              <a:t>4</a:t>
            </a:r>
            <a:endParaRPr lang="ru-RU" sz="4000" b="1" dirty="0">
              <a:solidFill>
                <a:srgbClr val="6B3305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500430" y="2285992"/>
            <a:ext cx="714380" cy="7143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B3305"/>
                </a:solidFill>
              </a:rPr>
              <a:t>6</a:t>
            </a:r>
            <a:endParaRPr lang="ru-RU" sz="4000" b="1" dirty="0">
              <a:solidFill>
                <a:srgbClr val="6B3305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4286248" y="2285992"/>
            <a:ext cx="714380" cy="7143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6B3305"/>
                </a:solidFill>
              </a:rPr>
              <a:t>8</a:t>
            </a:r>
            <a:endParaRPr lang="ru-RU" sz="4000" b="1" dirty="0">
              <a:solidFill>
                <a:srgbClr val="6B3305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5072066" y="2285992"/>
            <a:ext cx="714380" cy="7143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B3305"/>
                </a:solidFill>
              </a:rPr>
              <a:t>10</a:t>
            </a:r>
            <a:endParaRPr lang="ru-RU" sz="4000" b="1" dirty="0">
              <a:solidFill>
                <a:srgbClr val="6B3305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857884" y="2285992"/>
            <a:ext cx="714380" cy="7143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B3305"/>
                </a:solidFill>
              </a:rPr>
              <a:t>12</a:t>
            </a:r>
            <a:endParaRPr lang="ru-RU" sz="4000" b="1" dirty="0">
              <a:solidFill>
                <a:srgbClr val="6B3305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643702" y="2285992"/>
            <a:ext cx="714380" cy="7143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B3305"/>
                </a:solidFill>
              </a:rPr>
              <a:t>14</a:t>
            </a:r>
            <a:endParaRPr lang="ru-RU" sz="4000" b="1" dirty="0">
              <a:solidFill>
                <a:srgbClr val="6B3305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7429520" y="2285992"/>
            <a:ext cx="714380" cy="7143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B3305"/>
                </a:solidFill>
              </a:rPr>
              <a:t>16</a:t>
            </a:r>
            <a:endParaRPr lang="ru-RU" sz="4000" b="1" dirty="0">
              <a:solidFill>
                <a:srgbClr val="6B3305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1928794" y="2285992"/>
            <a:ext cx="714380" cy="71438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6B3305"/>
                </a:solidFill>
              </a:rPr>
              <a:t>2</a:t>
            </a:r>
            <a:endParaRPr lang="ru-RU" sz="4000" b="1" dirty="0">
              <a:solidFill>
                <a:srgbClr val="6B3305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572000" y="4286256"/>
            <a:ext cx="35719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>
                <a:solidFill>
                  <a:srgbClr val="006600"/>
                </a:solidFill>
              </a:rPr>
              <a:t>Молодцы!</a:t>
            </a:r>
            <a:endParaRPr lang="ru-RU" sz="5400" b="1" dirty="0">
              <a:solidFill>
                <a:srgbClr val="006600"/>
              </a:solidFill>
            </a:endParaRPr>
          </a:p>
        </p:txBody>
      </p:sp>
    </p:spTree>
  </p:cSld>
  <p:clrMapOvr>
    <a:masterClrMapping/>
  </p:clrMapOvr>
  <p:transition>
    <p:sndAc>
      <p:endSnd/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1643042" y="3429000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2643174" y="3429000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3643306" y="3429000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4643438" y="3429000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5643570" y="3429000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643702" y="3429000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571472" y="2285992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1571604" y="2285992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2571736" y="2285992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3571868" y="2285992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4572000" y="1142984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571868" y="1142984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571472" y="1142984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1571604" y="1142984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2571736" y="1142984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0" name="Овал 19"/>
          <p:cNvSpPr/>
          <p:nvPr/>
        </p:nvSpPr>
        <p:spPr>
          <a:xfrm>
            <a:off x="642910" y="3429000"/>
            <a:ext cx="914400" cy="9144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1" name="Овал 20"/>
          <p:cNvSpPr/>
          <p:nvPr/>
        </p:nvSpPr>
        <p:spPr>
          <a:xfrm>
            <a:off x="5572132" y="2285992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2" name="Овал 21"/>
          <p:cNvSpPr/>
          <p:nvPr/>
        </p:nvSpPr>
        <p:spPr>
          <a:xfrm>
            <a:off x="4572000" y="2285992"/>
            <a:ext cx="914400" cy="9144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EA624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62F7"/>
                                      </p:to>
                                    </p:animClr>
                                    <p:set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62F7"/>
                                      </p:to>
                                    </p:animClr>
                                    <p:set>
                                      <p:cBhvr>
                                        <p:cTn id="3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62F7"/>
                                      </p:to>
                                    </p:animClr>
                                    <p:set>
                                      <p:cBhvr>
                                        <p:cTn id="4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4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62F7"/>
                                      </p:to>
                                    </p:animClr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1762F7"/>
                                      </p:to>
                                    </p:animClr>
                                    <p:set>
                                      <p:cBhvr>
                                        <p:cTn id="6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428736"/>
            <a:ext cx="473292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C00000"/>
                </a:solidFill>
              </a:rPr>
              <a:t>6 увеличить на 3</a:t>
            </a:r>
            <a:endParaRPr lang="ru-RU" sz="48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143504" y="1428736"/>
            <a:ext cx="14287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6B3305"/>
                </a:solidFill>
              </a:rPr>
              <a:t>6+3=</a:t>
            </a:r>
            <a:endParaRPr lang="ru-RU" sz="4800" dirty="0">
              <a:solidFill>
                <a:srgbClr val="6B3305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57950" y="1428736"/>
            <a:ext cx="10419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6B3305"/>
                </a:solidFill>
              </a:rPr>
              <a:t>9</a:t>
            </a:r>
            <a:endParaRPr lang="ru-RU" sz="4800" dirty="0">
              <a:solidFill>
                <a:srgbClr val="6B3305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4282" y="2857496"/>
            <a:ext cx="47863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>
                <a:solidFill>
                  <a:srgbClr val="002060"/>
                </a:solidFill>
              </a:rPr>
              <a:t>8 уменьшить на 3</a:t>
            </a:r>
            <a:endParaRPr lang="ru-RU" sz="4800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14942" y="2857496"/>
            <a:ext cx="13573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8-3=</a:t>
            </a:r>
            <a:endParaRPr lang="ru-RU" sz="4800" dirty="0"/>
          </a:p>
        </p:txBody>
      </p:sp>
      <p:sp>
        <p:nvSpPr>
          <p:cNvPr id="7" name="TextBox 6"/>
          <p:cNvSpPr txBox="1"/>
          <p:nvPr/>
        </p:nvSpPr>
        <p:spPr>
          <a:xfrm>
            <a:off x="6357950" y="2857496"/>
            <a:ext cx="354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dirty="0" smtClean="0"/>
              <a:t>5</a:t>
            </a:r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2055813" y="44450"/>
            <a:ext cx="5127625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2055813" y="44450"/>
            <a:ext cx="5127625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2055813" y="44450"/>
            <a:ext cx="5127625" cy="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5605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0100" y="0"/>
            <a:ext cx="2000264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TextBox 13"/>
          <p:cNvSpPr txBox="1"/>
          <p:nvPr/>
        </p:nvSpPr>
        <p:spPr>
          <a:xfrm>
            <a:off x="3071802" y="714356"/>
            <a:ext cx="60721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7 уменьшить на 4 - это   </a:t>
            </a:r>
            <a:endParaRPr lang="ru-RU" sz="4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8143900" y="0"/>
            <a:ext cx="714380" cy="7143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3</a:t>
            </a:r>
            <a:endParaRPr lang="ru-RU" sz="4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571472" y="1214422"/>
            <a:ext cx="428628" cy="5000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</a:rPr>
              <a:t>3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928662" y="2857496"/>
            <a:ext cx="428628" cy="5000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6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500298" y="1714488"/>
            <a:ext cx="428628" cy="50006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8</a:t>
            </a:r>
            <a:endParaRPr lang="ru-RU" sz="4000" b="1" dirty="0">
              <a:solidFill>
                <a:srgbClr val="C0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071802" y="1857364"/>
            <a:ext cx="60721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4 увеличить на 2 - это </a:t>
            </a:r>
            <a:endParaRPr lang="ru-RU" sz="4400" dirty="0"/>
          </a:p>
        </p:txBody>
      </p:sp>
      <p:sp>
        <p:nvSpPr>
          <p:cNvPr id="26" name="TextBox 25"/>
          <p:cNvSpPr txBox="1"/>
          <p:nvPr/>
        </p:nvSpPr>
        <p:spPr>
          <a:xfrm>
            <a:off x="3071802" y="2928934"/>
            <a:ext cx="60721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/>
              <a:t>5 увеличить на 3 - это </a:t>
            </a:r>
            <a:endParaRPr lang="ru-RU" sz="4400" dirty="0"/>
          </a:p>
        </p:txBody>
      </p:sp>
      <p:sp>
        <p:nvSpPr>
          <p:cNvPr id="27" name="TextBox 26"/>
          <p:cNvSpPr txBox="1"/>
          <p:nvPr/>
        </p:nvSpPr>
        <p:spPr>
          <a:xfrm>
            <a:off x="857224" y="5143512"/>
            <a:ext cx="68580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smtClean="0">
                <a:solidFill>
                  <a:srgbClr val="C00000"/>
                </a:solidFill>
              </a:rPr>
              <a:t>Спасибо  </a:t>
            </a:r>
            <a:r>
              <a:rPr lang="ru-RU" sz="4800" dirty="0" smtClean="0">
                <a:solidFill>
                  <a:srgbClr val="C00000"/>
                </a:solidFill>
              </a:rPr>
              <a:t>вам, ребята!</a:t>
            </a:r>
            <a:endParaRPr lang="ru-RU" sz="4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4.07407E-6 L 0.82361 -0.05996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1200" y="-30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9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59259E-6 L 0.6441 0.2136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200" y="10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18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" fill="hold">
                      <p:stCondLst>
                        <p:cond delay="0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6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40741E-7 L 0.80816 -0.12107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400" y="-6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  <p:bldP spid="24" grpId="0" animBg="1"/>
      <p:bldP spid="2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142984"/>
            <a:ext cx="73876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00CC"/>
                </a:solidFill>
              </a:rPr>
              <a:t>На  тарелке 5 груш, а  яблок на 4  </a:t>
            </a:r>
            <a:endParaRPr lang="ru-RU" sz="3600" b="1" dirty="0">
              <a:solidFill>
                <a:srgbClr val="0000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58016" y="1142984"/>
            <a:ext cx="2000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00CC"/>
                </a:solidFill>
              </a:rPr>
              <a:t>больше.</a:t>
            </a:r>
            <a:endParaRPr lang="ru-RU" sz="3600" b="1" dirty="0">
              <a:solidFill>
                <a:srgbClr val="0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785926"/>
            <a:ext cx="7143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00CC"/>
                </a:solidFill>
              </a:rPr>
              <a:t>Сколько яблок на тарелке?</a:t>
            </a:r>
            <a:endParaRPr lang="ru-RU" sz="3600" b="1" dirty="0">
              <a:solidFill>
                <a:srgbClr val="0000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43042" y="2857496"/>
            <a:ext cx="30003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5+4=9(</a:t>
            </a:r>
            <a:r>
              <a:rPr lang="ru-RU" sz="4000" dirty="0" err="1" smtClean="0"/>
              <a:t>ябл</a:t>
            </a:r>
            <a:r>
              <a:rPr lang="ru-RU" sz="4000" dirty="0" smtClean="0"/>
              <a:t>.)</a:t>
            </a:r>
            <a:endParaRPr lang="ru-RU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6858016" y="1142984"/>
            <a:ext cx="2285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00CC"/>
                </a:solidFill>
              </a:rPr>
              <a:t>меньше.</a:t>
            </a:r>
            <a:endParaRPr lang="ru-RU" sz="3600" b="1" dirty="0">
              <a:solidFill>
                <a:srgbClr val="0000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flipH="1">
            <a:off x="1643037" y="2857496"/>
            <a:ext cx="26689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5-4=1(</a:t>
            </a:r>
            <a:r>
              <a:rPr lang="ru-RU" sz="4000" dirty="0" err="1" smtClean="0"/>
              <a:t>ябл</a:t>
            </a:r>
            <a:r>
              <a:rPr lang="ru-RU" sz="4000" dirty="0" smtClean="0"/>
              <a:t>.)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5" grpId="1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1071546"/>
            <a:ext cx="628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00CC"/>
                </a:solidFill>
              </a:rPr>
              <a:t>  В вазе 6 роз, а гвоздик на 4</a:t>
            </a:r>
            <a:endParaRPr lang="ru-RU" sz="4000" dirty="0">
              <a:solidFill>
                <a:srgbClr val="0000CC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429388" y="1071546"/>
            <a:ext cx="2143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00CC"/>
                </a:solidFill>
              </a:rPr>
              <a:t> больше.</a:t>
            </a:r>
            <a:endParaRPr lang="ru-RU" sz="4000" dirty="0">
              <a:solidFill>
                <a:srgbClr val="0000CC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96" y="1714488"/>
            <a:ext cx="62865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00CC"/>
                </a:solidFill>
              </a:rPr>
              <a:t>Сколько гвоздик в вазе?</a:t>
            </a:r>
            <a:endParaRPr lang="ru-RU" sz="4000" dirty="0">
              <a:solidFill>
                <a:srgbClr val="0000CC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00298" y="2928934"/>
            <a:ext cx="321471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6+4=10(</a:t>
            </a:r>
            <a:r>
              <a:rPr lang="ru-RU" sz="4000" dirty="0" err="1" smtClean="0"/>
              <a:t>гв</a:t>
            </a:r>
            <a:r>
              <a:rPr lang="ru-RU" sz="4000" dirty="0" smtClean="0"/>
              <a:t>.)</a:t>
            </a:r>
            <a:endParaRPr lang="ru-RU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6429388" y="1071546"/>
            <a:ext cx="21431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solidFill>
                  <a:srgbClr val="0000CC"/>
                </a:solidFill>
              </a:rPr>
              <a:t>     . . .    . </a:t>
            </a:r>
            <a:endParaRPr lang="ru-RU" sz="4000" dirty="0">
              <a:solidFill>
                <a:srgbClr val="0000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Другая 4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92D050"/>
      </a:hlink>
      <a:folHlink>
        <a:srgbClr val="B26B0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830</TotalTime>
  <Words>307</Words>
  <Application>Microsoft Office PowerPoint</Application>
  <PresentationFormat>Экран (4:3)</PresentationFormat>
  <Paragraphs>98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 Задачи на увеличение и уменьшение  числа на несколько единиц.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на фестиваль</dc:title>
  <dc:creator>School</dc:creator>
  <cp:lastModifiedBy>Виктория Комарова</cp:lastModifiedBy>
  <cp:revision>93</cp:revision>
  <dcterms:created xsi:type="dcterms:W3CDTF">2014-01-03T10:57:25Z</dcterms:created>
  <dcterms:modified xsi:type="dcterms:W3CDTF">2014-03-11T11:57:06Z</dcterms:modified>
</cp:coreProperties>
</file>