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62" r:id="rId3"/>
    <p:sldId id="258" r:id="rId4"/>
    <p:sldId id="259" r:id="rId5"/>
    <p:sldId id="260" r:id="rId6"/>
    <p:sldId id="264" r:id="rId7"/>
    <p:sldId id="265" r:id="rId8"/>
    <p:sldId id="266" r:id="rId9"/>
    <p:sldId id="268" r:id="rId10"/>
    <p:sldId id="297" r:id="rId11"/>
    <p:sldId id="269" r:id="rId12"/>
    <p:sldId id="298" r:id="rId13"/>
    <p:sldId id="299" r:id="rId14"/>
    <p:sldId id="270" r:id="rId15"/>
    <p:sldId id="271" r:id="rId16"/>
    <p:sldId id="272" r:id="rId17"/>
    <p:sldId id="282" r:id="rId18"/>
    <p:sldId id="283" r:id="rId19"/>
    <p:sldId id="284" r:id="rId20"/>
    <p:sldId id="273" r:id="rId21"/>
    <p:sldId id="274" r:id="rId22"/>
    <p:sldId id="285" r:id="rId23"/>
    <p:sldId id="286" r:id="rId24"/>
    <p:sldId id="275" r:id="rId25"/>
    <p:sldId id="276" r:id="rId26"/>
    <p:sldId id="277" r:id="rId27"/>
    <p:sldId id="296" r:id="rId28"/>
    <p:sldId id="279" r:id="rId29"/>
    <p:sldId id="280" r:id="rId30"/>
    <p:sldId id="281" r:id="rId31"/>
    <p:sldId id="287" r:id="rId32"/>
    <p:sldId id="288" r:id="rId33"/>
    <p:sldId id="300" r:id="rId34"/>
    <p:sldId id="290" r:id="rId35"/>
    <p:sldId id="291" r:id="rId36"/>
    <p:sldId id="30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19.04.2012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320"/>
            <a:ext cx="8682168" cy="128247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</a:rPr>
              <a:t>Тема: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Обобщение по теме «Имя прилагательное».</a:t>
            </a:r>
            <a:b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Виртуальная  экскурсия по </a:t>
            </a:r>
            <a:r>
              <a:rPr lang="ru-RU" sz="2800" b="1" i="1" dirty="0" err="1" smtClean="0">
                <a:solidFill>
                  <a:schemeClr val="accent4">
                    <a:lumMod val="50000"/>
                  </a:schemeClr>
                </a:solidFill>
              </a:rPr>
              <a:t>Караканскому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  бору».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1026" name="Picture 2" descr="C:\Users\1\Desktop\8938272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357982" cy="53110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Река </a:t>
            </a:r>
            <a:r>
              <a:rPr lang="ru-RU" dirty="0" err="1" smtClean="0">
                <a:solidFill>
                  <a:srgbClr val="FF0000"/>
                </a:solidFill>
              </a:rPr>
              <a:t>Каракан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4098" name="Picture 2" descr="C:\Users\1\Desktop\животные\р.сама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85926"/>
            <a:ext cx="7643865" cy="4572032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7715304" cy="521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214422"/>
            <a:ext cx="7786742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Сибирская лиственница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1026" name="Picture 2" descr="C:\Documents and Settings\Андрей\Рабочий стол\post-35815-1244995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85926"/>
            <a:ext cx="6000792" cy="479884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Амурская акация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94CD7-14A4-4AAE-8AE8-1B18CFC59456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F4306-D445-40A4-B706-71D8CB4D1429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2050" name="Picture 2" descr="C:\Users\1\Desktop\животные\24082011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000240"/>
            <a:ext cx="5267039" cy="4143404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1" y="1268760"/>
            <a:ext cx="6624737" cy="508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Пихта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94CD7-14A4-4AAE-8AE8-1B18CFC59456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F4306-D445-40A4-B706-71D8CB4D1429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2050" name="Picture 2" descr="C:\Users\1\Desktop\животные\24082011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000240"/>
            <a:ext cx="5267039" cy="4143404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340768"/>
            <a:ext cx="6970740" cy="487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071546"/>
            <a:ext cx="4214842" cy="5143536"/>
          </a:xfrm>
        </p:spPr>
        <p:txBody>
          <a:bodyPr/>
          <a:lstStyle/>
          <a:p>
            <a:r>
              <a:rPr lang="ru-RU" dirty="0" smtClean="0"/>
              <a:t>Возраст -350 лет</a:t>
            </a:r>
            <a:br>
              <a:rPr lang="ru-RU" dirty="0" smtClean="0"/>
            </a:br>
            <a:r>
              <a:rPr lang="ru-RU" dirty="0" smtClean="0"/>
              <a:t>Высота-30 метров</a:t>
            </a:r>
            <a:br>
              <a:rPr lang="ru-RU" dirty="0" smtClean="0"/>
            </a:br>
            <a:r>
              <a:rPr lang="ru-RU" dirty="0" smtClean="0"/>
              <a:t>Диаметр-145 см.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6072230" cy="5911873"/>
          </a:xfrm>
        </p:spPr>
        <p:txBody>
          <a:bodyPr/>
          <a:lstStyle/>
          <a:p>
            <a:pPr>
              <a:buNone/>
            </a:pPr>
            <a:r>
              <a:rPr lang="ru-RU" sz="6600" dirty="0" smtClean="0"/>
              <a:t>               </a:t>
            </a:r>
            <a:r>
              <a:rPr lang="ru-RU" sz="6600" dirty="0" smtClean="0">
                <a:solidFill>
                  <a:srgbClr val="FF0000"/>
                </a:solidFill>
              </a:rPr>
              <a:t>Сосна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94CD7-14A4-4AAE-8AE8-1B18CFC59456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7BF4306-D445-40A4-B706-71D8CB4D1429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026" name="Picture 2" descr="C:\Documents and Settings\Андрей\Рабочий стол\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714488"/>
            <a:ext cx="3857652" cy="459984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 </a:t>
            </a:r>
            <a:r>
              <a:rPr lang="ru-RU" dirty="0" err="1" smtClean="0">
                <a:solidFill>
                  <a:srgbClr val="FF0000"/>
                </a:solidFill>
              </a:rPr>
              <a:t>Караканском</a:t>
            </a:r>
            <a:r>
              <a:rPr lang="ru-RU" dirty="0" smtClean="0">
                <a:solidFill>
                  <a:srgbClr val="FF0000"/>
                </a:solidFill>
              </a:rPr>
              <a:t> бору встречаются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1472" y="1643050"/>
            <a:ext cx="778674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 </a:t>
            </a:r>
            <a:r>
              <a:rPr lang="ru-RU" sz="6000" dirty="0" smtClean="0"/>
              <a:t>млекопитающие, </a:t>
            </a:r>
          </a:p>
          <a:p>
            <a:r>
              <a:rPr lang="ru-RU" sz="6000" dirty="0" smtClean="0"/>
              <a:t> птицы, </a:t>
            </a:r>
          </a:p>
          <a:p>
            <a:r>
              <a:rPr lang="ru-RU" sz="6000" dirty="0" smtClean="0"/>
              <a:t> земноводные, </a:t>
            </a:r>
          </a:p>
          <a:p>
            <a:r>
              <a:rPr lang="ru-RU" sz="6000" dirty="0" smtClean="0"/>
              <a:t> рыбы и  насекомые</a:t>
            </a:r>
            <a:r>
              <a:rPr lang="ru-RU" sz="4400" dirty="0" smtClean="0"/>
              <a:t>. </a:t>
            </a:r>
            <a:endParaRPr lang="ru-RU" sz="4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лось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21506" name="Picture 2" descr="C:\Documents and Settings\Андрей\Рабочий стол\прилаг\животные\2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714488"/>
            <a:ext cx="6485549" cy="484254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чёрный аист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94CD7-14A4-4AAE-8AE8-1B18CFC59456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7BF4306-D445-40A4-B706-71D8CB4D1429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1026" name="Picture 2" descr="C:\Documents and Settings\Андрей\Рабочий стол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85926"/>
            <a:ext cx="6429420" cy="4794822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340768"/>
            <a:ext cx="7920880" cy="523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</a:rPr>
              <a:t>рысь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2050" name="Picture 2" descr="C:\Documents and Settings\Андрей\Рабочий стол\pic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14488"/>
            <a:ext cx="5357850" cy="486568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268760"/>
            <a:ext cx="6854655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сурок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94CD7-14A4-4AAE-8AE8-1B18CFC59456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7BF4306-D445-40A4-B706-71D8CB4D1429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026" name="Picture 2" descr="C:\Documents and Settings\Андрей\Рабочий стол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785926"/>
            <a:ext cx="6429420" cy="4794822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12776"/>
            <a:ext cx="7704856" cy="515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нутый угол 8"/>
          <p:cNvSpPr/>
          <p:nvPr/>
        </p:nvSpPr>
        <p:spPr>
          <a:xfrm>
            <a:off x="357158" y="285728"/>
            <a:ext cx="8501122" cy="6429420"/>
          </a:xfrm>
          <a:prstGeom prst="foldedCorner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53" name="Заголовок 1"/>
          <p:cNvSpPr>
            <a:spLocks noGrp="1"/>
          </p:cNvSpPr>
          <p:nvPr>
            <p:ph type="ctrTitle"/>
          </p:nvPr>
        </p:nvSpPr>
        <p:spPr>
          <a:xfrm>
            <a:off x="642938" y="571481"/>
            <a:ext cx="7858152" cy="2500329"/>
          </a:xfrm>
        </p:spPr>
        <p:txBody>
          <a:bodyPr>
            <a:norm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Девятнадцатое  апреля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Классная работа</a:t>
            </a:r>
          </a:p>
        </p:txBody>
      </p:sp>
      <p:pic>
        <p:nvPicPr>
          <p:cNvPr id="2054" name="Picture 2" descr="H:\Documents and Settings\Aida\Рабочий стол\Материалы для разработок , новые идеи\КАРТИНКИ СБОРНИК_ школьные\7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00750"/>
            <a:ext cx="4714875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H:\Documents and Settings\Aida\Рабочий стол\Материалы для разработок , новые идеи\КАРТИНКИ СБОРНИК_ школьные\78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6000750"/>
            <a:ext cx="4500562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ДоМ\Рабочий стол\5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928934"/>
            <a:ext cx="2786082" cy="3429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барсук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3074" name="Picture 2" descr="C:\Documents and Settings\Андрей\Рабочий стол\прилаг\животные\барсук-300x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9"/>
            <a:ext cx="6357982" cy="43603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лиса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4098" name="Picture 2" descr="C:\Documents and Settings\Андрей\Рабочий стол\прилаг\животные\лиса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857364"/>
            <a:ext cx="6215106" cy="462476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белка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3074" name="Picture 2" descr="C:\Documents and Settings\Андрей\Рабочий стол\прилаг\животные\барсук-300x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9"/>
            <a:ext cx="6357982" cy="4360338"/>
          </a:xfrm>
          <a:prstGeom prst="rect">
            <a:avLst/>
          </a:prstGeom>
          <a:noFill/>
        </p:spPr>
      </p:pic>
      <p:pic>
        <p:nvPicPr>
          <p:cNvPr id="6" name="Picture 2" descr="C:\Documents and Settings\Андрей\Рабочий стол\прилаг\животные\барсук-300x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8"/>
            <a:ext cx="6357982" cy="4360338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000240"/>
            <a:ext cx="6500858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заяц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3074" name="Picture 2" descr="C:\Documents and Settings\Андрей\Рабочий стол\прилаг\животные\барсук-300x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9"/>
            <a:ext cx="6357982" cy="4360338"/>
          </a:xfrm>
          <a:prstGeom prst="rect">
            <a:avLst/>
          </a:prstGeom>
          <a:noFill/>
        </p:spPr>
      </p:pic>
      <p:pic>
        <p:nvPicPr>
          <p:cNvPr id="6" name="Picture 2" descr="C:\Documents and Settings\Андрей\Рабочий стол\прилаг\животные\барсук-300x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071678"/>
            <a:ext cx="6357982" cy="4360338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000240"/>
            <a:ext cx="6500858" cy="445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652587"/>
            <a:ext cx="6715172" cy="484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глухарь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7170" name="Picture 2" descr="C:\Documents and Settings\Андрей\Рабочий стол\i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785926"/>
            <a:ext cx="6500858" cy="46398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тетерев</a:t>
            </a:r>
          </a:p>
        </p:txBody>
      </p:sp>
      <p:pic>
        <p:nvPicPr>
          <p:cNvPr id="8194" name="Picture 2" descr="C:\Documents and Settings\Андрей\Рабочий стол\lyt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84325" y="1447800"/>
            <a:ext cx="7200900" cy="4800600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5777EC-C98E-4267-9983-7C5347BCE7EC}" type="datetime1">
              <a:rPr lang="ru-RU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79703B6-1001-456B-879B-3B65EF95805E}" type="slidenum">
              <a:rPr lang="ru-RU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бобр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5122" name="Picture 2" descr="C:\Documents and Settings\Андрей\Рабочий стол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1345" y="1556792"/>
            <a:ext cx="7521182" cy="491871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563888" y="5517232"/>
            <a:ext cx="714380" cy="7143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5143512"/>
            <a:ext cx="792088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355976" y="3861048"/>
            <a:ext cx="1008112" cy="4966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51720" y="3933056"/>
            <a:ext cx="936104" cy="4246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2636912"/>
            <a:ext cx="648072" cy="5760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1916832"/>
            <a:ext cx="637812" cy="5760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52928" cy="597666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1"/>
                </a:solidFill>
              </a:rPr>
              <a:t>                          Бобры.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   </a:t>
            </a:r>
            <a:r>
              <a:rPr lang="ru-RU" sz="4000" b="1" dirty="0" smtClean="0"/>
              <a:t>Бобры – отличные  пловцы.</a:t>
            </a:r>
            <a:br>
              <a:rPr lang="ru-RU" sz="4000" b="1" dirty="0" smtClean="0"/>
            </a:br>
            <a:r>
              <a:rPr lang="ru-RU" sz="4000" b="1" dirty="0" smtClean="0"/>
              <a:t> Передние   лапы бобра лишены                             перепонок, зато вооружены длинными сильными когтями для копания. От холода бобёр спасается  толстым слоем жира </a:t>
            </a:r>
            <a:r>
              <a:rPr lang="ru-RU" sz="4000" b="1" dirty="0" smtClean="0"/>
              <a:t>и густой  шерстью.</a:t>
            </a:r>
            <a:endParaRPr lang="ru-RU" sz="40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1403648" y="5589240"/>
            <a:ext cx="792088" cy="576064"/>
          </a:xfrm>
        </p:spPr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707904" y="1484784"/>
            <a:ext cx="1435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И.п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9552" y="2276872"/>
            <a:ext cx="185738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И.п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57225" y="3429000"/>
            <a:ext cx="17145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Т.п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7554" y="3429000"/>
            <a:ext cx="92641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Т.п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4786322"/>
            <a:ext cx="115212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Т.п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11560" y="5301208"/>
            <a:ext cx="10081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Т.п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C:\Documents and Settings\ДоМ\Рабочий стол\41.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0"/>
            <a:ext cx="1352552" cy="128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7" grpId="0" animBg="1"/>
      <p:bldP spid="5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Река Обь.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7456912" cy="516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Река Иня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3074" name="Picture 2" descr="C:\Users\1\Desktop\животные\р.боров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988840"/>
            <a:ext cx="7286676" cy="447627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dirty="0" smtClean="0"/>
              <a:t>Чистописание</a:t>
            </a:r>
            <a:endParaRPr lang="ru-RU" sz="8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47800"/>
            <a:ext cx="8394136" cy="4800600"/>
          </a:xfrm>
        </p:spPr>
        <p:txBody>
          <a:bodyPr/>
          <a:lstStyle/>
          <a:p>
            <a:pPr>
              <a:buNone/>
            </a:pPr>
            <a:r>
              <a:rPr lang="ru-RU" sz="7200" b="1" i="1" dirty="0" smtClean="0"/>
              <a:t>Э, </a:t>
            </a:r>
            <a:r>
              <a:rPr lang="ru-RU" sz="7200" b="1" i="1" dirty="0" err="1" smtClean="0"/>
              <a:t>р</a:t>
            </a:r>
            <a:r>
              <a:rPr lang="ru-RU" sz="7200" b="1" i="1" dirty="0" smtClean="0"/>
              <a:t>, с, у, к, к, я, и, с</a:t>
            </a:r>
            <a:endParaRPr lang="ru-RU" sz="7200" dirty="0" smtClean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94CD7-14A4-4AAE-8AE8-1B18CFC59456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7BF4306-D445-40A4-B706-71D8CB4D1429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2643182"/>
            <a:ext cx="685804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/>
                <a:solidFill>
                  <a:schemeClr val="accent3"/>
                </a:solidFill>
              </a:rPr>
              <a:t>экскурсия</a:t>
            </a:r>
            <a:endParaRPr lang="ru-RU" sz="8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2050" name="Picture 2" descr="C:\Documents and Settings\Андрей\Рабочий стол\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4000504"/>
            <a:ext cx="3458832" cy="2428892"/>
          </a:xfrm>
          <a:prstGeom prst="rect">
            <a:avLst/>
          </a:prstGeom>
          <a:noFill/>
        </p:spPr>
      </p:pic>
      <p:pic>
        <p:nvPicPr>
          <p:cNvPr id="2051" name="Picture 3" descr="C:\Documents and Settings\Андрей\Рабочий стол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00504"/>
            <a:ext cx="3674603" cy="2428892"/>
          </a:xfrm>
          <a:prstGeom prst="rect">
            <a:avLst/>
          </a:prstGeom>
          <a:noFill/>
        </p:spPr>
      </p:pic>
      <p:pic>
        <p:nvPicPr>
          <p:cNvPr id="7" name="Picture 2" descr="C:\Documents and Settings\ДоМ\Рабочий стол\41.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0958" y="2786058"/>
            <a:ext cx="1143008" cy="107157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Река </a:t>
            </a:r>
            <a:r>
              <a:rPr lang="ru-RU" dirty="0" err="1" smtClean="0">
                <a:solidFill>
                  <a:srgbClr val="FF0000"/>
                </a:solidFill>
              </a:rPr>
              <a:t>Бердь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7098582" cy="5446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Плотина ГЭС.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760"/>
            <a:ext cx="7456911" cy="523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Озеро Чаны.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1" y="1268760"/>
            <a:ext cx="7170021" cy="494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Озеро Убинское.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928802"/>
            <a:ext cx="664373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7386045" cy="566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Стерлядь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268760"/>
            <a:ext cx="7241457" cy="501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 smtClean="0">
                <a:solidFill>
                  <a:srgbClr val="FF0000"/>
                </a:solidFill>
              </a:rPr>
              <a:t>Таймень</a:t>
            </a:r>
            <a:endParaRPr lang="ru-RU" sz="4800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2050" name="Picture 2" descr="C:\Documents and Settings\Андрей\Рабочий стол\pic1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714488"/>
            <a:ext cx="5357850" cy="486568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3" y="1201340"/>
            <a:ext cx="6643734" cy="537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Рыба </a:t>
            </a:r>
            <a:r>
              <a:rPr lang="ru-RU" dirty="0" err="1" smtClean="0">
                <a:solidFill>
                  <a:srgbClr val="FF0000"/>
                </a:solidFill>
              </a:rPr>
              <a:t>въюн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68" y="1268760"/>
            <a:ext cx="8143932" cy="492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smtClean="0">
              <a:solidFill>
                <a:srgbClr val="FF0000"/>
              </a:solidFill>
              <a:sym typeface="Wingdings"/>
            </a:endParaRPr>
          </a:p>
          <a:p>
            <a:r>
              <a:rPr lang="ru-RU" b="1" smtClean="0">
                <a:solidFill>
                  <a:srgbClr val="FF0000"/>
                </a:solidFill>
                <a:sym typeface="Wingdings"/>
              </a:rPr>
              <a:t></a:t>
            </a:r>
            <a:r>
              <a:rPr lang="ru-RU" smtClean="0"/>
              <a:t>    </a:t>
            </a:r>
            <a:r>
              <a:rPr lang="ru-RU" dirty="0" smtClean="0"/>
              <a:t>Если вы работали отлично, нарисуйте вот такое личико.</a:t>
            </a:r>
          </a:p>
          <a:p>
            <a:r>
              <a:rPr lang="ru-RU" b="1" dirty="0" smtClean="0">
                <a:solidFill>
                  <a:srgbClr val="00B050"/>
                </a:solidFill>
                <a:sym typeface="Wingdings"/>
              </a:rPr>
              <a:t></a:t>
            </a:r>
            <a:r>
              <a:rPr lang="ru-RU" b="1" dirty="0" smtClean="0">
                <a:solidFill>
                  <a:srgbClr val="00B050"/>
                </a:solidFill>
              </a:rPr>
              <a:t> </a:t>
            </a:r>
            <a:r>
              <a:rPr lang="ru-RU" b="1" dirty="0" smtClean="0"/>
              <a:t>   </a:t>
            </a:r>
            <a:r>
              <a:rPr lang="ru-RU" dirty="0" smtClean="0"/>
              <a:t>Если вы работали хорошо, нарисуйте вот такое личико.</a:t>
            </a:r>
          </a:p>
          <a:p>
            <a:r>
              <a:rPr lang="ru-RU" b="1" dirty="0" smtClean="0">
                <a:solidFill>
                  <a:srgbClr val="0070C0"/>
                </a:solidFill>
                <a:sym typeface="Wingdings"/>
              </a:rPr>
              <a:t>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b="1" dirty="0" smtClean="0"/>
              <a:t>  </a:t>
            </a:r>
            <a:r>
              <a:rPr lang="ru-RU" dirty="0" smtClean="0"/>
              <a:t>    Если вам надо постараться, нарисуйте вот такое личико.                                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94CD7-14A4-4AAE-8AE8-1B18CFC59456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F4306-D445-40A4-B706-71D8CB4D1429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848872" cy="5112568"/>
          </a:xfrm>
        </p:spPr>
        <p:txBody>
          <a:bodyPr>
            <a:normAutofit fontScale="90000"/>
          </a:bodyPr>
          <a:lstStyle/>
          <a:p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>
                <a:solidFill>
                  <a:srgbClr val="FF0000"/>
                </a:solidFill>
              </a:rPr>
              <a:t>Берегите эти земли, эти воды,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Даже каждую былиночку любя.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Берегите всех зверей внутри природы</a:t>
            </a:r>
            <a:br>
              <a:rPr lang="ru-RU" sz="4800" dirty="0" smtClean="0">
                <a:solidFill>
                  <a:srgbClr val="FF0000"/>
                </a:solidFill>
              </a:rPr>
            </a:br>
            <a:r>
              <a:rPr lang="ru-RU" sz="4800" dirty="0" smtClean="0">
                <a:solidFill>
                  <a:srgbClr val="FF0000"/>
                </a:solidFill>
              </a:rPr>
              <a:t>Убивайте лишь зверей внутри себя.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214554"/>
            <a:ext cx="8643998" cy="4071966"/>
          </a:xfrm>
        </p:spPr>
        <p:txBody>
          <a:bodyPr>
            <a:normAutofit fontScale="90000"/>
          </a:bodyPr>
          <a:lstStyle/>
          <a:p>
            <a:r>
              <a:rPr lang="ru-RU" sz="5400" dirty="0" smtClean="0">
                <a:solidFill>
                  <a:srgbClr val="002060"/>
                </a:solidFill>
              </a:rPr>
              <a:t>Изо всех </a:t>
            </a:r>
            <a:r>
              <a:rPr lang="ru-RU" sz="5400" dirty="0" err="1" smtClean="0">
                <a:solidFill>
                  <a:srgbClr val="002060"/>
                </a:solidFill>
              </a:rPr>
              <a:t>з</a:t>
            </a:r>
            <a:r>
              <a:rPr lang="ru-RU" sz="5400" dirty="0" smtClean="0">
                <a:solidFill>
                  <a:srgbClr val="002060"/>
                </a:solidFill>
              </a:rPr>
              <a:t>…</a:t>
            </a:r>
            <a:r>
              <a:rPr lang="ru-RU" sz="5400" dirty="0" err="1" smtClean="0">
                <a:solidFill>
                  <a:srgbClr val="002060"/>
                </a:solidFill>
              </a:rPr>
              <a:t>мных</a:t>
            </a:r>
            <a:r>
              <a:rPr lang="ru-RU" sz="5400" dirty="0" smtClean="0">
                <a:solidFill>
                  <a:srgbClr val="002060"/>
                </a:solidFill>
              </a:rPr>
              <a:t> чудес,</a:t>
            </a:r>
            <a:br>
              <a:rPr lang="ru-RU" sz="5400" dirty="0" smtClean="0">
                <a:solidFill>
                  <a:srgbClr val="002060"/>
                </a:solidFill>
              </a:rPr>
            </a:br>
            <a:r>
              <a:rPr lang="ru-RU" sz="5400" dirty="0" smtClean="0">
                <a:solidFill>
                  <a:srgbClr val="002060"/>
                </a:solidFill>
              </a:rPr>
              <a:t>Всех м…лей мне </a:t>
            </a:r>
            <a:r>
              <a:rPr lang="ru-RU" sz="5400" dirty="0" err="1" smtClean="0">
                <a:solidFill>
                  <a:srgbClr val="002060"/>
                </a:solidFill>
              </a:rPr>
              <a:t>ру</a:t>
            </a:r>
            <a:r>
              <a:rPr lang="ru-RU" sz="5400" dirty="0" smtClean="0">
                <a:solidFill>
                  <a:srgbClr val="002060"/>
                </a:solidFill>
              </a:rPr>
              <a:t>…кий лес.</a:t>
            </a:r>
            <a:br>
              <a:rPr lang="ru-RU" sz="5400" dirty="0" smtClean="0">
                <a:solidFill>
                  <a:srgbClr val="002060"/>
                </a:solidFill>
              </a:rPr>
            </a:br>
            <a:r>
              <a:rPr lang="ru-RU" sz="5400" dirty="0" smtClean="0">
                <a:solidFill>
                  <a:srgbClr val="002060"/>
                </a:solidFill>
              </a:rPr>
              <a:t>И в…</a:t>
            </a:r>
            <a:r>
              <a:rPr lang="ru-RU" sz="5400" dirty="0" err="1" smtClean="0">
                <a:solidFill>
                  <a:srgbClr val="002060"/>
                </a:solidFill>
              </a:rPr>
              <a:t>сёлый</a:t>
            </a:r>
            <a:r>
              <a:rPr lang="ru-RU" sz="5400" dirty="0" smtClean="0">
                <a:solidFill>
                  <a:srgbClr val="002060"/>
                </a:solidFill>
              </a:rPr>
              <a:t>, м…л…</a:t>
            </a:r>
            <a:r>
              <a:rPr lang="ru-RU" sz="5400" dirty="0" err="1" smtClean="0">
                <a:solidFill>
                  <a:srgbClr val="002060"/>
                </a:solidFill>
              </a:rPr>
              <a:t>дой</a:t>
            </a:r>
            <a:r>
              <a:rPr lang="ru-RU" sz="5400" dirty="0" smtClean="0">
                <a:solidFill>
                  <a:srgbClr val="002060"/>
                </a:solidFill>
              </a:rPr>
              <a:t>,</a:t>
            </a:r>
            <a:br>
              <a:rPr lang="ru-RU" sz="5400" dirty="0" smtClean="0">
                <a:solidFill>
                  <a:srgbClr val="002060"/>
                </a:solidFill>
              </a:rPr>
            </a:br>
            <a:r>
              <a:rPr lang="ru-RU" sz="5400" dirty="0" smtClean="0">
                <a:solidFill>
                  <a:srgbClr val="002060"/>
                </a:solidFill>
              </a:rPr>
              <a:t>И задумчивый, с…</a:t>
            </a:r>
            <a:r>
              <a:rPr lang="ru-RU" sz="5400" dirty="0" err="1" smtClean="0">
                <a:solidFill>
                  <a:srgbClr val="002060"/>
                </a:solidFill>
              </a:rPr>
              <a:t>дой</a:t>
            </a:r>
            <a:r>
              <a:rPr lang="ru-RU" sz="5400" dirty="0" smtClean="0">
                <a:solidFill>
                  <a:srgbClr val="002060"/>
                </a:solidFill>
              </a:rPr>
              <a:t>.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sz="540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1026" name="Picture 2" descr="C:\Users\1\Desktop\животные\d0b8d0b7d0bed0b1d180d0b0d0b6d0b5d0bdd0b8d0b5-088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2571768" cy="1928826"/>
          </a:xfrm>
          <a:prstGeom prst="rect">
            <a:avLst/>
          </a:prstGeom>
          <a:noFill/>
        </p:spPr>
      </p:pic>
      <p:pic>
        <p:nvPicPr>
          <p:cNvPr id="1027" name="Picture 3" descr="C:\Users\1\Desktop\животные\dsc00762-300x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7166"/>
            <a:ext cx="2571766" cy="1928825"/>
          </a:xfrm>
          <a:prstGeom prst="rect">
            <a:avLst/>
          </a:prstGeom>
          <a:noFill/>
        </p:spPr>
      </p:pic>
      <p:pic>
        <p:nvPicPr>
          <p:cNvPr id="1028" name="Picture 4" descr="C:\Users\1\Desktop\животные\d0b8d0b7d0bed0b1d180d0b0d0b6d0b5d0bdd0b8d0b5-038-300x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28604"/>
            <a:ext cx="2476517" cy="1857388"/>
          </a:xfrm>
          <a:prstGeom prst="rect">
            <a:avLst/>
          </a:prstGeom>
          <a:noFill/>
        </p:spPr>
      </p:pic>
      <p:pic>
        <p:nvPicPr>
          <p:cNvPr id="3074" name="Picture 2" descr="C:\Documents and Settings\ДоМ\Рабочий стол\41.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5500702"/>
            <a:ext cx="923924" cy="928694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BF855-DB6E-4BE4-B22B-4A47B9340F19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F52A5-C3FC-47A6-875E-C3CBECD49196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4" name="Picture 24" descr="c2106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1857364"/>
            <a:ext cx="4967287" cy="4497387"/>
          </a:xfrm>
          <a:prstGeom prst="rect">
            <a:avLst/>
          </a:prstGeom>
          <a:noFill/>
        </p:spPr>
      </p:pic>
      <p:sp>
        <p:nvSpPr>
          <p:cNvPr id="5" name="Нижний колонтитул 11"/>
          <p:cNvSpPr txBox="1">
            <a:spLocks noGrp="1"/>
          </p:cNvSpPr>
          <p:nvPr/>
        </p:nvSpPr>
        <p:spPr bwMode="auto">
          <a:xfrm>
            <a:off x="1619250" y="188913"/>
            <a:ext cx="6215063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400" dirty="0">
              <a:latin typeface="Times New Roman" pitchFamily="18" charset="0"/>
            </a:endParaRPr>
          </a:p>
          <a:p>
            <a:pPr algn="ctr"/>
            <a:endParaRPr lang="ru-RU" sz="1400" dirty="0">
              <a:latin typeface="Times New Roman" pitchFamily="18" charset="0"/>
            </a:endParaRPr>
          </a:p>
        </p:txBody>
      </p:sp>
      <p:sp>
        <p:nvSpPr>
          <p:cNvPr id="6" name="WordArt 23"/>
          <p:cNvSpPr>
            <a:spLocks noChangeArrowheads="1" noChangeShapeType="1" noTextEdit="1"/>
          </p:cNvSpPr>
          <p:nvPr/>
        </p:nvSpPr>
        <p:spPr bwMode="auto">
          <a:xfrm>
            <a:off x="611188" y="549275"/>
            <a:ext cx="792162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CC0000"/>
                </a:solidFill>
                <a:latin typeface="Arial"/>
                <a:cs typeface="Arial"/>
              </a:rPr>
              <a:t>Спасибо за урок!</a:t>
            </a:r>
          </a:p>
        </p:txBody>
      </p:sp>
      <p:pic>
        <p:nvPicPr>
          <p:cNvPr id="7" name="Picture 43" descr="rabit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 flipH="1">
            <a:off x="1142976" y="2714620"/>
            <a:ext cx="1655762" cy="1346200"/>
          </a:xfrm>
          <a:prstGeom prst="rect">
            <a:avLst/>
          </a:prstGeom>
          <a:noFill/>
        </p:spPr>
      </p:pic>
      <p:pic>
        <p:nvPicPr>
          <p:cNvPr id="9" name="Picture 21" descr="129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929198"/>
            <a:ext cx="1657350" cy="1443037"/>
          </a:xfrm>
          <a:prstGeom prst="rect">
            <a:avLst/>
          </a:prstGeom>
          <a:noFill/>
        </p:spPr>
      </p:pic>
      <p:pic>
        <p:nvPicPr>
          <p:cNvPr id="10" name="Picture 19" descr="Bears2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714620"/>
            <a:ext cx="1579563" cy="1844675"/>
          </a:xfrm>
          <a:prstGeom prst="rect">
            <a:avLst/>
          </a:prstGeom>
          <a:noFill/>
        </p:spPr>
      </p:pic>
      <p:pic>
        <p:nvPicPr>
          <p:cNvPr id="11" name="Picture 20" descr="волк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4286256"/>
            <a:ext cx="1219200" cy="180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6228184" y="4005064"/>
            <a:ext cx="648072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Орфографическая минутка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692C0-6C71-4F00-9260-DB1F518A37E1}" type="datetime1">
              <a:rPr lang="ru-RU" smtClean="0"/>
              <a:pPr/>
              <a:t>19.04.2012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F62422-91E5-48FD-B90A-B8F6CB059AAF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1988840"/>
            <a:ext cx="648072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876256" y="2708920"/>
            <a:ext cx="648072" cy="5772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47864" y="3429000"/>
            <a:ext cx="641232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68144" y="3429000"/>
            <a:ext cx="720080" cy="4320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000504"/>
            <a:ext cx="864096" cy="5715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916832"/>
            <a:ext cx="7416824" cy="2800767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</a:rPr>
              <a:t>Изо всех з</a:t>
            </a:r>
            <a:r>
              <a:rPr lang="ru-RU" sz="4400" dirty="0" smtClean="0">
                <a:solidFill>
                  <a:srgbClr val="FF0000"/>
                </a:solidFill>
              </a:rPr>
              <a:t>е</a:t>
            </a:r>
            <a:r>
              <a:rPr lang="ru-RU" sz="4400" dirty="0" smtClean="0">
                <a:solidFill>
                  <a:srgbClr val="002060"/>
                </a:solidFill>
              </a:rPr>
              <a:t>мных чудес,</a:t>
            </a:r>
            <a:br>
              <a:rPr lang="ru-RU" sz="4400" dirty="0" smtClean="0">
                <a:solidFill>
                  <a:srgbClr val="002060"/>
                </a:solidFill>
              </a:rPr>
            </a:br>
            <a:r>
              <a:rPr lang="ru-RU" sz="4400" dirty="0" smtClean="0">
                <a:solidFill>
                  <a:srgbClr val="002060"/>
                </a:solidFill>
              </a:rPr>
              <a:t>Всех м</a:t>
            </a:r>
            <a:r>
              <a:rPr lang="ru-RU" sz="4400" dirty="0" smtClean="0">
                <a:solidFill>
                  <a:srgbClr val="FF0000"/>
                </a:solidFill>
              </a:rPr>
              <a:t>и</a:t>
            </a:r>
            <a:r>
              <a:rPr lang="ru-RU" sz="4400" dirty="0" smtClean="0">
                <a:solidFill>
                  <a:srgbClr val="002060"/>
                </a:solidFill>
              </a:rPr>
              <a:t>лей мне   ру</a:t>
            </a:r>
            <a:r>
              <a:rPr lang="ru-RU" sz="4400" dirty="0" smtClean="0">
                <a:solidFill>
                  <a:srgbClr val="FF0000"/>
                </a:solidFill>
              </a:rPr>
              <a:t>сс</a:t>
            </a:r>
            <a:r>
              <a:rPr lang="ru-RU" sz="4400" dirty="0" smtClean="0">
                <a:solidFill>
                  <a:srgbClr val="002060"/>
                </a:solidFill>
              </a:rPr>
              <a:t>кий лес.</a:t>
            </a:r>
            <a:br>
              <a:rPr lang="ru-RU" sz="4400" dirty="0" smtClean="0">
                <a:solidFill>
                  <a:srgbClr val="002060"/>
                </a:solidFill>
              </a:rPr>
            </a:br>
            <a:r>
              <a:rPr lang="ru-RU" sz="4400" dirty="0" smtClean="0">
                <a:solidFill>
                  <a:srgbClr val="002060"/>
                </a:solidFill>
              </a:rPr>
              <a:t>И в</a:t>
            </a:r>
            <a:r>
              <a:rPr lang="ru-RU" sz="4400" dirty="0" smtClean="0">
                <a:solidFill>
                  <a:srgbClr val="FF0000"/>
                </a:solidFill>
              </a:rPr>
              <a:t>е</a:t>
            </a:r>
            <a:r>
              <a:rPr lang="ru-RU" sz="4400" dirty="0" smtClean="0">
                <a:solidFill>
                  <a:srgbClr val="002060"/>
                </a:solidFill>
              </a:rPr>
              <a:t>сёлый,  м</a:t>
            </a:r>
            <a:r>
              <a:rPr lang="ru-RU" sz="4400" dirty="0" smtClean="0">
                <a:solidFill>
                  <a:srgbClr val="FF0000"/>
                </a:solidFill>
              </a:rPr>
              <a:t>о</a:t>
            </a:r>
            <a:r>
              <a:rPr lang="ru-RU" sz="4400" dirty="0" smtClean="0">
                <a:solidFill>
                  <a:srgbClr val="002060"/>
                </a:solidFill>
              </a:rPr>
              <a:t>л</a:t>
            </a:r>
            <a:r>
              <a:rPr lang="ru-RU" sz="4400" dirty="0" smtClean="0">
                <a:solidFill>
                  <a:srgbClr val="FF0000"/>
                </a:solidFill>
              </a:rPr>
              <a:t>о</a:t>
            </a:r>
            <a:r>
              <a:rPr lang="ru-RU" sz="4400" dirty="0" smtClean="0">
                <a:solidFill>
                  <a:srgbClr val="002060"/>
                </a:solidFill>
              </a:rPr>
              <a:t>дой,</a:t>
            </a:r>
          </a:p>
          <a:p>
            <a:r>
              <a:rPr lang="ru-RU" sz="4400" dirty="0" smtClean="0">
                <a:solidFill>
                  <a:srgbClr val="002060"/>
                </a:solidFill>
              </a:rPr>
              <a:t>И задумчивый,   с</a:t>
            </a:r>
            <a:r>
              <a:rPr lang="ru-RU" sz="4400" dirty="0" smtClean="0">
                <a:solidFill>
                  <a:srgbClr val="FF0000"/>
                </a:solidFill>
              </a:rPr>
              <a:t>е</a:t>
            </a:r>
            <a:r>
              <a:rPr lang="ru-RU" sz="4400" dirty="0" smtClean="0">
                <a:solidFill>
                  <a:srgbClr val="002060"/>
                </a:solidFill>
              </a:rPr>
              <a:t>дой.</a:t>
            </a:r>
            <a:endParaRPr lang="ru-RU" sz="4400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ABF855-DB6E-4BE4-B22B-4A47B9340F19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F52A5-C3FC-47A6-875E-C3CBECD4919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642918"/>
            <a:ext cx="892971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        Национальный парк</a:t>
            </a:r>
            <a:r>
              <a:rPr kumimoji="0" lang="ru-RU" sz="4000" b="0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000" i="1" dirty="0" smtClean="0"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1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(природный национальный парк) , территория , на которой охраняются ландшафты и уникальные объекты природы. От заповедника отличается допуском посетителей для отдыха. </a:t>
            </a:r>
            <a:endParaRPr kumimoji="0" lang="ru-RU" sz="4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C:\Documents and Settings\Андрей\Рабочий стол\прилаг\животные\dsc00762-300x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955" y="1982366"/>
            <a:ext cx="3738607" cy="2803956"/>
          </a:xfrm>
          <a:prstGeom prst="rect">
            <a:avLst/>
          </a:prstGeom>
          <a:noFill/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A94CD7-14A4-4AAE-8AE8-1B18CFC59456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87BF4306-D445-40A4-B706-71D8CB4D142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71605" y="285728"/>
            <a:ext cx="64004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Каракан</a:t>
            </a:r>
            <a:r>
              <a:rPr lang="ru-RU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ский</a:t>
            </a:r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бор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483" name="Picture 3" descr="C:\Documents and Settings\Андрей\Рабочий стол\прилаг\животные\img_0007-225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643183"/>
            <a:ext cx="3143272" cy="376238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642910" y="214290"/>
            <a:ext cx="7693025" cy="14160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i="1" kern="10" dirty="0">
                <a:ln w="22225">
                  <a:solidFill>
                    <a:srgbClr val="8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990000"/>
                    </a:gs>
                    <a:gs pos="50000">
                      <a:srgbClr val="FF9900"/>
                    </a:gs>
                    <a:gs pos="100000">
                      <a:srgbClr val="990000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Красота, точность, </a:t>
            </a:r>
          </a:p>
          <a:p>
            <a:pPr algn="ctr"/>
            <a:r>
              <a:rPr lang="ru-RU" sz="2000" b="1" i="1" kern="10" dirty="0">
                <a:ln w="22225">
                  <a:solidFill>
                    <a:srgbClr val="8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990000"/>
                    </a:gs>
                    <a:gs pos="50000">
                      <a:srgbClr val="FF9900"/>
                    </a:gs>
                    <a:gs pos="100000">
                      <a:srgbClr val="990000"/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Georgia"/>
              </a:rPr>
              <a:t>правильность речи.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noFill/>
          <a:ln/>
        </p:spPr>
        <p:txBody>
          <a:bodyPr>
            <a:normAutofit lnSpcReduction="10000"/>
          </a:bodyPr>
          <a:lstStyle/>
          <a:p>
            <a:pPr>
              <a:buClrTx/>
              <a:buFontTx/>
              <a:buNone/>
            </a:pPr>
            <a:endParaRPr lang="ru-RU" sz="2000"/>
          </a:p>
          <a:p>
            <a:endParaRPr lang="ru-RU" sz="2000"/>
          </a:p>
        </p:txBody>
      </p:sp>
      <p:sp>
        <p:nvSpPr>
          <p:cNvPr id="7173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68313" y="1752600"/>
            <a:ext cx="4679950" cy="4191000"/>
          </a:xfrm>
        </p:spPr>
        <p:txBody>
          <a:bodyPr>
            <a:normAutofit lnSpcReduction="10000"/>
          </a:bodyPr>
          <a:lstStyle/>
          <a:p>
            <a:pPr>
              <a:lnSpc>
                <a:spcPct val="230000"/>
              </a:lnSpc>
              <a:buFontTx/>
              <a:buNone/>
            </a:pPr>
            <a:r>
              <a:rPr lang="ru-RU" sz="1800" b="1" i="1" dirty="0">
                <a:solidFill>
                  <a:srgbClr val="990000"/>
                </a:solidFill>
                <a:latin typeface="Georgia" pitchFamily="18" charset="0"/>
              </a:rPr>
              <a:t>Здравствуй, солнце   золотое !</a:t>
            </a:r>
          </a:p>
          <a:p>
            <a:pPr>
              <a:lnSpc>
                <a:spcPct val="230000"/>
              </a:lnSpc>
              <a:buFontTx/>
              <a:buNone/>
            </a:pPr>
            <a:r>
              <a:rPr lang="ru-RU" sz="1800" b="1" i="1" dirty="0">
                <a:solidFill>
                  <a:srgbClr val="990000"/>
                </a:solidFill>
                <a:latin typeface="Georgia" pitchFamily="18" charset="0"/>
              </a:rPr>
              <a:t>Здравствуй, небо  </a:t>
            </a:r>
            <a:r>
              <a:rPr lang="ru-RU" sz="1800" b="1" i="1" dirty="0" err="1">
                <a:solidFill>
                  <a:srgbClr val="990000"/>
                </a:solidFill>
                <a:latin typeface="Georgia" pitchFamily="18" charset="0"/>
              </a:rPr>
              <a:t>голубое</a:t>
            </a:r>
            <a:r>
              <a:rPr lang="ru-RU" sz="1800" b="1" i="1" dirty="0">
                <a:solidFill>
                  <a:srgbClr val="990000"/>
                </a:solidFill>
                <a:latin typeface="Georgia" pitchFamily="18" charset="0"/>
              </a:rPr>
              <a:t> !</a:t>
            </a:r>
          </a:p>
          <a:p>
            <a:pPr>
              <a:lnSpc>
                <a:spcPct val="230000"/>
              </a:lnSpc>
              <a:buFontTx/>
              <a:buNone/>
            </a:pPr>
            <a:r>
              <a:rPr lang="ru-RU" sz="1800" b="1" i="1" dirty="0">
                <a:solidFill>
                  <a:srgbClr val="990000"/>
                </a:solidFill>
                <a:latin typeface="Georgia" pitchFamily="18" charset="0"/>
              </a:rPr>
              <a:t>Здравствуй,  тёплый   ветерок!</a:t>
            </a:r>
          </a:p>
          <a:p>
            <a:pPr>
              <a:lnSpc>
                <a:spcPct val="230000"/>
              </a:lnSpc>
              <a:buFontTx/>
              <a:buNone/>
            </a:pPr>
            <a:r>
              <a:rPr lang="ru-RU" sz="1800" b="1" i="1" dirty="0">
                <a:solidFill>
                  <a:srgbClr val="990000"/>
                </a:solidFill>
                <a:latin typeface="Georgia" pitchFamily="18" charset="0"/>
              </a:rPr>
              <a:t>Здравствуй,  миленький  дружок !</a:t>
            </a:r>
          </a:p>
          <a:p>
            <a:pPr>
              <a:lnSpc>
                <a:spcPct val="230000"/>
              </a:lnSpc>
              <a:buFontTx/>
              <a:buNone/>
            </a:pPr>
            <a:r>
              <a:rPr lang="ru-RU" sz="1800" b="1" i="1" dirty="0">
                <a:solidFill>
                  <a:srgbClr val="990000"/>
                </a:solidFill>
                <a:latin typeface="Georgia" pitchFamily="18" charset="0"/>
              </a:rPr>
              <a:t>Мы живём в  родном  краю,</a:t>
            </a:r>
          </a:p>
          <a:p>
            <a:pPr>
              <a:lnSpc>
                <a:spcPct val="230000"/>
              </a:lnSpc>
              <a:buFontTx/>
              <a:buNone/>
            </a:pPr>
            <a:r>
              <a:rPr lang="ru-RU" sz="1800" b="1" i="1" dirty="0">
                <a:solidFill>
                  <a:srgbClr val="990000"/>
                </a:solidFill>
                <a:latin typeface="Georgia" pitchFamily="18" charset="0"/>
              </a:rPr>
              <a:t>Я вас всех приветствую!</a:t>
            </a:r>
          </a:p>
          <a:p>
            <a:endParaRPr lang="ru-RU" sz="1800" b="1" i="1" dirty="0">
              <a:solidFill>
                <a:srgbClr val="990000"/>
              </a:solidFill>
              <a:latin typeface="Georgia" pitchFamily="18" charset="0"/>
            </a:endParaRPr>
          </a:p>
        </p:txBody>
      </p:sp>
      <p:pic>
        <p:nvPicPr>
          <p:cNvPr id="7174" name="Picture 6" descr="14702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1916113"/>
            <a:ext cx="3028950" cy="4248150"/>
          </a:xfrm>
          <a:prstGeom prst="rect">
            <a:avLst/>
          </a:prstGeom>
          <a:noFill/>
          <a:ln w="9525">
            <a:solidFill>
              <a:srgbClr val="993300"/>
            </a:solidFill>
            <a:miter lim="800000"/>
            <a:headEnd/>
            <a:tailEnd/>
          </a:ln>
        </p:spPr>
      </p:pic>
      <p:sp useBgFill="1">
        <p:nvSpPr>
          <p:cNvPr id="7175" name="Rectangle 7"/>
          <p:cNvSpPr>
            <a:spLocks noChangeArrowheads="1"/>
          </p:cNvSpPr>
          <p:nvPr/>
        </p:nvSpPr>
        <p:spPr bwMode="auto">
          <a:xfrm>
            <a:off x="3203575" y="2060575"/>
            <a:ext cx="1152525" cy="360363"/>
          </a:xfrm>
          <a:prstGeom prst="rect">
            <a:avLst/>
          </a:prstGeom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 useBgFill="1">
        <p:nvSpPr>
          <p:cNvPr id="7176" name="Rectangle 8"/>
          <p:cNvSpPr>
            <a:spLocks noChangeArrowheads="1"/>
          </p:cNvSpPr>
          <p:nvPr/>
        </p:nvSpPr>
        <p:spPr bwMode="auto">
          <a:xfrm>
            <a:off x="2928926" y="2714620"/>
            <a:ext cx="1008062" cy="360363"/>
          </a:xfrm>
          <a:prstGeom prst="rect">
            <a:avLst/>
          </a:prstGeom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 useBgFill="1">
        <p:nvSpPr>
          <p:cNvPr id="7177" name="Rectangle 9"/>
          <p:cNvSpPr>
            <a:spLocks noChangeArrowheads="1"/>
          </p:cNvSpPr>
          <p:nvPr/>
        </p:nvSpPr>
        <p:spPr bwMode="auto">
          <a:xfrm>
            <a:off x="2285984" y="3357562"/>
            <a:ext cx="1152525" cy="360363"/>
          </a:xfrm>
          <a:prstGeom prst="rect">
            <a:avLst/>
          </a:prstGeom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 useBgFill="1">
        <p:nvSpPr>
          <p:cNvPr id="7178" name="Rectangle 10"/>
          <p:cNvSpPr>
            <a:spLocks noChangeArrowheads="1"/>
          </p:cNvSpPr>
          <p:nvPr/>
        </p:nvSpPr>
        <p:spPr bwMode="auto">
          <a:xfrm>
            <a:off x="2285984" y="4000504"/>
            <a:ext cx="1511300" cy="360363"/>
          </a:xfrm>
          <a:prstGeom prst="rect">
            <a:avLst/>
          </a:prstGeom>
          <a:ln w="12700" cap="sq" algn="ctr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1908175" y="0"/>
            <a:ext cx="488950" cy="8223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200" b="0"/>
              <a:t/>
            </a:r>
            <a:br>
              <a:rPr lang="en-US" sz="1200" b="0"/>
            </a:br>
            <a:r>
              <a:rPr lang="en-US" sz="1200" b="0"/>
              <a:t>        </a:t>
            </a:r>
            <a:r>
              <a:rPr lang="en-US" sz="1200"/>
              <a:t/>
            </a:r>
            <a:br>
              <a:rPr lang="en-US" sz="1200"/>
            </a:br>
            <a:r>
              <a:rPr lang="en-US" sz="1200"/>
              <a:t/>
            </a:r>
            <a:br>
              <a:rPr lang="en-US" sz="1200"/>
            </a:br>
            <a:endParaRPr lang="ru-RU" sz="120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" dur="2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7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  <p:bldP spid="7177" grpId="0" animBg="1"/>
      <p:bldP spid="71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D692C0-6C71-4F00-9260-DB1F518A37E1}" type="datetime1">
              <a:rPr lang="ru-RU" smtClean="0"/>
              <a:pPr>
                <a:defRPr/>
              </a:pPr>
              <a:t>19.04.2012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AF62422-91E5-48FD-B90A-B8F6CB059AA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3074" name="Picture 2" descr="C:\Documents and Settings\Андрей\Рабочий стол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329</TotalTime>
  <Words>301</Words>
  <Application>Microsoft Office PowerPoint</Application>
  <PresentationFormat>Экран (4:3)</PresentationFormat>
  <Paragraphs>142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Солнцестояние</vt:lpstr>
      <vt:lpstr>Тема: «Обобщение по теме «Имя прилагательное». Виртуальная  экскурсия по Караканскому  бору».</vt:lpstr>
      <vt:lpstr>Девятнадцатое  апреля Классная работа</vt:lpstr>
      <vt:lpstr>Чистописание</vt:lpstr>
      <vt:lpstr>Изо всех з…мных чудес, Всех м…лей мне ру…кий лес. И в…сёлый, м…л…дой, И задумчивый, с…дой. </vt:lpstr>
      <vt:lpstr>Орфографическая минутка</vt:lpstr>
      <vt:lpstr>Слайд 6</vt:lpstr>
      <vt:lpstr>Слайд 7</vt:lpstr>
      <vt:lpstr>Слайд 8</vt:lpstr>
      <vt:lpstr>Слайд 9</vt:lpstr>
      <vt:lpstr>Река Каракан.</vt:lpstr>
      <vt:lpstr>Сибирская лиственница</vt:lpstr>
      <vt:lpstr>Амурская акация</vt:lpstr>
      <vt:lpstr>Пихта</vt:lpstr>
      <vt:lpstr>Возраст -350 лет Высота-30 метров Диаметр-145 см.</vt:lpstr>
      <vt:lpstr>В Караканском бору встречаются</vt:lpstr>
      <vt:lpstr>лось</vt:lpstr>
      <vt:lpstr>чёрный аист</vt:lpstr>
      <vt:lpstr>рысь</vt:lpstr>
      <vt:lpstr>сурок</vt:lpstr>
      <vt:lpstr>барсук</vt:lpstr>
      <vt:lpstr>лиса</vt:lpstr>
      <vt:lpstr>белка</vt:lpstr>
      <vt:lpstr>заяц</vt:lpstr>
      <vt:lpstr>глухарь</vt:lpstr>
      <vt:lpstr>тетерев</vt:lpstr>
      <vt:lpstr>бобр</vt:lpstr>
      <vt:lpstr>                          Бобры.            Бобры – отличные  пловцы.  Передние   лапы бобра лишены                             перепонок, зато вооружены длинными сильными когтями для копания. От холода бобёр спасается  толстым слоем жира и густой  шерстью.</vt:lpstr>
      <vt:lpstr>Река Обь.</vt:lpstr>
      <vt:lpstr>Река Иня.</vt:lpstr>
      <vt:lpstr>Река Бердь.</vt:lpstr>
      <vt:lpstr>Плотина ГЭС.</vt:lpstr>
      <vt:lpstr>Озеро Чаны.</vt:lpstr>
      <vt:lpstr>Озеро Убинское.</vt:lpstr>
      <vt:lpstr>Слайд 34</vt:lpstr>
      <vt:lpstr>Стерлядь</vt:lpstr>
      <vt:lpstr>Таймень</vt:lpstr>
      <vt:lpstr>Рыба въюн.</vt:lpstr>
      <vt:lpstr>Слайд 38</vt:lpstr>
      <vt:lpstr>   Берегите эти земли, эти воды, Даже каждую былиночку любя. Берегите всех зверей внутри природы Убивайте лишь зверей внутри себя. 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«Обобщение по теме «Имя прилагательное». Виртуальная  экскурсия по Караканскому  бору».</dc:title>
  <cp:lastModifiedBy>Пойменная СОШ</cp:lastModifiedBy>
  <cp:revision>49</cp:revision>
  <dcterms:modified xsi:type="dcterms:W3CDTF">2012-04-19T01:11:43Z</dcterms:modified>
</cp:coreProperties>
</file>