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62" r:id="rId3"/>
    <p:sldId id="263" r:id="rId4"/>
    <p:sldId id="268" r:id="rId5"/>
    <p:sldId id="284" r:id="rId6"/>
    <p:sldId id="266" r:id="rId7"/>
    <p:sldId id="265" r:id="rId8"/>
    <p:sldId id="267" r:id="rId9"/>
    <p:sldId id="264" r:id="rId10"/>
    <p:sldId id="258" r:id="rId11"/>
    <p:sldId id="285" r:id="rId12"/>
    <p:sldId id="276" r:id="rId13"/>
    <p:sldId id="282" r:id="rId14"/>
    <p:sldId id="275" r:id="rId15"/>
    <p:sldId id="271" r:id="rId16"/>
    <p:sldId id="270" r:id="rId17"/>
    <p:sldId id="272" r:id="rId18"/>
    <p:sldId id="280" r:id="rId19"/>
    <p:sldId id="279" r:id="rId20"/>
    <p:sldId id="274" r:id="rId21"/>
    <p:sldId id="278" r:id="rId22"/>
    <p:sldId id="269" r:id="rId23"/>
    <p:sldId id="273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CC"/>
    <a:srgbClr val="000099"/>
    <a:srgbClr val="FF66CC"/>
    <a:srgbClr val="660033"/>
    <a:srgbClr val="660066"/>
    <a:srgbClr val="000066"/>
    <a:srgbClr val="33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0F533-66C8-4DC0-B02F-F9E137F4357A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3A960-351A-4345-B526-3CC32422B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6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A32C4-ADFD-4378-988F-59607458B40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86560-E75E-42B3-A2EC-174E65BE0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4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.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85488-149C-486A-AAEA-5AD3BB059A8D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4" name="Прямоуг.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Прямоуг.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5D73D-8191-4860-B6F5-743F01AFF8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BD72-2494-46EF-8C7C-9D2885FB4F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0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AE0BB-733C-4309-BFAF-C1F4C70EB0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4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D23247-E40D-4277-A1C3-43E3E27EB4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9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5D73D-8191-4860-B6F5-743F01AFF8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67EF8-0819-4E08-9A5D-D7345C3FF0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9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FD62C-905E-4ABD-B7AF-6410DDFBD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4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A050E-64B1-407F-9919-8A85D3EFC6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4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5D274-56F4-48D1-970B-A6F4958239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55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757E-B632-4725-BB50-17E3BF46CC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40E95-86B3-49CA-BBF1-54F87E04B3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3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67EF8-0819-4E08-9A5D-D7345C3FF0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31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E673F-39AF-4133-A16C-E717C49FA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83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2706F-A308-4FDF-B91E-D37FC6D210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80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BD72-2494-46EF-8C7C-9D2885FB4F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95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AE0BB-733C-4309-BFAF-C1F4C70EB0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8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FD62C-905E-4ABD-B7AF-6410DDFBD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A050E-64B1-407F-9919-8A85D3EFC6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5D274-56F4-48D1-970B-A6F4958239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3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757E-B632-4725-BB50-17E3BF46CC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8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40E95-86B3-49CA-BBF1-54F87E04B3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4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E673F-39AF-4133-A16C-E717C49FAA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0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2706F-A308-4FDF-B91E-D37FC6D210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3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Прямоуг.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00AA2C-1E87-4632-8522-CB4B263BFE2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Прямоуг.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00AA2C-1E87-4632-8522-CB4B263BFE2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9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05_063_i01.om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05_063_p01.om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05_063_k01.om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%5bM56_6-02%5d_%5bPK_05-02%5d.sw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837" y="2276872"/>
            <a:ext cx="7194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«Признаки делимости </a:t>
            </a:r>
          </a:p>
          <a:p>
            <a:pPr algn="ctr"/>
            <a:r>
              <a:rPr lang="ru-RU" sz="4800" b="1" cap="none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2,5,10»</a:t>
            </a:r>
            <a:endParaRPr lang="ru-RU" sz="4800" b="1" cap="none" spc="50" dirty="0">
              <a:ln w="11430"/>
              <a:solidFill>
                <a:srgbClr val="66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980728"/>
            <a:ext cx="4213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08518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Урок математики в 6 классе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142984"/>
            <a:ext cx="3571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</a:rPr>
              <a:t>1) </a:t>
            </a:r>
            <a:r>
              <a:rPr lang="ru-RU" sz="3600" b="1" i="1" dirty="0">
                <a:solidFill>
                  <a:srgbClr val="000000"/>
                </a:solidFill>
              </a:rPr>
              <a:t>5185:5 =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0000"/>
                </a:solidFill>
              </a:rPr>
              <a:t>2) 2036:2 =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0000"/>
                </a:solidFill>
              </a:rPr>
              <a:t>3) 100050:10 =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0000"/>
                </a:solidFill>
              </a:rPr>
              <a:t>4) 134:2 =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0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3372" y="1194656"/>
            <a:ext cx="4643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0000"/>
                </a:solidFill>
              </a:rPr>
              <a:t>5) 1050:5 =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0000"/>
                </a:solidFill>
              </a:rPr>
              <a:t>6) 1202:2 =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0000"/>
                </a:solidFill>
              </a:rPr>
              <a:t>7) 1010:2 =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0000"/>
                </a:solidFill>
              </a:rPr>
              <a:t>8) 2030:10 =</a:t>
            </a:r>
          </a:p>
        </p:txBody>
      </p:sp>
    </p:spTree>
    <p:extLst>
      <p:ext uri="{BB962C8B-B14F-4D97-AF65-F5344CB8AC3E}">
        <p14:creationId xmlns:p14="http://schemas.microsoft.com/office/powerpoint/2010/main" val="304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876"/>
            <a:ext cx="3604372" cy="2643206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886200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06" y="142852"/>
            <a:ext cx="3750306" cy="3000244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500438"/>
            <a:ext cx="3524275" cy="2857520"/>
          </a:xfrm>
          <a:prstGeom prst="hexag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Рисунок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2852"/>
            <a:ext cx="3652468" cy="3000396"/>
          </a:xfrm>
          <a:prstGeom prst="hexag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Рисунок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42852"/>
            <a:ext cx="4143403" cy="3643338"/>
          </a:xfrm>
          <a:prstGeom prst="hexag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Рисунок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86058"/>
            <a:ext cx="4429156" cy="3500462"/>
          </a:xfrm>
          <a:prstGeom prst="hexag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635795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Сезонные работы на пасеке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четверенная стрелка 9"/>
          <p:cNvSpPr/>
          <p:nvPr/>
        </p:nvSpPr>
        <p:spPr>
          <a:xfrm rot="1774064">
            <a:off x="3679672" y="2684469"/>
            <a:ext cx="2466878" cy="2086945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674756">
            <a:off x="4426005" y="3463732"/>
            <a:ext cx="1137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Смена времен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0" grpId="1" animBg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Znaik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1142984"/>
            <a:ext cx="1360723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30433" y="1142984"/>
            <a:ext cx="65166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tabLst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огда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одно число делится на другое без остатка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206" y="2204864"/>
            <a:ext cx="671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называются числа при делении?</a:t>
            </a: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94007646"/>
              </p:ext>
            </p:extLst>
          </p:nvPr>
        </p:nvGraphicFramePr>
        <p:xfrm>
          <a:off x="3286116" y="3143248"/>
          <a:ext cx="30241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Формула" r:id="rId4" imgW="507780" imgH="177723" progId="Equation.3">
                  <p:embed/>
                </p:oleObj>
              </mc:Choice>
              <mc:Fallback>
                <p:oleObj name="Формула" r:id="rId4" imgW="507780" imgH="177723" progId="Equation.3">
                  <p:embed/>
                  <p:pic>
                    <p:nvPicPr>
                      <p:cNvPr id="0" name="Рисунок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3143248"/>
                        <a:ext cx="3024187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8596" y="4786322"/>
            <a:ext cx="8351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( </a:t>
            </a:r>
            <a:r>
              <a:rPr kumimoji="0" 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– делимое,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– делитель,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– частное 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84" y="285728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Когда  мы говорим , что одно число    делится на  второе?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42852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20, 15, 23, 47,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68, 70, 85,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90,320</a:t>
            </a:r>
            <a:endParaRPr lang="ru-RU" sz="4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00240"/>
            <a:ext cx="328614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10: 20, 70, 90, 320.</a:t>
            </a:r>
            <a:endParaRPr lang="ru-RU" sz="2400" b="1" dirty="0" smtClean="0">
              <a:solidFill>
                <a:srgbClr val="6600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Рисунок 2" descr="D:\для презентеций\картинки\рьюр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571612"/>
            <a:ext cx="1703403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5857884" y="571480"/>
            <a:ext cx="3143272" cy="1928826"/>
          </a:xfrm>
          <a:prstGeom prst="horizontalScroll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643182"/>
            <a:ext cx="478634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5: 20,15,70,85,90,320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286124"/>
            <a:ext cx="485778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2:  20, 68, 70, 90, 320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1214422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Если натуральное число</a:t>
            </a:r>
          </a:p>
          <a:p>
            <a:pPr lvl="0">
              <a:defRPr/>
            </a:pPr>
            <a:r>
              <a:rPr lang="ru-RU" sz="1600" b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оканчивается цифрой </a:t>
            </a:r>
            <a:r>
              <a:rPr lang="ru-RU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,то </a:t>
            </a:r>
          </a:p>
          <a:p>
            <a:pPr lvl="0">
              <a:defRPr/>
            </a:pPr>
            <a:r>
              <a:rPr lang="ru-RU" sz="1600" b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оно делится на </a:t>
            </a:r>
            <a:r>
              <a:rPr lang="ru-RU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b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600" dirty="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5929258" y="2357430"/>
            <a:ext cx="3214742" cy="1928826"/>
          </a:xfrm>
          <a:prstGeom prst="horizontalScroll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278605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Если натуральное число оканчивается цифрой </a:t>
            </a:r>
            <a:r>
              <a:rPr lang="ru-RU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то оно делится на </a:t>
            </a:r>
            <a:r>
              <a:rPr lang="ru-RU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10" y="407194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Докажем, что 320 кратно 5.</a:t>
            </a:r>
          </a:p>
          <a:p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4714884"/>
            <a:ext cx="450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т.к. 320 :10, а 10 :5, то и 320 :5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2910" y="385762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 четного числа: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4786322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 нечетного числа: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2k+1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5857884" y="4214818"/>
            <a:ext cx="3171822" cy="2000264"/>
          </a:xfrm>
          <a:prstGeom prst="horizontalScroll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Если натуральное число оканчивается </a:t>
            </a: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четной</a:t>
            </a: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цифрой, то оно делится на </a:t>
            </a: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а если </a:t>
            </a: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нечетной</a:t>
            </a: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цифрой, то число не делится на </a:t>
            </a: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10" grpId="0"/>
      <p:bldP spid="11" grpId="0"/>
      <p:bldP spid="13" grpId="0"/>
      <p:bldP spid="14" grpId="0" animBg="1"/>
      <p:bldP spid="15" grpId="0"/>
      <p:bldP spid="16" grpId="0"/>
      <p:bldP spid="16" grpId="1"/>
      <p:bldP spid="17" grpId="0"/>
      <p:bldP spid="17" grpId="1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238125"/>
            <a:ext cx="7273429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Новый материал</a:t>
            </a:r>
          </a:p>
        </p:txBody>
      </p:sp>
      <p:pic>
        <p:nvPicPr>
          <p:cNvPr id="8" name="Рисунок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547370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650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1456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8125"/>
            <a:ext cx="764381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Закрепление</a:t>
            </a:r>
          </a:p>
        </p:txBody>
      </p:sp>
    </p:spTree>
    <p:extLst>
      <p:ext uri="{BB962C8B-B14F-4D97-AF65-F5344CB8AC3E}">
        <p14:creationId xmlns:p14="http://schemas.microsoft.com/office/powerpoint/2010/main" val="16650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500042"/>
            <a:ext cx="371477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10: 20, 70, 90, 320.</a:t>
            </a:r>
            <a:endParaRPr lang="ru-RU" sz="2400" b="1" dirty="0" smtClean="0">
              <a:solidFill>
                <a:srgbClr val="6600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285860"/>
            <a:ext cx="492922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5: 20,15,70,85,90,320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2071678"/>
            <a:ext cx="492922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2:  20, 68, 70, 90, 320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2714620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какие числа повторяются в первом, втором и третьем рядах?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356" y="314324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20,70,90,320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4143372" y="3214686"/>
            <a:ext cx="2928958" cy="2857520"/>
          </a:xfrm>
          <a:prstGeom prst="vertic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786190"/>
            <a:ext cx="1928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Monotype Corsiva" pitchFamily="66" charset="0"/>
              </a:rPr>
              <a:t>Числа, оканчивающиеся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b="1" dirty="0" smtClean="0">
                <a:solidFill>
                  <a:srgbClr val="000066"/>
                </a:solidFill>
                <a:latin typeface="Monotype Corsiva" pitchFamily="66" charset="0"/>
              </a:rPr>
              <a:t>делятся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2,5,10 </a:t>
            </a:r>
            <a:r>
              <a:rPr lang="ru-RU" sz="2000" b="1" dirty="0" smtClean="0">
                <a:solidFill>
                  <a:srgbClr val="000066"/>
                </a:solidFill>
                <a:latin typeface="Monotype Corsiva" pitchFamily="66" charset="0"/>
              </a:rPr>
              <a:t>одновременно</a:t>
            </a:r>
            <a:endParaRPr lang="ru-RU" sz="20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714348" y="4071942"/>
            <a:ext cx="2857520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142976" y="442913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важно 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Автофигура 4"/>
          <p:cNvSpPr>
            <a:spLocks noChangeArrowheads="1"/>
          </p:cNvSpPr>
          <p:nvPr/>
        </p:nvSpPr>
        <p:spPr bwMode="auto">
          <a:xfrm>
            <a:off x="1243293" y="382588"/>
            <a:ext cx="2849562" cy="50641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Верно ли, что:</a:t>
            </a:r>
          </a:p>
        </p:txBody>
      </p:sp>
      <p:sp>
        <p:nvSpPr>
          <p:cNvPr id="2053" name="Автофигура 5"/>
          <p:cNvSpPr>
            <a:spLocks noChangeArrowheads="1"/>
          </p:cNvSpPr>
          <p:nvPr/>
        </p:nvSpPr>
        <p:spPr bwMode="auto">
          <a:xfrm>
            <a:off x="376238" y="1322388"/>
            <a:ext cx="4216400" cy="9112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если число делится на 5, то оно делится и на 10;</a:t>
            </a:r>
          </a:p>
        </p:txBody>
      </p:sp>
      <p:sp>
        <p:nvSpPr>
          <p:cNvPr id="2054" name="Автофигура 6"/>
          <p:cNvSpPr>
            <a:spLocks noChangeArrowheads="1"/>
          </p:cNvSpPr>
          <p:nvPr/>
        </p:nvSpPr>
        <p:spPr bwMode="auto">
          <a:xfrm>
            <a:off x="376238" y="2311400"/>
            <a:ext cx="4216400" cy="9112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если число делится на 5, то оно не делится на 2;</a:t>
            </a:r>
          </a:p>
        </p:txBody>
      </p:sp>
      <p:sp>
        <p:nvSpPr>
          <p:cNvPr id="2055" name="Автофигура 7"/>
          <p:cNvSpPr>
            <a:spLocks noChangeArrowheads="1"/>
          </p:cNvSpPr>
          <p:nvPr/>
        </p:nvSpPr>
        <p:spPr bwMode="auto">
          <a:xfrm>
            <a:off x="376238" y="3300413"/>
            <a:ext cx="4216400" cy="9112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если число делится на 2, то оно не делится на 5;</a:t>
            </a:r>
          </a:p>
        </p:txBody>
      </p:sp>
      <p:sp>
        <p:nvSpPr>
          <p:cNvPr id="2056" name="Автофигура 8"/>
          <p:cNvSpPr>
            <a:spLocks noChangeArrowheads="1"/>
          </p:cNvSpPr>
          <p:nvPr/>
        </p:nvSpPr>
        <p:spPr bwMode="auto">
          <a:xfrm>
            <a:off x="376238" y="4289425"/>
            <a:ext cx="4216400" cy="9112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если число делится на 10, то оно делится на 5;</a:t>
            </a:r>
          </a:p>
        </p:txBody>
      </p:sp>
      <p:sp>
        <p:nvSpPr>
          <p:cNvPr id="2057" name="Автофигура 9"/>
          <p:cNvSpPr>
            <a:spLocks noChangeArrowheads="1"/>
          </p:cNvSpPr>
          <p:nvPr/>
        </p:nvSpPr>
        <p:spPr bwMode="auto">
          <a:xfrm>
            <a:off x="376238" y="5280025"/>
            <a:ext cx="4216400" cy="9112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если число делится на 10, то оно делится на 2?</a:t>
            </a:r>
          </a:p>
        </p:txBody>
      </p:sp>
      <p:sp>
        <p:nvSpPr>
          <p:cNvPr id="2058" name="Поле 10"/>
          <p:cNvSpPr txBox="1">
            <a:spLocks noChangeArrowheads="1"/>
          </p:cNvSpPr>
          <p:nvPr/>
        </p:nvSpPr>
        <p:spPr bwMode="auto">
          <a:xfrm>
            <a:off x="5292725" y="1549400"/>
            <a:ext cx="26638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CC3300"/>
                </a:solidFill>
              </a:rPr>
              <a:t>НЕВЕРНО</a:t>
            </a:r>
          </a:p>
        </p:txBody>
      </p:sp>
      <p:sp>
        <p:nvSpPr>
          <p:cNvPr id="2059" name="Поле 11"/>
          <p:cNvSpPr txBox="1">
            <a:spLocks noChangeArrowheads="1"/>
          </p:cNvSpPr>
          <p:nvPr/>
        </p:nvSpPr>
        <p:spPr bwMode="auto">
          <a:xfrm>
            <a:off x="5292725" y="2540000"/>
            <a:ext cx="26638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CC3300"/>
                </a:solidFill>
              </a:rPr>
              <a:t>НЕВЕРНО</a:t>
            </a:r>
          </a:p>
        </p:txBody>
      </p:sp>
      <p:sp>
        <p:nvSpPr>
          <p:cNvPr id="2060" name="Поле 12"/>
          <p:cNvSpPr txBox="1">
            <a:spLocks noChangeArrowheads="1"/>
          </p:cNvSpPr>
          <p:nvPr/>
        </p:nvSpPr>
        <p:spPr bwMode="auto">
          <a:xfrm>
            <a:off x="5292725" y="3532188"/>
            <a:ext cx="266382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CC3300"/>
                </a:solidFill>
              </a:rPr>
              <a:t>НЕВЕРНО</a:t>
            </a:r>
          </a:p>
        </p:txBody>
      </p:sp>
      <p:sp>
        <p:nvSpPr>
          <p:cNvPr id="2061" name="Поле 13"/>
          <p:cNvSpPr txBox="1">
            <a:spLocks noChangeArrowheads="1"/>
          </p:cNvSpPr>
          <p:nvPr/>
        </p:nvSpPr>
        <p:spPr bwMode="auto">
          <a:xfrm>
            <a:off x="5292725" y="4524375"/>
            <a:ext cx="26638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CC3300"/>
                </a:solidFill>
              </a:rPr>
              <a:t>ВЕРНО</a:t>
            </a:r>
          </a:p>
        </p:txBody>
      </p:sp>
      <p:sp>
        <p:nvSpPr>
          <p:cNvPr id="2062" name="Поле 14"/>
          <p:cNvSpPr txBox="1">
            <a:spLocks noChangeArrowheads="1"/>
          </p:cNvSpPr>
          <p:nvPr/>
        </p:nvSpPr>
        <p:spPr bwMode="auto">
          <a:xfrm>
            <a:off x="5292725" y="5516563"/>
            <a:ext cx="266382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CC3300"/>
                </a:solidFill>
              </a:rPr>
              <a:t>ВЕРНО</a:t>
            </a:r>
          </a:p>
        </p:txBody>
      </p:sp>
      <p:sp>
        <p:nvSpPr>
          <p:cNvPr id="2063" name="Автофигура 15"/>
          <p:cNvSpPr>
            <a:spLocks noChangeArrowheads="1"/>
          </p:cNvSpPr>
          <p:nvPr/>
        </p:nvSpPr>
        <p:spPr bwMode="auto">
          <a:xfrm>
            <a:off x="8137525" y="1509713"/>
            <a:ext cx="750888" cy="40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2064" name="Автофигура 16"/>
          <p:cNvSpPr>
            <a:spLocks noChangeArrowheads="1"/>
          </p:cNvSpPr>
          <p:nvPr/>
        </p:nvSpPr>
        <p:spPr bwMode="auto">
          <a:xfrm>
            <a:off x="8135938" y="2492375"/>
            <a:ext cx="750887" cy="40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065" name="Автофигура 17"/>
          <p:cNvSpPr>
            <a:spLocks noChangeArrowheads="1"/>
          </p:cNvSpPr>
          <p:nvPr/>
        </p:nvSpPr>
        <p:spPr bwMode="auto">
          <a:xfrm>
            <a:off x="8137525" y="3500438"/>
            <a:ext cx="750888" cy="40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2066" name="Автофигура 18"/>
          <p:cNvSpPr>
            <a:spLocks noChangeArrowheads="1"/>
          </p:cNvSpPr>
          <p:nvPr/>
        </p:nvSpPr>
        <p:spPr bwMode="auto">
          <a:xfrm>
            <a:off x="900113" y="1125538"/>
            <a:ext cx="4392612" cy="2016125"/>
          </a:xfrm>
          <a:prstGeom prst="wedgeEllipseCallout">
            <a:avLst>
              <a:gd name="adj1" fmla="val 56648"/>
              <a:gd name="adj2" fmla="val 119370"/>
            </a:avLst>
          </a:prstGeom>
          <a:gradFill rotWithShape="1">
            <a:gsLst>
              <a:gs pos="0">
                <a:schemeClr val="bg1"/>
              </a:gs>
              <a:gs pos="100000">
                <a:srgbClr val="FFEB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Если число делится на 10, значит оно оканчивается нулем, а числа, которые оканчиваются нулем, делятся на </a:t>
            </a:r>
            <a:r>
              <a:rPr lang="ru-RU" dirty="0" smtClean="0">
                <a:solidFill>
                  <a:srgbClr val="000000"/>
                </a:solidFill>
              </a:rPr>
              <a:t>5.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67" name="Автофигура 19"/>
          <p:cNvSpPr>
            <a:spLocks noChangeArrowheads="1"/>
          </p:cNvSpPr>
          <p:nvPr/>
        </p:nvSpPr>
        <p:spPr bwMode="auto">
          <a:xfrm>
            <a:off x="900113" y="2311400"/>
            <a:ext cx="4392612" cy="2016125"/>
          </a:xfrm>
          <a:prstGeom prst="wedgeEllipseCallout">
            <a:avLst>
              <a:gd name="adj1" fmla="val 56648"/>
              <a:gd name="adj2" fmla="val 119370"/>
            </a:avLst>
          </a:prstGeom>
          <a:gradFill rotWithShape="1">
            <a:gsLst>
              <a:gs pos="0">
                <a:schemeClr val="bg1"/>
              </a:gs>
              <a:gs pos="100000">
                <a:srgbClr val="FFEB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Если число делится на 10, значит оно оканчивается нулем, а числа, которые оканчиваются нулем, делятся на 2.</a:t>
            </a:r>
          </a:p>
        </p:txBody>
      </p:sp>
      <p:sp>
        <p:nvSpPr>
          <p:cNvPr id="2068" name="Поле 20"/>
          <p:cNvSpPr txBox="1">
            <a:spLocks noChangeArrowheads="1"/>
          </p:cNvSpPr>
          <p:nvPr/>
        </p:nvSpPr>
        <p:spPr bwMode="auto">
          <a:xfrm>
            <a:off x="0" y="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№820</a:t>
            </a:r>
          </a:p>
        </p:txBody>
      </p:sp>
    </p:spTree>
    <p:extLst>
      <p:ext uri="{BB962C8B-B14F-4D97-AF65-F5344CB8AC3E}">
        <p14:creationId xmlns:p14="http://schemas.microsoft.com/office/powerpoint/2010/main" val="30267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6" grpId="1" animBg="1"/>
      <p:bldP spid="2067" grpId="0" animBg="1"/>
      <p:bldP spid="206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660066"/>
                </a:solidFill>
              </a:rPr>
              <a:t>Контроль</a:t>
            </a:r>
            <a:endParaRPr lang="ru-RU" sz="6000" dirty="0">
              <a:solidFill>
                <a:srgbClr val="660066"/>
              </a:solidFill>
            </a:endParaRPr>
          </a:p>
        </p:txBody>
      </p:sp>
      <p:pic>
        <p:nvPicPr>
          <p:cNvPr id="6" name="Picture 6" descr="http://davidyoo27.files.wordpress.com/2008/11/studying21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289802" cy="417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Домашнее задание: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428736"/>
            <a:ext cx="4291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336600"/>
                </a:solidFill>
              </a:rPr>
              <a:t>П. 28    </a:t>
            </a:r>
            <a:r>
              <a:rPr lang="ru-RU" sz="4000" dirty="0" smtClean="0">
                <a:solidFill>
                  <a:srgbClr val="660066"/>
                </a:solidFill>
              </a:rPr>
              <a:t>№ 818</a:t>
            </a:r>
          </a:p>
          <a:p>
            <a:r>
              <a:rPr lang="ru-RU" sz="4000" dirty="0" smtClean="0">
                <a:solidFill>
                  <a:srgbClr val="660066"/>
                </a:solidFill>
              </a:rPr>
              <a:t>             № 816</a:t>
            </a:r>
          </a:p>
          <a:p>
            <a:r>
              <a:rPr lang="ru-RU" sz="4000" dirty="0" smtClean="0">
                <a:solidFill>
                  <a:srgbClr val="660066"/>
                </a:solidFill>
              </a:rPr>
              <a:t>             № 831</a:t>
            </a:r>
            <a:endParaRPr lang="ru-RU" sz="4000" dirty="0">
              <a:solidFill>
                <a:srgbClr val="66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67463"/>
            <a:ext cx="2592288" cy="3530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499176" cy="864096"/>
          </a:xfrm>
        </p:spPr>
        <p:txBody>
          <a:bodyPr/>
          <a:lstStyle/>
          <a:p>
            <a:r>
              <a:rPr lang="ru-RU" dirty="0" smtClean="0"/>
              <a:t>Цель урока:</a:t>
            </a:r>
            <a:br>
              <a:rPr lang="ru-RU" dirty="0" smtClean="0"/>
            </a:br>
            <a:endParaRPr lang="ru-RU" sz="800" dirty="0">
              <a:solidFill>
                <a:srgbClr val="C00000"/>
              </a:solidFill>
            </a:endParaRPr>
          </a:p>
        </p:txBody>
      </p:sp>
      <p:sp>
        <p:nvSpPr>
          <p:cNvPr id="5123" name="Прямоуг. 3"/>
          <p:cNvSpPr>
            <a:spLocks noGrp="1" noChangeArrowheads="1"/>
          </p:cNvSpPr>
          <p:nvPr>
            <p:ph idx="1"/>
          </p:nvPr>
        </p:nvSpPr>
        <p:spPr>
          <a:xfrm>
            <a:off x="539552" y="1214422"/>
            <a:ext cx="8147248" cy="5000660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kern="1200" dirty="0" smtClean="0">
                <a:cs typeface="Arial" pitchFamily="34" charset="0"/>
              </a:rPr>
              <a:t>  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kern="1200" dirty="0" smtClean="0">
                <a:solidFill>
                  <a:srgbClr val="CC0099"/>
                </a:solidFill>
                <a:cs typeface="Arial" pitchFamily="34" charset="0"/>
              </a:rPr>
              <a:t>Образовательные</a:t>
            </a:r>
            <a:r>
              <a:rPr lang="ru-RU" sz="2400" kern="1200" dirty="0">
                <a:solidFill>
                  <a:srgbClr val="CC0099"/>
                </a:solidFill>
                <a:cs typeface="Arial" pitchFamily="34" charset="0"/>
              </a:rPr>
              <a:t>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изучить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признаки делимости на 2,5,10,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ввести определение четных и нечетных чисел, учить использовать признаки делимости при выполнении упражнений и решении задач, совершенствовать устные вычислительные навыки.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i="1" kern="1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kern="1200" dirty="0" smtClean="0">
                <a:solidFill>
                  <a:srgbClr val="CC0099"/>
                </a:solidFill>
                <a:cs typeface="Arial" pitchFamily="34" charset="0"/>
              </a:rPr>
              <a:t>Развивающие</a:t>
            </a:r>
            <a:r>
              <a:rPr lang="ru-RU" sz="2400" kern="1200" dirty="0" smtClean="0">
                <a:solidFill>
                  <a:srgbClr val="CC0099"/>
                </a:solidFill>
                <a:cs typeface="Arial" pitchFamily="34" charset="0"/>
              </a:rPr>
              <a:t>: </a:t>
            </a:r>
            <a:r>
              <a:rPr lang="ru-RU" sz="1800" kern="1200" dirty="0" smtClean="0">
                <a:solidFill>
                  <a:srgbClr val="101C56"/>
                </a:solidFill>
                <a:latin typeface="Times New Roman" pitchFamily="18" charset="0"/>
                <a:cs typeface="Times New Roman" pitchFamily="18" charset="0"/>
              </a:rPr>
              <a:t>развитие математического и общего кругозора, мышления и речи, внимания и памяти; формирование  умений применять приемы наблюдения, сравнения, анализа.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kern="1200" dirty="0">
              <a:solidFill>
                <a:srgbClr val="9BD3E5"/>
              </a:solidFill>
              <a:cs typeface="Arial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kern="1200" dirty="0">
                <a:solidFill>
                  <a:srgbClr val="CC0099"/>
                </a:solidFill>
                <a:cs typeface="Arial" pitchFamily="34" charset="0"/>
              </a:rPr>
              <a:t>Воспитательные</a:t>
            </a:r>
            <a:r>
              <a:rPr lang="ru-RU" sz="2400" kern="1200" dirty="0">
                <a:solidFill>
                  <a:srgbClr val="CC0099"/>
                </a:solidFill>
                <a:cs typeface="Arial" pitchFamily="34" charset="0"/>
              </a:rPr>
              <a:t>:</a:t>
            </a:r>
            <a:r>
              <a:rPr lang="ru-RU" sz="2400" kern="1200" dirty="0">
                <a:solidFill>
                  <a:srgbClr val="9BD3E5"/>
                </a:solidFill>
                <a:cs typeface="Arial" pitchFamily="34" charset="0"/>
              </a:rPr>
              <a:t>  </a:t>
            </a:r>
            <a:r>
              <a:rPr lang="ru-RU" sz="1800" kern="1200" dirty="0">
                <a:solidFill>
                  <a:srgbClr val="101C56"/>
                </a:solidFill>
                <a:latin typeface="Times New Roman" pitchFamily="18" charset="0"/>
                <a:cs typeface="Times New Roman" pitchFamily="18" charset="0"/>
              </a:rPr>
              <a:t>воспитание интереса к математике и ее приложениям, активности, общей культуры,</a:t>
            </a:r>
            <a:r>
              <a:rPr lang="ru-RU" sz="1800" kern="1200" dirty="0">
                <a:solidFill>
                  <a:srgbClr val="101C5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понимание необходимости применения новых знаний для рациональной организации умственной </a:t>
            </a:r>
            <a:r>
              <a:rPr lang="ru-RU" sz="1800" kern="1200" dirty="0" smtClean="0">
                <a:solidFill>
                  <a:srgbClr val="101C5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деятельности, 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уважительное отношение к товарищам.</a:t>
            </a:r>
            <a:endParaRPr 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kern="1200" dirty="0">
              <a:solidFill>
                <a:srgbClr val="101C5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25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 !</a:t>
            </a:r>
            <a:endParaRPr lang="ru-RU" dirty="0"/>
          </a:p>
        </p:txBody>
      </p:sp>
      <p:pic>
        <p:nvPicPr>
          <p:cNvPr id="6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341438"/>
            <a:ext cx="34893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9080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22683"/>
            <a:ext cx="302418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1861018"/>
            <a:ext cx="3526811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Я знаю…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22318" y="3083444"/>
            <a:ext cx="342617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 w="11430"/>
                <a:solidFill>
                  <a:srgbClr val="101C56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Я могу 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1209" y="4305870"/>
            <a:ext cx="352839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Я умею…</a:t>
            </a:r>
          </a:p>
        </p:txBody>
      </p:sp>
      <p:sp>
        <p:nvSpPr>
          <p:cNvPr id="11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8125"/>
            <a:ext cx="764381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16650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105835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http://fcior.edu.ru/card/6856/priznaki-delimosti-na-10-2-5-3-9-k1.html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0506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http://fcior.edu.ru/card/10954/priznaki-delimosti-na-10-2-5-p1.html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1328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http://fcior.edu.ru/card/2240/priznaki-delimosti-na-10-2-5-i1.html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01317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http://files.school-collection.edu.ru/dlrstore/94caa324-f612-43c6-a927-190208cda502/%5BM56_6-02%5D_%5BPK_05-02%5D.swf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739174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cs typeface="Times New Roman Math" pitchFamily="18" charset="0"/>
              </a:rPr>
              <a:t>« Нужно стремиться к тому, чтобы каждый видел и знал больше, чем видел и знал его отец и дед»</a:t>
            </a:r>
            <a:b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cs typeface="Times New Roman Math" pitchFamily="18" charset="0"/>
              </a:rPr>
            </a:b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cs typeface="Times New Roman Math" pitchFamily="18" charset="0"/>
              </a:rPr>
              <a:t>                            А. П. Чехов</a:t>
            </a:r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571744"/>
            <a:ext cx="3369016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50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6895047" cy="43407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Рисунок 2" descr="C:\Users\AMD\Downloads\1257354163_day_z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1872208" cy="27459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835696" y="260648"/>
            <a:ext cx="73083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003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Страна МАТЕМАТИКА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660033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2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1915">
            <a:off x="7032347" y="4688884"/>
            <a:ext cx="1673012" cy="14749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142984"/>
            <a:ext cx="3752688" cy="5559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2984"/>
            <a:ext cx="7022910" cy="5304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1" y="1165339"/>
            <a:ext cx="7000924" cy="5250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475656" y="26064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0066"/>
                </a:solidFill>
                <a:latin typeface="Monotype Corsiva" pitchFamily="66" charset="0"/>
              </a:rPr>
              <a:t>Графство </a:t>
            </a:r>
            <a:r>
              <a:rPr lang="ru-RU" sz="4800" b="1" dirty="0" err="1" smtClean="0">
                <a:solidFill>
                  <a:srgbClr val="660066"/>
                </a:solidFill>
                <a:latin typeface="Monotype Corsiva" pitchFamily="66" charset="0"/>
              </a:rPr>
              <a:t>Кемберленд</a:t>
            </a:r>
            <a:endParaRPr lang="ru-RU" sz="48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C:\Users\AMD\Downloads\4d1c7d3a91c9451c97f52500fba5f1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35631"/>
            <a:ext cx="7445214" cy="5590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928926" y="3286124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?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Прямоуг. 10"/>
          <p:cNvSpPr>
            <a:spLocks noGrp="1" noChangeArrowheads="1"/>
          </p:cNvSpPr>
          <p:nvPr>
            <p:ph type="title"/>
          </p:nvPr>
        </p:nvSpPr>
        <p:spPr>
          <a:xfrm>
            <a:off x="1043608" y="549275"/>
            <a:ext cx="7654304" cy="1143000"/>
          </a:xfrm>
        </p:spPr>
        <p:txBody>
          <a:bodyPr/>
          <a:lstStyle/>
          <a:p>
            <a:pPr algn="l"/>
            <a:r>
              <a:rPr lang="ru-RU" sz="2000" b="1" i="1" dirty="0">
                <a:solidFill>
                  <a:srgbClr val="000099"/>
                </a:solidFill>
              </a:rPr>
              <a:t>Решите примеры. Отбросьте в таблице</a:t>
            </a:r>
            <a:r>
              <a:rPr lang="ru-RU" sz="2800" b="1" i="1" dirty="0">
                <a:solidFill>
                  <a:srgbClr val="000099"/>
                </a:solidFill>
              </a:rPr>
              <a:t> </a:t>
            </a:r>
            <a:r>
              <a:rPr lang="ru-RU" sz="2000" b="1" i="1" dirty="0">
                <a:solidFill>
                  <a:srgbClr val="000099"/>
                </a:solidFill>
              </a:rPr>
              <a:t>ответы и буквы, им </a:t>
            </a:r>
            <a:r>
              <a:rPr lang="ru-RU" sz="2000" b="1" i="1" dirty="0" err="1">
                <a:solidFill>
                  <a:srgbClr val="000099"/>
                </a:solidFill>
              </a:rPr>
              <a:t>соответствующие.Оставшиеся</a:t>
            </a:r>
            <a:r>
              <a:rPr lang="ru-RU" sz="2000" b="1" i="1" dirty="0">
                <a:solidFill>
                  <a:srgbClr val="000099"/>
                </a:solidFill>
              </a:rPr>
              <a:t> буквы позволят вам прочитать </a:t>
            </a:r>
            <a:r>
              <a:rPr lang="ru-RU" sz="2000" b="1" i="1" dirty="0" smtClean="0">
                <a:solidFill>
                  <a:srgbClr val="000099"/>
                </a:solidFill>
              </a:rPr>
              <a:t>название  найденного вещества</a:t>
            </a:r>
            <a:endParaRPr lang="ru-RU" sz="2800" b="1" i="1" dirty="0">
              <a:solidFill>
                <a:srgbClr val="000099"/>
              </a:solidFill>
            </a:endParaRPr>
          </a:p>
        </p:txBody>
      </p:sp>
      <p:graphicFrame>
        <p:nvGraphicFramePr>
          <p:cNvPr id="5216" name="Группа 9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21354845"/>
              </p:ext>
            </p:extLst>
          </p:nvPr>
        </p:nvGraphicFramePr>
        <p:xfrm>
          <a:off x="457200" y="4149725"/>
          <a:ext cx="6923088" cy="2025333"/>
        </p:xfrm>
        <a:graphic>
          <a:graphicData uri="http://schemas.openxmlformats.org/drawingml/2006/table">
            <a:tbl>
              <a:tblPr/>
              <a:tblGrid>
                <a:gridCol w="866775"/>
                <a:gridCol w="863600"/>
                <a:gridCol w="866775"/>
                <a:gridCol w="865188"/>
                <a:gridCol w="865187"/>
                <a:gridCol w="865188"/>
                <a:gridCol w="865187"/>
                <a:gridCol w="865188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1037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601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226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203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1" name="Прямоуг. 11"/>
          <p:cNvSpPr>
            <a:spLocks noChangeArrowheads="1"/>
          </p:cNvSpPr>
          <p:nvPr/>
        </p:nvSpPr>
        <p:spPr bwMode="auto">
          <a:xfrm>
            <a:off x="323850" y="1773238"/>
            <a:ext cx="2232025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</a:rPr>
              <a:t>1) </a:t>
            </a:r>
            <a:r>
              <a:rPr lang="ru-RU" sz="2400" b="1" i="1" dirty="0" smtClean="0">
                <a:solidFill>
                  <a:srgbClr val="000000"/>
                </a:solidFill>
              </a:rPr>
              <a:t>5185:5 </a:t>
            </a:r>
            <a:r>
              <a:rPr lang="ru-RU" sz="2400" b="1" i="1" dirty="0">
                <a:solidFill>
                  <a:srgbClr val="000000"/>
                </a:solidFill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</a:rPr>
              <a:t>2) </a:t>
            </a:r>
            <a:r>
              <a:rPr lang="ru-RU" sz="2400" b="1" i="1" dirty="0" smtClean="0">
                <a:solidFill>
                  <a:srgbClr val="000000"/>
                </a:solidFill>
              </a:rPr>
              <a:t>2036:2 </a:t>
            </a:r>
            <a:r>
              <a:rPr lang="ru-RU" sz="2400" b="1" i="1" dirty="0">
                <a:solidFill>
                  <a:srgbClr val="000000"/>
                </a:solidFill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</a:rPr>
              <a:t>3) </a:t>
            </a:r>
            <a:r>
              <a:rPr lang="ru-RU" sz="2400" b="1" i="1" dirty="0" smtClean="0">
                <a:solidFill>
                  <a:srgbClr val="000000"/>
                </a:solidFill>
              </a:rPr>
              <a:t>10050:10 </a:t>
            </a:r>
            <a:r>
              <a:rPr lang="ru-RU" sz="2400" b="1" i="1" dirty="0">
                <a:solidFill>
                  <a:srgbClr val="000000"/>
                </a:solidFill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</a:rPr>
              <a:t>4) </a:t>
            </a:r>
            <a:r>
              <a:rPr lang="ru-RU" sz="2400" b="1" i="1" dirty="0" smtClean="0">
                <a:solidFill>
                  <a:srgbClr val="000000"/>
                </a:solidFill>
              </a:rPr>
              <a:t>201:3 =</a:t>
            </a:r>
            <a:endParaRPr lang="ru-RU" sz="2400" b="1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000000"/>
              </a:solidFill>
            </a:endParaRPr>
          </a:p>
        </p:txBody>
      </p:sp>
      <p:sp>
        <p:nvSpPr>
          <p:cNvPr id="5163" name="Прямоуг. 43"/>
          <p:cNvSpPr>
            <a:spLocks noChangeArrowheads="1"/>
          </p:cNvSpPr>
          <p:nvPr/>
        </p:nvSpPr>
        <p:spPr bwMode="auto">
          <a:xfrm>
            <a:off x="4716463" y="1844675"/>
            <a:ext cx="2376487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</a:rPr>
              <a:t>5) </a:t>
            </a:r>
            <a:r>
              <a:rPr lang="ru-RU" sz="2400" b="1" i="1" dirty="0" smtClean="0">
                <a:solidFill>
                  <a:srgbClr val="000000"/>
                </a:solidFill>
              </a:rPr>
              <a:t>1050:5 </a:t>
            </a:r>
            <a:r>
              <a:rPr lang="ru-RU" sz="2400" b="1" i="1" dirty="0">
                <a:solidFill>
                  <a:srgbClr val="000000"/>
                </a:solidFill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</a:rPr>
              <a:t>6) </a:t>
            </a:r>
            <a:r>
              <a:rPr lang="ru-RU" sz="2400" b="1" i="1" dirty="0" smtClean="0">
                <a:solidFill>
                  <a:srgbClr val="000000"/>
                </a:solidFill>
              </a:rPr>
              <a:t>1202:2 </a:t>
            </a:r>
            <a:r>
              <a:rPr lang="ru-RU" sz="2400" b="1" i="1" dirty="0">
                <a:solidFill>
                  <a:srgbClr val="000000"/>
                </a:solidFill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</a:rPr>
              <a:t>7) </a:t>
            </a:r>
            <a:r>
              <a:rPr lang="ru-RU" sz="2400" b="1" i="1" dirty="0" smtClean="0">
                <a:solidFill>
                  <a:srgbClr val="000000"/>
                </a:solidFill>
              </a:rPr>
              <a:t>4545:9 </a:t>
            </a:r>
            <a:r>
              <a:rPr lang="ru-RU" sz="2400" b="1" i="1" dirty="0">
                <a:solidFill>
                  <a:srgbClr val="000000"/>
                </a:solidFill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</a:rPr>
              <a:t>8) </a:t>
            </a:r>
            <a:r>
              <a:rPr lang="ru-RU" sz="2400" b="1" i="1" dirty="0" smtClean="0">
                <a:solidFill>
                  <a:srgbClr val="000000"/>
                </a:solidFill>
              </a:rPr>
              <a:t>2030:10 </a:t>
            </a:r>
            <a:r>
              <a:rPr lang="ru-RU" sz="2400" b="1" i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217" name="Прямоуг. 97"/>
          <p:cNvSpPr>
            <a:spLocks noChangeArrowheads="1"/>
          </p:cNvSpPr>
          <p:nvPr/>
        </p:nvSpPr>
        <p:spPr bwMode="auto">
          <a:xfrm>
            <a:off x="2195513" y="177323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990033"/>
                </a:solidFill>
              </a:rPr>
              <a:t>1037</a:t>
            </a:r>
            <a:endParaRPr lang="ru-RU" sz="2400" b="1" i="1" dirty="0">
              <a:solidFill>
                <a:srgbClr val="990033"/>
              </a:solidFill>
            </a:endParaRPr>
          </a:p>
        </p:txBody>
      </p:sp>
      <p:sp>
        <p:nvSpPr>
          <p:cNvPr id="5218" name="Прямоуг. 98"/>
          <p:cNvSpPr>
            <a:spLocks noChangeArrowheads="1"/>
          </p:cNvSpPr>
          <p:nvPr/>
        </p:nvSpPr>
        <p:spPr bwMode="auto">
          <a:xfrm>
            <a:off x="2484438" y="21336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990033"/>
                </a:solidFill>
              </a:rPr>
              <a:t>1018</a:t>
            </a:r>
            <a:endParaRPr lang="ru-RU" sz="2400" b="1" i="1" dirty="0">
              <a:solidFill>
                <a:srgbClr val="990033"/>
              </a:solidFill>
            </a:endParaRPr>
          </a:p>
        </p:txBody>
      </p:sp>
      <p:sp>
        <p:nvSpPr>
          <p:cNvPr id="5220" name="Прямоуг. 100"/>
          <p:cNvSpPr>
            <a:spLocks noChangeArrowheads="1"/>
          </p:cNvSpPr>
          <p:nvPr/>
        </p:nvSpPr>
        <p:spPr bwMode="auto">
          <a:xfrm>
            <a:off x="2411412" y="2565400"/>
            <a:ext cx="79243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990033"/>
                </a:solidFill>
              </a:rPr>
              <a:t>1005</a:t>
            </a:r>
            <a:endParaRPr lang="ru-RU" sz="2400" b="1" i="1" dirty="0">
              <a:solidFill>
                <a:srgbClr val="990033"/>
              </a:solidFill>
            </a:endParaRPr>
          </a:p>
        </p:txBody>
      </p:sp>
      <p:sp>
        <p:nvSpPr>
          <p:cNvPr id="5221" name="Прямоуг. 101"/>
          <p:cNvSpPr>
            <a:spLocks noChangeArrowheads="1"/>
          </p:cNvSpPr>
          <p:nvPr/>
        </p:nvSpPr>
        <p:spPr bwMode="auto">
          <a:xfrm>
            <a:off x="2268538" y="2997200"/>
            <a:ext cx="5762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990033"/>
                </a:solidFill>
              </a:rPr>
              <a:t>67</a:t>
            </a:r>
            <a:endParaRPr lang="ru-RU" sz="2400" b="1" i="1" dirty="0">
              <a:solidFill>
                <a:srgbClr val="990033"/>
              </a:solidFill>
            </a:endParaRPr>
          </a:p>
        </p:txBody>
      </p:sp>
      <p:sp>
        <p:nvSpPr>
          <p:cNvPr id="5222" name="Прямоуг. 102"/>
          <p:cNvSpPr>
            <a:spLocks noChangeArrowheads="1"/>
          </p:cNvSpPr>
          <p:nvPr/>
        </p:nvSpPr>
        <p:spPr bwMode="auto">
          <a:xfrm>
            <a:off x="6804025" y="3284538"/>
            <a:ext cx="7207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990033"/>
                </a:solidFill>
              </a:rPr>
              <a:t>203</a:t>
            </a:r>
            <a:endParaRPr lang="ru-RU" sz="2400" b="1" i="1" dirty="0">
              <a:solidFill>
                <a:srgbClr val="990033"/>
              </a:solidFill>
            </a:endParaRPr>
          </a:p>
        </p:txBody>
      </p:sp>
      <p:sp>
        <p:nvSpPr>
          <p:cNvPr id="5224" name="Прямоуг. 104"/>
          <p:cNvSpPr>
            <a:spLocks noChangeArrowheads="1"/>
          </p:cNvSpPr>
          <p:nvPr/>
        </p:nvSpPr>
        <p:spPr bwMode="auto">
          <a:xfrm>
            <a:off x="6372225" y="2420938"/>
            <a:ext cx="5762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990033"/>
                </a:solidFill>
              </a:rPr>
              <a:t>601</a:t>
            </a:r>
            <a:endParaRPr lang="ru-RU" sz="2400" b="1" i="1" dirty="0">
              <a:solidFill>
                <a:srgbClr val="990033"/>
              </a:solidFill>
            </a:endParaRPr>
          </a:p>
        </p:txBody>
      </p:sp>
      <p:sp>
        <p:nvSpPr>
          <p:cNvPr id="5225" name="Прямоуг. 105"/>
          <p:cNvSpPr>
            <a:spLocks noChangeArrowheads="1"/>
          </p:cNvSpPr>
          <p:nvPr/>
        </p:nvSpPr>
        <p:spPr bwMode="auto">
          <a:xfrm>
            <a:off x="7019925" y="2060575"/>
            <a:ext cx="5762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990033"/>
                </a:solidFill>
              </a:rPr>
              <a:t>210</a:t>
            </a:r>
            <a:endParaRPr lang="ru-RU" sz="2400" b="1" i="1" dirty="0">
              <a:solidFill>
                <a:srgbClr val="990033"/>
              </a:solidFill>
            </a:endParaRPr>
          </a:p>
        </p:txBody>
      </p:sp>
      <p:sp>
        <p:nvSpPr>
          <p:cNvPr id="5226" name="Прямоуг. 106"/>
          <p:cNvSpPr>
            <a:spLocks noChangeArrowheads="1"/>
          </p:cNvSpPr>
          <p:nvPr/>
        </p:nvSpPr>
        <p:spPr bwMode="auto">
          <a:xfrm>
            <a:off x="2195513" y="4635920"/>
            <a:ext cx="8636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</a:endParaRPr>
          </a:p>
        </p:txBody>
      </p:sp>
      <p:sp>
        <p:nvSpPr>
          <p:cNvPr id="5227" name="Прямоуг. 107"/>
          <p:cNvSpPr>
            <a:spLocks noChangeArrowheads="1"/>
          </p:cNvSpPr>
          <p:nvPr/>
        </p:nvSpPr>
        <p:spPr bwMode="auto">
          <a:xfrm>
            <a:off x="3924300" y="5661026"/>
            <a:ext cx="863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</a:endParaRPr>
          </a:p>
        </p:txBody>
      </p:sp>
      <p:sp>
        <p:nvSpPr>
          <p:cNvPr id="5228" name="Прямоуг. 108"/>
          <p:cNvSpPr>
            <a:spLocks noChangeArrowheads="1"/>
          </p:cNvSpPr>
          <p:nvPr/>
        </p:nvSpPr>
        <p:spPr bwMode="auto">
          <a:xfrm>
            <a:off x="4787900" y="5661027"/>
            <a:ext cx="8636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</a:endParaRPr>
          </a:p>
        </p:txBody>
      </p:sp>
      <p:sp>
        <p:nvSpPr>
          <p:cNvPr id="5229" name="Прямоуг. 109"/>
          <p:cNvSpPr>
            <a:spLocks noChangeArrowheads="1"/>
          </p:cNvSpPr>
          <p:nvPr/>
        </p:nvSpPr>
        <p:spPr bwMode="auto">
          <a:xfrm>
            <a:off x="3053697" y="4652963"/>
            <a:ext cx="863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</a:endParaRPr>
          </a:p>
        </p:txBody>
      </p:sp>
      <p:sp>
        <p:nvSpPr>
          <p:cNvPr id="5230" name="Прямоуг. 110"/>
          <p:cNvSpPr>
            <a:spLocks noChangeArrowheads="1"/>
          </p:cNvSpPr>
          <p:nvPr/>
        </p:nvSpPr>
        <p:spPr bwMode="auto">
          <a:xfrm>
            <a:off x="3053697" y="5661025"/>
            <a:ext cx="863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</a:endParaRPr>
          </a:p>
        </p:txBody>
      </p:sp>
      <p:sp>
        <p:nvSpPr>
          <p:cNvPr id="5231" name="Прямоуг. 111"/>
          <p:cNvSpPr>
            <a:spLocks noChangeArrowheads="1"/>
          </p:cNvSpPr>
          <p:nvPr/>
        </p:nvSpPr>
        <p:spPr bwMode="auto">
          <a:xfrm>
            <a:off x="468313" y="4652963"/>
            <a:ext cx="8636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</a:endParaRPr>
          </a:p>
        </p:txBody>
      </p:sp>
      <p:sp>
        <p:nvSpPr>
          <p:cNvPr id="5232" name="Прямоуг. 112"/>
          <p:cNvSpPr>
            <a:spLocks noChangeArrowheads="1"/>
          </p:cNvSpPr>
          <p:nvPr/>
        </p:nvSpPr>
        <p:spPr bwMode="auto">
          <a:xfrm>
            <a:off x="468313" y="5661025"/>
            <a:ext cx="863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</a:endParaRPr>
          </a:p>
        </p:txBody>
      </p:sp>
      <p:sp>
        <p:nvSpPr>
          <p:cNvPr id="5233" name="Прямоуг. 113"/>
          <p:cNvSpPr>
            <a:spLocks noChangeArrowheads="1"/>
          </p:cNvSpPr>
          <p:nvPr/>
        </p:nvSpPr>
        <p:spPr bwMode="auto">
          <a:xfrm>
            <a:off x="3924300" y="4661882"/>
            <a:ext cx="8636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</a:endParaRPr>
          </a:p>
        </p:txBody>
      </p:sp>
      <p:sp>
        <p:nvSpPr>
          <p:cNvPr id="5234" name="Прямоуг. 114"/>
          <p:cNvSpPr>
            <a:spLocks noChangeArrowheads="1"/>
          </p:cNvSpPr>
          <p:nvPr/>
        </p:nvSpPr>
        <p:spPr bwMode="auto">
          <a:xfrm>
            <a:off x="6659563" y="2852738"/>
            <a:ext cx="5746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990033"/>
                </a:solidFill>
              </a:rPr>
              <a:t>505</a:t>
            </a:r>
            <a:endParaRPr lang="ru-RU" sz="2400" b="1" i="1" dirty="0">
              <a:solidFill>
                <a:srgbClr val="990033"/>
              </a:solidFill>
            </a:endParaRPr>
          </a:p>
        </p:txBody>
      </p:sp>
      <p:sp>
        <p:nvSpPr>
          <p:cNvPr id="5235" name="Объект WordArt 1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6480175" cy="620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Зашифрованное слово</a:t>
            </a:r>
          </a:p>
        </p:txBody>
      </p:sp>
      <p:sp>
        <p:nvSpPr>
          <p:cNvPr id="5236" name="Автофигура 1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381750"/>
            <a:ext cx="431800" cy="2873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</a:endParaRPr>
          </a:p>
        </p:txBody>
      </p:sp>
      <p:sp>
        <p:nvSpPr>
          <p:cNvPr id="5237" name="Автофигура 1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468313" cy="28733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7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7" grpId="0" animBg="1"/>
      <p:bldP spid="5218" grpId="0" animBg="1"/>
      <p:bldP spid="5220" grpId="0" animBg="1"/>
      <p:bldP spid="5221" grpId="0" animBg="1"/>
      <p:bldP spid="5222" grpId="0" animBg="1"/>
      <p:bldP spid="5224" grpId="0" animBg="1"/>
      <p:bldP spid="5225" grpId="0" animBg="1"/>
      <p:bldP spid="5226" grpId="0" animBg="1"/>
      <p:bldP spid="5227" grpId="0" animBg="1"/>
      <p:bldP spid="5228" grpId="0" animBg="1"/>
      <p:bldP spid="5229" grpId="0" animBg="1"/>
      <p:bldP spid="5230" grpId="0" animBg="1"/>
      <p:bldP spid="5231" grpId="0" animBg="1"/>
      <p:bldP spid="5232" grpId="0" animBg="1"/>
      <p:bldP spid="5233" grpId="0" animBg="1"/>
      <p:bldP spid="52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714356"/>
            <a:ext cx="5519536" cy="4667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187624" y="60932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Графит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Назовите натуральное число при котором верно равенство: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32280"/>
              </p:ext>
            </p:extLst>
          </p:nvPr>
        </p:nvGraphicFramePr>
        <p:xfrm>
          <a:off x="1115616" y="260648"/>
          <a:ext cx="7704856" cy="834390"/>
        </p:xfrm>
        <a:graphic>
          <a:graphicData uri="http://schemas.openxmlformats.org/drawingml/2006/table">
            <a:tbl>
              <a:tblPr firstRow="1" firstCol="1" bandRow="1"/>
              <a:tblGrid>
                <a:gridCol w="7704856"/>
              </a:tblGrid>
              <a:tr h="158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effectLst/>
                          <a:latin typeface="Times New Roman"/>
                          <a:ea typeface="Times New Roman"/>
                        </a:rPr>
                        <a:t>0,6*50-4</a:t>
                      </a:r>
                      <a:r>
                        <a:rPr lang="en-US" sz="4000" b="1" dirty="0" smtClean="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4000" b="1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en-US" sz="4000" b="1" dirty="0" smtClean="0">
                          <a:effectLst/>
                          <a:latin typeface="Times New Roman"/>
                          <a:ea typeface="Times New Roman"/>
                        </a:rPr>
                        <a:t>*27</a:t>
                      </a:r>
                      <a:r>
                        <a:rPr lang="ru-RU" sz="4000" b="1" dirty="0" smtClean="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98" y="1661822"/>
            <a:ext cx="5927258" cy="4929222"/>
          </a:xfrm>
          <a:prstGeom prst="hexagon">
            <a:avLst/>
          </a:prstGeom>
          <a:noFill/>
          <a:ln w="57150">
            <a:solidFill>
              <a:srgbClr val="FF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6995" y="1532092"/>
            <a:ext cx="3456384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999,2 ≤  х ≤ 1000,5</a:t>
            </a:r>
            <a:endParaRPr lang="ru-RU" sz="2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499,34  ≤  х ≤ 500,213</a:t>
            </a:r>
            <a:endParaRPr lang="ru-RU" sz="2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64,3 ≤  х  ≤ 65,267</a:t>
            </a:r>
            <a:endParaRPr lang="ru-RU" sz="2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8854" y="156913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1000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60104" y="211162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500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38854" y="266827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65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3356992"/>
            <a:ext cx="2835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1565 г.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000240"/>
            <a:ext cx="245451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XVIII век</a:t>
            </a:r>
            <a:endParaRPr lang="ru-RU" sz="40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10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675</Words>
  <Application>Microsoft Office PowerPoint</Application>
  <PresentationFormat>Экран (4:3)</PresentationFormat>
  <Paragraphs>142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Оформление по умолчанию</vt:lpstr>
      <vt:lpstr>1_Оформление по умолчанию</vt:lpstr>
      <vt:lpstr>Формула</vt:lpstr>
      <vt:lpstr>Презентация PowerPoint</vt:lpstr>
      <vt:lpstr>Цель урока: 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примеры. Отбросьте в таблице ответы и буквы, им соответствующие.Оставшиеся буквы позволят вам прочитать название  найденного вещества</vt:lpstr>
      <vt:lpstr>Презентация PowerPoint</vt:lpstr>
      <vt:lpstr>Презентация PowerPoint</vt:lpstr>
      <vt:lpstr>5) 1050:5 = 6) 1202:2 = 7) 1010:2 = 8) 2030:10 =</vt:lpstr>
      <vt:lpstr>Презентация PowerPoint</vt:lpstr>
      <vt:lpstr>Презентация PowerPoint</vt:lpstr>
      <vt:lpstr>Презентация PowerPoint</vt:lpstr>
      <vt:lpstr>Новый материал</vt:lpstr>
      <vt:lpstr>Закрепление</vt:lpstr>
      <vt:lpstr>Презентация PowerPoint</vt:lpstr>
      <vt:lpstr>Презентация PowerPoint</vt:lpstr>
      <vt:lpstr>Контроль</vt:lpstr>
      <vt:lpstr>Домашнее задание:</vt:lpstr>
      <vt:lpstr>Вспомним !</vt:lpstr>
      <vt:lpstr>Рефлексия</vt:lpstr>
      <vt:lpstr>Используемые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AMD</dc:creator>
  <cp:lastModifiedBy>Кабинет 104</cp:lastModifiedBy>
  <cp:revision>80</cp:revision>
  <dcterms:created xsi:type="dcterms:W3CDTF">2012-02-24T14:15:29Z</dcterms:created>
  <dcterms:modified xsi:type="dcterms:W3CDTF">2014-02-18T13:25:43Z</dcterms:modified>
</cp:coreProperties>
</file>