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72" r:id="rId2"/>
    <p:sldId id="275" r:id="rId3"/>
    <p:sldId id="259" r:id="rId4"/>
    <p:sldId id="260" r:id="rId5"/>
    <p:sldId id="262" r:id="rId6"/>
    <p:sldId id="263" r:id="rId7"/>
    <p:sldId id="265" r:id="rId8"/>
    <p:sldId id="266" r:id="rId9"/>
    <p:sldId id="282" r:id="rId10"/>
    <p:sldId id="281" r:id="rId11"/>
    <p:sldId id="277" r:id="rId12"/>
    <p:sldId id="274" r:id="rId13"/>
    <p:sldId id="268" r:id="rId14"/>
    <p:sldId id="286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705" autoAdjust="0"/>
  </p:normalViewPr>
  <p:slideViewPr>
    <p:cSldViewPr>
      <p:cViewPr>
        <p:scale>
          <a:sx n="88" d="100"/>
          <a:sy n="88" d="100"/>
        </p:scale>
        <p:origin x="-121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A41A6F-BA00-4897-8E0C-A4DA13B9C8F0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0DB37AE-E216-4846-9198-6293055AA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044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5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1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786CB-AE13-45CC-8328-557BA0977147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C85069F-D8A2-449A-B4B8-DF742D948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D5372-74A6-412F-A2B5-2CA20A351985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E8C68-E2D7-49D2-B878-2E6A650D1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9B212-9334-4B10-909A-5ADAE49886E5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81E18-F28D-48C6-B20C-060F602B7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9A6B2-41A1-46E9-9FC9-5685394BBD25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246FA-12B0-4D28-9D50-D29CC84C2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BF85C-A75B-4E5B-A944-DD0316915EB9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2B9D8-22BA-49E8-B536-2ADBE55C6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062EF-CF6E-4320-8BB9-7ECCE9BF055D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6BFE7-EAD2-43BD-9368-D68EEA8E7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7CAD2C3-FDE1-4F1B-8B0A-49A4601BB29B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9D9BD76-84F5-4B6C-AE80-339920230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76322-C998-4705-B39C-C69B2D1F0A0A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B0785-32B5-4DD8-8AAC-0045BF0F5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2B38F-5305-4D84-8B8A-9C922F3E9036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E89B6-742D-44F2-8B0D-79EE91826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B8A31-5BC2-430A-BB46-05AF7E1E0200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F975D-806A-479C-A385-F609C66F4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B52AB-6E20-40FF-B7DB-7AD244F28431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32109-57B9-4059-B4AD-D5C4DBB41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E37B41-01DD-4443-BD22-5AA05ADBA381}" type="datetimeFigureOut">
              <a:rPr lang="ru-RU"/>
              <a:pPr>
                <a:defRPr/>
              </a:pPr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31CDF1-35A7-462D-A76C-B72CB5A8C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6" r:id="rId2"/>
    <p:sldLayoutId id="2147483737" r:id="rId3"/>
    <p:sldLayoutId id="2147483738" r:id="rId4"/>
    <p:sldLayoutId id="2147483745" r:id="rId5"/>
    <p:sldLayoutId id="2147483746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P8280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12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214290"/>
            <a:ext cx="6858048" cy="17859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32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Прозревай умом, дружище!</a:t>
            </a:r>
            <a:br>
              <a:rPr lang="ru-RU" sz="32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Слушай легенды стариков!</a:t>
            </a:r>
            <a:br>
              <a:rPr lang="ru-RU" sz="32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Л. </a:t>
            </a:r>
            <a:r>
              <a:rPr lang="ru-RU" sz="2000" b="1" dirty="0" err="1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Лапцуй</a:t>
            </a:r>
            <a:r>
              <a:rPr lang="ru-RU" sz="20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ru-RU" sz="20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 smtClean="0">
                <a:ln w="11430"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«Песни свои детям»</a:t>
            </a:r>
            <a:endParaRPr lang="ru-RU" sz="2000" b="1" dirty="0">
              <a:ln w="11430"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789040"/>
            <a:ext cx="7929618" cy="122413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44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Тайны и истина моего рода</a:t>
            </a:r>
            <a:endParaRPr lang="ru-RU" sz="4400" dirty="0">
              <a:ln>
                <a:solidFill>
                  <a:schemeClr val="tx1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371600" y="1828800"/>
            <a:ext cx="2133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107933" dir="2700000" algn="ctr" rotWithShape="0">
                    <a:srgbClr val="99CC00"/>
                  </a:outerShdw>
                </a:effectLst>
                <a:latin typeface="Impact"/>
              </a:rPr>
              <a:t>Вануйто</a:t>
            </a:r>
          </a:p>
        </p:txBody>
      </p:sp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5334000" y="1858963"/>
            <a:ext cx="2071688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effectLst>
                  <a:outerShdw dist="107933" dir="2700000" algn="ctr" rotWithShape="0">
                    <a:srgbClr val="99CC00"/>
                  </a:outerShdw>
                </a:effectLst>
                <a:latin typeface="Impact"/>
              </a:rPr>
              <a:t>Харючи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11560" y="311876"/>
            <a:ext cx="8280920" cy="180267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9pPr>
          </a:lstStyle>
          <a:p>
            <a:pPr algn="ctr" fontAlgn="auto">
              <a:spcBef>
                <a:spcPts val="175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Ненцы </a:t>
            </a:r>
            <a:r>
              <a:rPr lang="ru-RU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Ямала </a:t>
            </a:r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разделялись на </a:t>
            </a:r>
            <a:r>
              <a:rPr lang="ru-RU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два основных </a:t>
            </a:r>
            <a:r>
              <a:rPr lang="ru-RU" sz="32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тэнза</a:t>
            </a:r>
            <a:r>
              <a:rPr lang="ru-RU" sz="32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(фратрии)</a:t>
            </a:r>
            <a:endParaRPr lang="ru-RU" sz="32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  <a:p>
            <a:pPr fontAlgn="auto">
              <a:spcBef>
                <a:spcPts val="1750"/>
              </a:spcBef>
              <a:spcAft>
                <a:spcPts val="0"/>
              </a:spcAft>
              <a:defRPr/>
            </a:pPr>
            <a:endParaRPr lang="ru-RU" sz="3200" dirty="0">
              <a:solidFill>
                <a:srgbClr val="33CC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592388" y="4279900"/>
            <a:ext cx="3352800" cy="1827213"/>
            <a:chOff x="1633" y="2696"/>
            <a:chExt cx="2112" cy="1151"/>
          </a:xfrm>
        </p:grpSpPr>
        <p:sp>
          <p:nvSpPr>
            <p:cNvPr id="27662" name="AutoShape 6"/>
            <p:cNvSpPr>
              <a:spLocks noChangeArrowheads="1"/>
            </p:cNvSpPr>
            <p:nvPr/>
          </p:nvSpPr>
          <p:spPr bwMode="auto">
            <a:xfrm>
              <a:off x="1633" y="2696"/>
              <a:ext cx="2112" cy="1152"/>
            </a:xfrm>
            <a:prstGeom prst="wedgeRoundRectCallout">
              <a:avLst>
                <a:gd name="adj1" fmla="val -51611"/>
                <a:gd name="adj2" fmla="val -140278"/>
                <a:gd name="adj3" fmla="val 16667"/>
              </a:avLst>
            </a:prstGeom>
            <a:solidFill>
              <a:srgbClr val="92D050"/>
            </a:solidFill>
            <a:ln w="9360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Georgia" pitchFamily="18" charset="0"/>
              </a:endParaRPr>
            </a:p>
          </p:txBody>
        </p:sp>
        <p:sp>
          <p:nvSpPr>
            <p:cNvPr id="27663" name="Text Box 7"/>
            <p:cNvSpPr txBox="1">
              <a:spLocks noChangeArrowheads="1"/>
            </p:cNvSpPr>
            <p:nvPr/>
          </p:nvSpPr>
          <p:spPr bwMode="auto">
            <a:xfrm>
              <a:off x="1728" y="2832"/>
              <a:ext cx="2018" cy="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250"/>
                </a:spcBef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ru-RU" sz="2000" b="1">
                  <a:solidFill>
                    <a:srgbClr val="FFFFFF"/>
                  </a:solidFill>
                  <a:latin typeface="Times New Roman" pitchFamily="18" charset="0"/>
                </a:rPr>
                <a:t>Вануйто ведут своё происхождение от древних жителей Ямала - легендарных сихиртя.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85800" y="2590800"/>
            <a:ext cx="2132013" cy="3656013"/>
            <a:chOff x="432" y="1632"/>
            <a:chExt cx="1343" cy="2303"/>
          </a:xfrm>
        </p:grpSpPr>
        <p:sp>
          <p:nvSpPr>
            <p:cNvPr id="27660" name="WordArt 9"/>
            <p:cNvSpPr>
              <a:spLocks noChangeArrowheads="1" noChangeShapeType="1" noTextEdit="1"/>
            </p:cNvSpPr>
            <p:nvPr/>
          </p:nvSpPr>
          <p:spPr bwMode="auto">
            <a:xfrm>
              <a:off x="432" y="1632"/>
              <a:ext cx="1344" cy="12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7F7F7F"/>
                  </a:solidFill>
                  <a:latin typeface="Impact"/>
                </a:rPr>
                <a:t>Яптик</a:t>
              </a:r>
            </a:p>
            <a:p>
              <a:pPr algn="ctr"/>
              <a:r>
                <a:rPr lang="ru-RU" sz="3600" kern="1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7F7F7F"/>
                  </a:solidFill>
                  <a:latin typeface="Impact"/>
                </a:rPr>
                <a:t>Яунгад</a:t>
              </a:r>
            </a:p>
            <a:p>
              <a:pPr algn="ctr"/>
              <a:r>
                <a:rPr lang="ru-RU" sz="3600" kern="1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7F7F7F"/>
                  </a:solidFill>
                  <a:latin typeface="Impact"/>
                </a:rPr>
                <a:t>Лаптандер</a:t>
              </a:r>
            </a:p>
            <a:p>
              <a:pPr algn="ctr"/>
              <a:r>
                <a:rPr lang="ru-RU" sz="3600" kern="1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7F7F7F"/>
                  </a:solidFill>
                  <a:latin typeface="Impact"/>
                </a:rPr>
                <a:t>Сэрпива</a:t>
              </a:r>
            </a:p>
            <a:p>
              <a:pPr algn="ctr"/>
              <a:r>
                <a:rPr lang="ru-RU" sz="3600" kern="1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7F7F7F"/>
                  </a:solidFill>
                  <a:latin typeface="Impact"/>
                </a:rPr>
                <a:t>Вэнега</a:t>
              </a:r>
            </a:p>
          </p:txBody>
        </p:sp>
        <p:sp>
          <p:nvSpPr>
            <p:cNvPr id="27661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576" y="2928"/>
              <a:ext cx="1056" cy="10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7F7F7F"/>
                  </a:solidFill>
                  <a:latin typeface="Impact"/>
                </a:rPr>
                <a:t>Яр</a:t>
              </a:r>
            </a:p>
            <a:p>
              <a:pPr algn="ctr"/>
              <a:r>
                <a:rPr lang="ru-RU" sz="3600" kern="1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7F7F7F"/>
                  </a:solidFill>
                  <a:latin typeface="Impact"/>
                </a:rPr>
                <a:t>Вора</a:t>
              </a:r>
            </a:p>
            <a:p>
              <a:pPr algn="ctr"/>
              <a:r>
                <a:rPr lang="ru-RU" sz="3600" kern="1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7F7F7F"/>
                  </a:solidFill>
                  <a:latin typeface="Impact"/>
                </a:rPr>
                <a:t>Махаку</a:t>
              </a:r>
            </a:p>
            <a:p>
              <a:pPr algn="ctr"/>
              <a:r>
                <a:rPr lang="ru-RU" sz="3600" kern="1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7F7F7F"/>
                  </a:solidFill>
                  <a:latin typeface="Impact"/>
                </a:rPr>
                <a:t>Пуйко</a:t>
              </a:r>
            </a:p>
            <a:p>
              <a:pPr algn="ctr"/>
              <a:r>
                <a:rPr lang="ru-RU" sz="3600" kern="1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7F7F7F"/>
                  </a:solidFill>
                  <a:latin typeface="Impact"/>
                </a:rPr>
                <a:t>Нойнгоба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172200" y="2667000"/>
            <a:ext cx="1751013" cy="2894013"/>
            <a:chOff x="3888" y="1680"/>
            <a:chExt cx="1103" cy="1823"/>
          </a:xfrm>
        </p:grpSpPr>
        <p:sp>
          <p:nvSpPr>
            <p:cNvPr id="2765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888" y="1680"/>
              <a:ext cx="1104" cy="9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7F7F7F"/>
                  </a:solidFill>
                  <a:latin typeface="Impact"/>
                </a:rPr>
                <a:t>Окотэтто</a:t>
              </a:r>
            </a:p>
            <a:p>
              <a:pPr algn="ctr"/>
              <a:r>
                <a:rPr lang="ru-RU" sz="3600" kern="1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7F7F7F"/>
                  </a:solidFill>
                  <a:latin typeface="Impact"/>
                </a:rPr>
                <a:t>Сэротэтто</a:t>
              </a:r>
            </a:p>
            <a:p>
              <a:pPr algn="ctr"/>
              <a:r>
                <a:rPr lang="ru-RU" sz="3600" kern="1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7F7F7F"/>
                  </a:solidFill>
                  <a:latin typeface="Impact"/>
                </a:rPr>
                <a:t>Хороля</a:t>
              </a:r>
            </a:p>
            <a:p>
              <a:pPr algn="ctr"/>
              <a:r>
                <a:rPr lang="ru-RU" sz="3600" kern="1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7F7F7F"/>
                  </a:solidFill>
                  <a:latin typeface="Impact"/>
                </a:rPr>
                <a:t>Тусида</a:t>
              </a:r>
            </a:p>
            <a:p>
              <a:pPr algn="ctr"/>
              <a:r>
                <a:rPr lang="ru-RU" sz="3600" kern="1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7F7F7F"/>
                  </a:solidFill>
                  <a:latin typeface="Impact"/>
                </a:rPr>
                <a:t>Тэсьда</a:t>
              </a:r>
            </a:p>
          </p:txBody>
        </p:sp>
        <p:sp>
          <p:nvSpPr>
            <p:cNvPr id="2765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3984" y="2832"/>
              <a:ext cx="960" cy="6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7F7F7F"/>
                  </a:solidFill>
                  <a:latin typeface="Impact"/>
                </a:rPr>
                <a:t>Ямал</a:t>
              </a:r>
            </a:p>
            <a:p>
              <a:pPr algn="ctr"/>
              <a:r>
                <a:rPr lang="ru-RU" sz="3600" kern="1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7F7F7F"/>
                  </a:solidFill>
                  <a:latin typeface="Impact"/>
                </a:rPr>
                <a:t>Сехой</a:t>
              </a:r>
            </a:p>
            <a:p>
              <a:pPr algn="ctr"/>
              <a:r>
                <a:rPr lang="ru-RU" sz="3600" kern="1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7F7F7F"/>
                  </a:solidFill>
                  <a:latin typeface="Impact"/>
                </a:rPr>
                <a:t>Лапцуй</a:t>
              </a:r>
            </a:p>
            <a:p>
              <a:pPr algn="ctr"/>
              <a:r>
                <a:rPr lang="ru-RU" sz="3600" kern="10">
                  <a:ln w="9360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7F7F7F"/>
                  </a:solidFill>
                  <a:latin typeface="Impact"/>
                </a:rPr>
                <a:t>Пырерка</a:t>
              </a:r>
            </a:p>
          </p:txBody>
        </p:sp>
      </p:grpSp>
      <p:sp>
        <p:nvSpPr>
          <p:cNvPr id="6158" name="Line 14"/>
          <p:cNvSpPr>
            <a:spLocks noChangeShapeType="1"/>
          </p:cNvSpPr>
          <p:nvPr/>
        </p:nvSpPr>
        <p:spPr bwMode="auto">
          <a:xfrm flipH="1">
            <a:off x="3044825" y="1524000"/>
            <a:ext cx="692150" cy="304800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5486400" y="1524000"/>
            <a:ext cx="685800" cy="304800"/>
          </a:xfrm>
          <a:prstGeom prst="line">
            <a:avLst/>
          </a:prstGeom>
          <a:noFill/>
          <a:ln w="57240">
            <a:solidFill>
              <a:srgbClr val="FFFF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58,0)"/>
                                          </p:val>
                                        </p:tav>
                                        <p:tav>
                                          <p:val>
                                            <p:strVal val="rgb(0,-52,-1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0,-58,0)"/>
                                          </p:val>
                                        </p:tav>
                                        <p:tav>
                                          <p:val>
                                            <p:strVal val="rgb(0,-52,-1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5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25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250"/>
                            </p:stCondLst>
                            <p:childTnLst>
                              <p:par>
                                <p:cTn id="2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 additive="repl">
                                        <p:cTn id="2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750"/>
                            </p:stCondLst>
                            <p:childTnLst>
                              <p:par>
                                <p:cTn id="31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 animBg="1"/>
      <p:bldP spid="6158" grpId="0" animBg="1"/>
      <p:bldP spid="61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81000" y="533400"/>
            <a:ext cx="47244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11188" y="4981575"/>
            <a:ext cx="8532812" cy="1290638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>
              <a:solidFill>
                <a:srgbClr val="FFFFFF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latin typeface="Times New Roman" pitchFamily="18" charset="0"/>
              </a:rPr>
              <a:t>   </a:t>
            </a:r>
            <a:r>
              <a:rPr lang="ru-RU" b="1">
                <a:latin typeface="Times New Roman" pitchFamily="18" charset="0"/>
              </a:rPr>
              <a:t>Есть родовые названия так или иначе связанные с названиями зверей, птиц и рыб: Нохо (песец), Худя (грудная кость), Ябтонгэ (гусиная нога).</a:t>
            </a:r>
          </a:p>
          <a:p>
            <a:pPr>
              <a:spcBef>
                <a:spcPts val="112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97219" y="333375"/>
            <a:ext cx="8595600" cy="83317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Times New Roman" pitchFamily="18" charset="0"/>
                <a:cs typeface="+mn-cs"/>
              </a:rPr>
              <a:t>Родовым именем называется общее имя у всех членов рода.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ln>
                  <a:solidFill>
                    <a:schemeClr val="bg1">
                      <a:lumMod val="50000"/>
                    </a:schemeClr>
                  </a:solidFill>
                </a:ln>
                <a:latin typeface="Times New Roman" pitchFamily="18" charset="0"/>
                <a:cs typeface="+mn-cs"/>
              </a:rPr>
              <a:t>Сегодня такие имена часто становятся фамилиями.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115616" y="5949280"/>
            <a:ext cx="7266384" cy="4638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</a:defRPr>
            </a:lvl9pPr>
          </a:lstStyle>
          <a:p>
            <a:pPr fontAlgn="auto">
              <a:spcBef>
                <a:spcPts val="150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+mn-cs"/>
              </a:rPr>
              <a:t>Родовое имя переходит по отцовской 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ahoma" pitchFamily="34" charset="0"/>
                <a:cs typeface="+mn-cs"/>
              </a:rPr>
              <a:t>линии</a:t>
            </a:r>
            <a:endParaRPr lang="ru-RU" sz="2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cs typeface="+mn-cs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" y="1166552"/>
            <a:ext cx="6324600" cy="111944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+mn-cs"/>
              </a:rPr>
              <a:t> </a:t>
            </a:r>
            <a:r>
              <a:rPr lang="ru-RU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Вануйто</a:t>
            </a:r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 переводят как «имеющий корень».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Это указывало на древнюю и славную родословную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 представителей этой фамилии.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2514600" y="3962400"/>
            <a:ext cx="6273800" cy="6858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latin typeface="Times New Roman" pitchFamily="18" charset="0"/>
              </a:rPr>
              <a:t> Сэротэтто получили такое имя потому,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latin typeface="Times New Roman" pitchFamily="18" charset="0"/>
              </a:rPr>
              <a:t>что их прародитель владел стадом белых оленей.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279650" y="2286000"/>
            <a:ext cx="6553200" cy="6858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latin typeface="Times New Roman" pitchFamily="18" charset="0"/>
              </a:rPr>
              <a:t>Вэнга значит «собачье ухо». Как утверждали, первопредок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latin typeface="Times New Roman" pitchFamily="18" charset="0"/>
              </a:rPr>
              <a:t>этого рода обладал удивительно тонким слухом.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11767" y="4669496"/>
            <a:ext cx="6307138" cy="3333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Няруй</a:t>
            </a:r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 означает стрелу с раздвоенным наконечником </a:t>
            </a:r>
            <a:endParaRPr lang="ru-RU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57200" y="2895600"/>
            <a:ext cx="6477000" cy="10668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>
            <a:noFill/>
          </a:ln>
          <a:effectLst/>
          <a:extLst/>
        </p:spPr>
        <p:txBody>
          <a:bodyPr wrap="none" lIns="90000" tIns="46800" rIns="90000" bIns="46800" anchor="ctr"/>
          <a:lstStyle/>
          <a:p>
            <a:pPr algn="ctr" fontAlgn="auto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b="1" dirty="0">
              <a:solidFill>
                <a:srgbClr val="FFFFFF"/>
              </a:solidFill>
              <a:latin typeface="Times New Roman" pitchFamily="18" charset="0"/>
              <a:cs typeface="+mn-cs"/>
            </a:endParaRPr>
          </a:p>
          <a:p>
            <a:pPr algn="ctr" fontAlgn="auto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Ядне</a:t>
            </a:r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 - «идущий пешком». Этот род происходит</a:t>
            </a:r>
          </a:p>
          <a:p>
            <a:pPr algn="ctr" fontAlgn="auto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+mn-cs"/>
              </a:rPr>
              <a:t> от бедного прародителя, не имевшего даже оленьей упряжки.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+mn-cs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5133"/>
            <a:ext cx="7024744" cy="122768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Есть </a:t>
            </a:r>
            <a:r>
              <a:rPr lang="ru-RU" sz="27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родовые фамилии </a:t>
            </a:r>
            <a:r>
              <a:rPr lang="ru-RU" sz="27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sz="27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700" b="1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так </a:t>
            </a:r>
            <a:r>
              <a:rPr lang="ru-RU" sz="2700" b="1" i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или иначе связанные с названиями зверей, птиц и рыб</a:t>
            </a:r>
            <a:r>
              <a:rPr lang="ru-RU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6832"/>
            <a:ext cx="7848872" cy="4680520"/>
          </a:xfrm>
        </p:spPr>
        <p:txBody>
          <a:bodyPr>
            <a:normAutofit fontScale="47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Times New Roman" pitchFamily="16" charset="0"/>
              <a:buNone/>
              <a:defRPr/>
            </a:pPr>
            <a:r>
              <a:rPr lang="ru-RU" u="sng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u="sng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Times New Roman" pitchFamily="16" charset="0"/>
              <a:buNone/>
              <a:defRPr/>
            </a:pPr>
            <a:r>
              <a:rPr lang="ru-RU" dirty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НЕНЯНГ -  переводится  как «КОМАР»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Times New Roman" pitchFamily="16" charset="0"/>
              <a:buNone/>
              <a:defRPr/>
            </a:pPr>
            <a:r>
              <a:rPr lang="ru-RU" sz="45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АЙВАСЕДО – «НЕ ИМЕЮЩИЙ ГЛАВЫ»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Times New Roman" pitchFamily="16" charset="0"/>
              <a:buNone/>
              <a:defRPr/>
            </a:pPr>
            <a:r>
              <a:rPr lang="ru-RU" sz="45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ТЭСИДО – «БЕЗ ОЛЕННЫЙ»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Times New Roman" pitchFamily="16" charset="0"/>
              <a:buNone/>
              <a:defRPr/>
            </a:pPr>
            <a:r>
              <a:rPr lang="ru-RU" sz="4500" dirty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ТУСИДА – «БЕЗ ОГНЯ» </a:t>
            </a:r>
            <a:endParaRPr lang="ru-RU" sz="4500" dirty="0" smtClean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Times New Roman" pitchFamily="16" charset="0"/>
              <a:buNone/>
              <a:defRPr/>
            </a:pPr>
            <a:r>
              <a:rPr lang="ru-RU" sz="45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ЯПТИК </a:t>
            </a:r>
            <a:r>
              <a:rPr lang="ru-RU" sz="4500" dirty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«КРЕПКИЙ»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Times New Roman" pitchFamily="16" charset="0"/>
              <a:buNone/>
              <a:defRPr/>
            </a:pPr>
            <a:r>
              <a:rPr lang="ru-RU" sz="4500" dirty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ВАНУЙТО - </a:t>
            </a:r>
            <a:r>
              <a:rPr lang="ru-RU" sz="4500" dirty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6" charset="0"/>
              </a:rPr>
              <a:t> «ИМЕЮЩИЙ КОРЕНЬ».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Times New Roman" pitchFamily="16" charset="0"/>
              <a:buNone/>
              <a:defRPr/>
            </a:pPr>
            <a:r>
              <a:rPr lang="ru-RU" sz="4500" dirty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6" charset="0"/>
              </a:rPr>
              <a:t>ВЫНГА -  значит «СОБАЧЬЕ УХО»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Times New Roman" pitchFamily="16" charset="0"/>
              <a:buNone/>
              <a:defRPr/>
            </a:pPr>
            <a:r>
              <a:rPr lang="ru-RU" sz="4500" dirty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6" charset="0"/>
              </a:rPr>
              <a:t>ЯДНЕ - «ИДУЩИЙ ПЕШКОМ»</a:t>
            </a:r>
          </a:p>
          <a:p>
            <a:pPr marL="109728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30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6" charset="0"/>
              </a:rPr>
              <a:t> </a:t>
            </a:r>
            <a:r>
              <a:rPr lang="ru-RU" sz="6000" dirty="0" err="1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6" charset="0"/>
              </a:rPr>
              <a:t>Нохо</a:t>
            </a:r>
            <a:r>
              <a:rPr lang="ru-RU" sz="6000" dirty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6" charset="0"/>
              </a:rPr>
              <a:t> (песец)</a:t>
            </a:r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6000" dirty="0" err="1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6" charset="0"/>
              </a:rPr>
              <a:t>Худя</a:t>
            </a:r>
            <a:r>
              <a:rPr lang="ru-RU" sz="6000" dirty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6" charset="0"/>
              </a:rPr>
              <a:t> (грудная кость)</a:t>
            </a:r>
          </a:p>
          <a:p>
            <a:pPr marL="365760" indent="-256032" algn="ctr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6000" dirty="0" err="1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6" charset="0"/>
              </a:rPr>
              <a:t>Ябтонгэ</a:t>
            </a:r>
            <a:r>
              <a:rPr lang="ru-RU" sz="6000" dirty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6" charset="0"/>
              </a:rPr>
              <a:t> (гусиная нога)</a:t>
            </a:r>
          </a:p>
          <a:p>
            <a:pPr marL="365760" indent="-256032"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6000" dirty="0" err="1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6" charset="0"/>
              </a:rPr>
              <a:t>Сэроттэто</a:t>
            </a:r>
            <a:r>
              <a:rPr lang="ru-RU" sz="6000" dirty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6" charset="0"/>
              </a:rPr>
              <a:t> – хозяин белых оленей </a:t>
            </a:r>
          </a:p>
          <a:p>
            <a:pPr marL="365760" indent="-256032"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6000" dirty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6" charset="0"/>
              </a:rPr>
              <a:t>Салиндер – житель  </a:t>
            </a:r>
            <a:r>
              <a:rPr lang="ru-RU" sz="60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6" charset="0"/>
              </a:rPr>
              <a:t>мыса</a:t>
            </a:r>
            <a:endParaRPr lang="ru-RU" sz="6000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23" name="Прямоугольник 3"/>
          <p:cNvSpPr>
            <a:spLocks noChangeArrowheads="1"/>
          </p:cNvSpPr>
          <p:nvPr/>
        </p:nvSpPr>
        <p:spPr bwMode="auto">
          <a:xfrm>
            <a:off x="2286000" y="130175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Times New Roman" pitchFamily="18" charset="0"/>
              <a:buNone/>
            </a:pPr>
            <a:r>
              <a:rPr lang="ru-RU" sz="4800" i="1"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 </a:t>
            </a:r>
            <a:r>
              <a:rPr lang="ru-RU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– группа кровных родственников, ведущих своё происхождение от реального или мифологического 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предка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Сравнительный  анализ  принадлежности к родам, воспитанников интерната</a:t>
            </a:r>
            <a:endParaRPr lang="ru-RU" sz="24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9698" name="Объект 4"/>
          <p:cNvGraphicFramePr>
            <a:graphicFrameLocks noGrp="1"/>
          </p:cNvGraphicFramePr>
          <p:nvPr>
            <p:ph idx="1"/>
          </p:nvPr>
        </p:nvGraphicFramePr>
        <p:xfrm>
          <a:off x="633413" y="1865313"/>
          <a:ext cx="7950200" cy="485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r:id="rId3" imgW="7949873" imgH="4852837" progId="Excel.Chart.8">
                  <p:embed/>
                </p:oleObj>
              </mc:Choice>
              <mc:Fallback>
                <p:oleObj r:id="rId3" imgW="7949873" imgH="4852837" progId="Excel.Char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865313"/>
                        <a:ext cx="7950200" cy="485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Изображение 036"/>
          <p:cNvPicPr>
            <a:picLocks noChangeAspect="1" noChangeArrowheads="1"/>
          </p:cNvPicPr>
          <p:nvPr/>
        </p:nvPicPr>
        <p:blipFill>
          <a:blip r:embed="rId2"/>
          <a:srcRect l="14323" t="12500" r="14844" b="16667"/>
          <a:stretch>
            <a:fillRect/>
          </a:stretch>
        </p:blipFill>
        <p:spPr bwMode="auto">
          <a:xfrm>
            <a:off x="4763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79388" y="115888"/>
            <a:ext cx="604837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ru-RU" sz="2000" i="1">
                <a:solidFill>
                  <a:srgbClr val="FFC000"/>
                </a:solidFill>
                <a:latin typeface="Georgia" pitchFamily="18" charset="0"/>
              </a:rPr>
              <a:t>Из глубокого озера черпаем воду ковшом.</a:t>
            </a:r>
          </a:p>
          <a:p>
            <a:r>
              <a:rPr lang="ru-RU" sz="2000" i="1">
                <a:solidFill>
                  <a:srgbClr val="FFC000"/>
                </a:solidFill>
                <a:latin typeface="Georgia" pitchFamily="18" charset="0"/>
              </a:rPr>
              <a:t>Словно древняя музыка,</a:t>
            </a:r>
          </a:p>
          <a:p>
            <a:r>
              <a:rPr lang="ru-RU" sz="2000" i="1">
                <a:solidFill>
                  <a:srgbClr val="FFC000"/>
                </a:solidFill>
                <a:latin typeface="Georgia" pitchFamily="18" charset="0"/>
              </a:rPr>
              <a:t>Звучен серебряный ковш.</a:t>
            </a:r>
          </a:p>
          <a:p>
            <a:r>
              <a:rPr lang="ru-RU" sz="2000" i="1">
                <a:solidFill>
                  <a:srgbClr val="FFC000"/>
                </a:solidFill>
                <a:latin typeface="Georgia" pitchFamily="18" charset="0"/>
              </a:rPr>
              <a:t>Из народного опыта черпаем знанья свои   </a:t>
            </a:r>
          </a:p>
          <a:p>
            <a:pPr algn="r"/>
            <a:r>
              <a:rPr lang="ru-RU" sz="2000" i="1">
                <a:solidFill>
                  <a:srgbClr val="FFC000"/>
                </a:solidFill>
                <a:latin typeface="Georgia" pitchFamily="18" charset="0"/>
              </a:rPr>
              <a:t>Леонид Лапцуй</a:t>
            </a:r>
          </a:p>
          <a:p>
            <a:pPr algn="r"/>
            <a:r>
              <a:rPr lang="ru-RU" sz="2000" i="1">
                <a:solidFill>
                  <a:srgbClr val="FFC000"/>
                </a:solidFill>
                <a:latin typeface="Georgia" pitchFamily="18" charset="0"/>
              </a:rPr>
              <a:t>«Песня о двух языках»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064896" cy="2088232"/>
          </a:xfrm>
        </p:spPr>
        <p:txBody>
          <a:bodyPr anchor="ctr">
            <a:normAutofit lnSpcReduction="10000"/>
          </a:bodyPr>
          <a:lstStyle/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Ненцы – коренной малочисленный народ Ненецкого автономного округа. По данным 2012 года число ненцев в МО село Самбург составляло 1600 человек от общего количества - 2.066 человек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2" name="Диаграмма 5"/>
          <p:cNvGraphicFramePr>
            <a:graphicFrameLocks/>
          </p:cNvGraphicFramePr>
          <p:nvPr/>
        </p:nvGraphicFramePr>
        <p:xfrm>
          <a:off x="1352550" y="2514600"/>
          <a:ext cx="6197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r:id="rId3" imgW="6200169" imgH="4170025" progId="Excel.Chart.8">
                  <p:embed/>
                </p:oleObj>
              </mc:Choice>
              <mc:Fallback>
                <p:oleObj r:id="rId3" imgW="6200169" imgH="4170025" progId="Excel.Chart.8">
                  <p:embed/>
                  <p:pic>
                    <p:nvPicPr>
                      <p:cNvPr id="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2514600"/>
                        <a:ext cx="61976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626" cy="136815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Первые отечественные </a:t>
            </a:r>
            <a:r>
              <a:rPr lang="ru-RU" b="1" dirty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исследователи</a:t>
            </a:r>
            <a:r>
              <a:rPr lang="ru-RU" sz="32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3200" b="1" dirty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740080" cy="4536504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Г.Д. </a:t>
            </a:r>
            <a:r>
              <a:rPr lang="ru-RU" b="1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Вербов</a:t>
            </a:r>
            <a:r>
              <a:rPr lang="ru-RU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«Пережитки родового строя у ненцев», </a:t>
            </a:r>
            <a:endParaRPr lang="ru-RU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П.И</a:t>
            </a:r>
            <a:r>
              <a:rPr lang="ru-RU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Третьяков «Туруханский край», </a:t>
            </a:r>
            <a:endParaRPr lang="ru-RU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Ю.И</a:t>
            </a:r>
            <a:r>
              <a:rPr lang="ru-RU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ru-RU" b="1" dirty="0" err="1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Кушелевский</a:t>
            </a:r>
            <a:r>
              <a:rPr lang="ru-RU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«Северный полюс и земля Ямал», </a:t>
            </a:r>
            <a:endParaRPr lang="ru-RU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b="1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Н.А</a:t>
            </a:r>
            <a:r>
              <a:rPr lang="ru-RU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 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Костров </a:t>
            </a:r>
            <a:r>
              <a:rPr lang="ru-RU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несколько работ по этнографии </a:t>
            </a:r>
            <a:r>
              <a:rPr lang="ru-RU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азиатских</a:t>
            </a:r>
            <a:endParaRPr lang="ru-RU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accent6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9361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>
                <a:ln w="11430"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Первые зарубежные исследователи:</a:t>
            </a:r>
            <a:endParaRPr lang="ru-RU" sz="3200" b="1" dirty="0">
              <a:ln w="11430">
                <a:solidFill>
                  <a:schemeClr val="tx1"/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7425273" cy="4536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англичанин </a:t>
            </a:r>
            <a:r>
              <a:rPr lang="ru-RU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Эдвард </a:t>
            </a:r>
            <a:r>
              <a:rPr lang="ru-RU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Рэ</a:t>
            </a:r>
            <a:r>
              <a:rPr lang="ru-RU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dirty="0" smtClean="0"/>
              <a:t>«</a:t>
            </a:r>
            <a:r>
              <a:rPr lang="ru-RU" dirty="0"/>
              <a:t>Его страна северного ветра или путешествие к лапландцам и самоедам» издана в Лондоне в 1875</a:t>
            </a:r>
            <a:r>
              <a:rPr lang="ru-RU" dirty="0" smtClean="0"/>
              <a:t>;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/>
              <a:t> </a:t>
            </a:r>
            <a:r>
              <a:rPr lang="ru-RU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итальянец Стефан </a:t>
            </a:r>
            <a:r>
              <a:rPr lang="ru-RU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Сомье</a:t>
            </a:r>
            <a:r>
              <a:rPr lang="ru-RU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dirty="0"/>
              <a:t>«Лето в Сибири между остяками и самоедами» и др. Интерес изучения северных народностей не утихает и в настоящее время.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260648"/>
            <a:ext cx="6768870" cy="144016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Ненцы занимают обширную территорию от Белого моря на западе до низовьев реки Енисей на востоке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280920" cy="4320480"/>
          </a:xfrm>
        </p:spPr>
        <p:txBody>
          <a:bodyPr>
            <a:normAutofit fontScale="250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  <a:p>
            <a:pPr marL="68580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1200" dirty="0" smtClean="0">
                <a:solidFill>
                  <a:srgbClr val="0070C0"/>
                </a:solidFill>
              </a:rPr>
              <a:t> </a:t>
            </a:r>
            <a:r>
              <a:rPr lang="ru-RU" sz="1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Территория заселенная ненцами, полностью входит в Россию и распределяется между тремя автономными округами: </a:t>
            </a:r>
            <a:endParaRPr lang="ru-RU" sz="1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68580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11200" b="1" i="1" dirty="0" smtClean="0">
              <a:solidFill>
                <a:srgbClr val="002060"/>
              </a:solidFill>
            </a:endParaRPr>
          </a:p>
          <a:p>
            <a:pPr marL="68580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1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Ненецкий </a:t>
            </a:r>
            <a:r>
              <a:rPr lang="ru-RU" sz="11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автономный </a:t>
            </a:r>
            <a:r>
              <a:rPr lang="ru-RU" sz="11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округ</a:t>
            </a:r>
          </a:p>
          <a:p>
            <a:pPr marL="68580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(Архангельская область (пл. 214 тыс. км 2) центр </a:t>
            </a:r>
            <a:r>
              <a:rPr lang="ru-RU" sz="11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Нярьян</a:t>
            </a:r>
            <a:r>
              <a:rPr lang="ru-RU" sz="1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</a:t>
            </a:r>
            <a:r>
              <a:rPr lang="ru-RU" sz="11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</a:t>
            </a:r>
            <a:r>
              <a:rPr lang="ru-RU" sz="1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; остров Новая Земля</a:t>
            </a:r>
            <a:r>
              <a:rPr lang="ru-RU" sz="1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);</a:t>
            </a:r>
          </a:p>
          <a:p>
            <a:pPr marL="68580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11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68580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Таймырский ( Долгано-Ненецкий)автономный округ  </a:t>
            </a:r>
          </a:p>
          <a:p>
            <a:pPr marL="68580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1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Красноярский </a:t>
            </a:r>
            <a:r>
              <a:rPr lang="ru-RU" sz="11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край центр – Дудинка</a:t>
            </a:r>
          </a:p>
          <a:p>
            <a:pPr marL="68580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sz="11100" b="1" dirty="0">
              <a:solidFill>
                <a:srgbClr val="002060"/>
              </a:solidFill>
            </a:endParaRPr>
          </a:p>
          <a:p>
            <a:pPr marL="68580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sz="11100" dirty="0">
                <a:solidFill>
                  <a:srgbClr val="0070C0"/>
                </a:solidFill>
              </a:rPr>
              <a:t/>
            </a:r>
            <a:br>
              <a:rPr lang="ru-RU" sz="11100" dirty="0">
                <a:solidFill>
                  <a:srgbClr val="0070C0"/>
                </a:solidFill>
              </a:rPr>
            </a:br>
            <a:endParaRPr lang="ru-RU" sz="11100" dirty="0">
              <a:solidFill>
                <a:srgbClr val="0070C0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626" cy="122413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Ямало</a:t>
            </a:r>
            <a:r>
              <a:rPr lang="ru-RU" b="1" i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–Ненецкий </a:t>
            </a:r>
            <a:r>
              <a:rPr lang="ru-RU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i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автономный </a:t>
            </a:r>
            <a:r>
              <a:rPr lang="ru-RU" b="1" i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округ </a:t>
            </a:r>
            <a:endParaRPr lang="ru-RU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7065233" cy="3843789"/>
          </a:xfrm>
        </p:spPr>
        <p:txBody>
          <a:bodyPr>
            <a:normAutofit fontScale="700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Тюменская область, центр – Салехард 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 которую входят: 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Приуралье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полуостров Ямал, западная часть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Гыданского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полуострова, Тазовский полуостров, бассейны реки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Пур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Таз, 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Полуй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Надым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 округе семь 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районов: </a:t>
            </a:r>
            <a:endParaRPr lang="ru-RU" dirty="0" smtClean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Приуральский 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Аксарка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), </a:t>
            </a:r>
            <a:endParaRPr lang="ru-RU" dirty="0" smtClean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Ямальский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(Яр–Сале), </a:t>
            </a:r>
            <a:endParaRPr lang="ru-RU" dirty="0" smtClean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Надымский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Ныда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), </a:t>
            </a:r>
            <a:endParaRPr lang="ru-RU" dirty="0" smtClean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Тазовский 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Тазовское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), </a:t>
            </a:r>
            <a:endParaRPr lang="ru-RU" dirty="0" smtClean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Пуровский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Тарко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-Сале), </a:t>
            </a:r>
            <a:endParaRPr lang="ru-RU" dirty="0" smtClean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marL="6858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Шурышкарский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(Мужи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),</a:t>
            </a:r>
          </a:p>
          <a:p>
            <a:pPr marL="6858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Красноселькупский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dirty="0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ru-RU" dirty="0" err="1">
                <a:ln w="10160">
                  <a:solidFill>
                    <a:schemeClr val="accent1"/>
                  </a:solidFill>
                  <a:prstDash val="solid"/>
                </a:ln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Красноселькуп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2339975" y="3644900"/>
            <a:ext cx="5022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 </a:t>
            </a:r>
            <a:endParaRPr lang="ru-RU">
              <a:latin typeface="Georgia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024744" cy="194421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Большинство</a:t>
            </a:r>
            <a:b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географических названий легко переводится </a:t>
            </a:r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 часто </a:t>
            </a:r>
            <a:b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связано </a:t>
            </a:r>
            <a:r>
              <a:rPr lang="ru-RU" sz="36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характером данной местности</a:t>
            </a:r>
            <a:r>
              <a:rPr lang="ru-RU" sz="2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3573016"/>
            <a:ext cx="6840760" cy="2088232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Ямал </a:t>
            </a: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(Я мал) – край, конец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земли 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60350"/>
            <a:ext cx="9144000" cy="6996113"/>
          </a:xfrm>
        </p:spPr>
      </p:pic>
      <p:sp>
        <p:nvSpPr>
          <p:cNvPr id="15" name="TextBox 14"/>
          <p:cNvSpPr txBox="1"/>
          <p:nvPr/>
        </p:nvSpPr>
        <p:spPr>
          <a:xfrm>
            <a:off x="395536" y="260648"/>
            <a:ext cx="813690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Хозяйство ненцев всегда было комплексным.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Но ведущей отраслью всегда остается оленеводство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G:\забойка\DSC011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447</TotalTime>
  <Words>572</Words>
  <Application>Microsoft Office PowerPoint</Application>
  <PresentationFormat>Экран (4:3)</PresentationFormat>
  <Paragraphs>108</Paragraphs>
  <Slides>15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Городская</vt:lpstr>
      <vt:lpstr>Диаграмма Microsoft Excel</vt:lpstr>
      <vt:lpstr>Прозревай умом, дружище! Слушай легенды стариков! Л. Лапцуй  «Песни свои детям»</vt:lpstr>
      <vt:lpstr>Презентация PowerPoint</vt:lpstr>
      <vt:lpstr>Первые отечественные исследователи:</vt:lpstr>
      <vt:lpstr>Первые зарубежные исследователи:</vt:lpstr>
      <vt:lpstr>Ненцы занимают обширную территорию от Белого моря на западе до низовьев реки Енисей на востоке</vt:lpstr>
      <vt:lpstr>Ямало–Ненецкий  автономный округ </vt:lpstr>
      <vt:lpstr>Большинство  географических названий легко переводится  и часто  связано с характером данной местности.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Есть родовые фамилии  так или иначе связанные с названиями зверей, птиц и рыб.</vt:lpstr>
      <vt:lpstr>  Род – группа кровных родственников, ведущих своё происхождение от реального или мифологического предка Сравнительный  анализ  принадлежности к родам, воспитанников интерната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</dc:creator>
  <cp:lastModifiedBy>Тамара Саварковна</cp:lastModifiedBy>
  <cp:revision>41</cp:revision>
  <dcterms:created xsi:type="dcterms:W3CDTF">2013-02-03T05:25:39Z</dcterms:created>
  <dcterms:modified xsi:type="dcterms:W3CDTF">2014-02-16T10:47:32Z</dcterms:modified>
</cp:coreProperties>
</file>