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63" r:id="rId3"/>
    <p:sldId id="264" r:id="rId4"/>
    <p:sldId id="266" r:id="rId5"/>
    <p:sldId id="257" r:id="rId6"/>
    <p:sldId id="265" r:id="rId7"/>
    <p:sldId id="259" r:id="rId8"/>
    <p:sldId id="261" r:id="rId9"/>
    <p:sldId id="260" r:id="rId10"/>
    <p:sldId id="269" r:id="rId11"/>
    <p:sldId id="267" r:id="rId12"/>
    <p:sldId id="268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942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5981B9-4E26-4363-A000-DBF7A6EED64B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31EF7-7AB9-4A21-9FC9-DFA69C3FB0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830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31EF7-7AB9-4A21-9FC9-DFA69C3FB05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697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5903-9D6E-4A9A-A1E9-A28129FCE512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63A18A-092B-4A3E-8382-A5762197BA0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5903-9D6E-4A9A-A1E9-A28129FCE512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A18A-092B-4A3E-8382-A5762197BA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5903-9D6E-4A9A-A1E9-A28129FCE512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A18A-092B-4A3E-8382-A5762197BA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5903-9D6E-4A9A-A1E9-A28129FCE512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A18A-092B-4A3E-8382-A5762197BA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5903-9D6E-4A9A-A1E9-A28129FCE512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A18A-092B-4A3E-8382-A5762197BA0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5903-9D6E-4A9A-A1E9-A28129FCE512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A18A-092B-4A3E-8382-A5762197BA0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5903-9D6E-4A9A-A1E9-A28129FCE512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A18A-092B-4A3E-8382-A5762197BA0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5903-9D6E-4A9A-A1E9-A28129FCE512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A18A-092B-4A3E-8382-A5762197BA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5903-9D6E-4A9A-A1E9-A28129FCE512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A18A-092B-4A3E-8382-A5762197BA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5903-9D6E-4A9A-A1E9-A28129FCE512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A18A-092B-4A3E-8382-A5762197BA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5903-9D6E-4A9A-A1E9-A28129FCE512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A18A-092B-4A3E-8382-A5762197BA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0B65903-9D6E-4A9A-A1E9-A28129FCE512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263A18A-092B-4A3E-8382-A5762197BA0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unhome.ru/UsersGallery/wallpapers/24/7172247.jpg" TargetMode="External"/><Relationship Id="rId3" Type="http://schemas.openxmlformats.org/officeDocument/2006/relationships/hyperlink" Target="http://readik.ru/bukvy/d3.jpg" TargetMode="External"/><Relationship Id="rId7" Type="http://schemas.openxmlformats.org/officeDocument/2006/relationships/hyperlink" Target="http://images.vector-images.com/clp2/201929/clp804293.jpg" TargetMode="External"/><Relationship Id="rId2" Type="http://schemas.openxmlformats.org/officeDocument/2006/relationships/hyperlink" Target="http://img3.proshkolu.ru/content/media/pic/std/1000000/864000/863889-b5a2157fa815dec8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1.liveinternet.ru/images/attach/c/2/73/522/73522031_post2901941281415971.png" TargetMode="External"/><Relationship Id="rId5" Type="http://schemas.openxmlformats.org/officeDocument/2006/relationships/hyperlink" Target="http://900igr.net/datai/okruzhajuschij-mir/Nezhivaja-priroda-osenju/0027-044-Zimujuschie-ptitsy.jpg" TargetMode="External"/><Relationship Id="rId10" Type="http://schemas.openxmlformats.org/officeDocument/2006/relationships/hyperlink" Target="http://fc09.deviantart.net/fs71/i/2012/268/d/8/rainbow_dash_sitting_on_a_cloud_by_tiwake-d5fu33m.png" TargetMode="External"/><Relationship Id="rId4" Type="http://schemas.openxmlformats.org/officeDocument/2006/relationships/hyperlink" Target="http://fshop.ucoz.ru/School_clp.jpg" TargetMode="External"/><Relationship Id="rId9" Type="http://schemas.openxmlformats.org/officeDocument/2006/relationships/hyperlink" Target="http://dlm4.meta.ua/pic/0/26/26/4f2q64z8Ab.jpg?srd=dlm3.meta.u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&#1089;&#1086;&#1075;&#1083;&#1072;&#1089;&#1085;&#1099;&#1077;%20&#1079;&#1074;&#1091;&#1082;&#1080;%20&#1080;%20&#1073;&#1091;&#1082;&#1074;&#1099;.%20&#1073;&#1091;&#1082;&#1074;&#1072;%20&#1076;.ppt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Согласные звуки и буквы.</a:t>
            </a:r>
            <a:br>
              <a:rPr lang="ru-RU" dirty="0" smtClean="0"/>
            </a:br>
            <a:r>
              <a:rPr lang="ru-RU" dirty="0" smtClean="0"/>
              <a:t>Буква Д.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Автор: Шаньгина Ольга Владимировна,</a:t>
            </a:r>
          </a:p>
          <a:p>
            <a:r>
              <a:rPr lang="ru-RU" dirty="0" smtClean="0"/>
              <a:t>учитель начальных классов </a:t>
            </a:r>
          </a:p>
          <a:p>
            <a:r>
              <a:rPr lang="ru-RU" dirty="0" smtClean="0"/>
              <a:t>МОУ «Останинская СОШ»</a:t>
            </a:r>
          </a:p>
          <a:p>
            <a:r>
              <a:rPr lang="ru-RU" dirty="0" smtClean="0"/>
              <a:t>Алапаевский район, Свердловская область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76672"/>
            <a:ext cx="12001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69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" y="3812010"/>
            <a:ext cx="3011685" cy="301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338753"/>
            <a:ext cx="2016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Стр. </a:t>
            </a:r>
            <a:r>
              <a:rPr lang="ru-RU" sz="4000" b="1" dirty="0" smtClean="0">
                <a:solidFill>
                  <a:srgbClr val="0070C0"/>
                </a:solidFill>
              </a:rPr>
              <a:t>96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03848" y="692696"/>
            <a:ext cx="5400600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Какие слова подходят к схемам?</a:t>
            </a:r>
            <a:endParaRPr lang="ru-RU" sz="2400" b="1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2917938" y="2054751"/>
            <a:ext cx="2876076" cy="2684857"/>
            <a:chOff x="3203848" y="1896271"/>
            <a:chExt cx="2876076" cy="2684857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3203848" y="1896271"/>
              <a:ext cx="1152128" cy="58216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err="1" smtClean="0"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rPr>
                <a:t>дуд</a:t>
              </a:r>
              <a:endParaRPr lang="ru-RU" sz="3200" b="1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203848" y="2493868"/>
              <a:ext cx="1152128" cy="6223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сет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203848" y="3131056"/>
              <a:ext cx="1152128" cy="7299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нит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203848" y="3861048"/>
              <a:ext cx="1152128" cy="7200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гряд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4355976" y="2408694"/>
              <a:ext cx="1723948" cy="1812394"/>
              <a:chOff x="4355976" y="2408694"/>
              <a:chExt cx="1723948" cy="1812394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5143820" y="2733876"/>
                <a:ext cx="936104" cy="74484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ка</a:t>
                </a:r>
                <a:endParaRPr lang="ru-RU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2" name="Прямая со стрелкой 11"/>
              <p:cNvCxnSpPr/>
              <p:nvPr/>
            </p:nvCxnSpPr>
            <p:spPr>
              <a:xfrm>
                <a:off x="4355976" y="2408694"/>
                <a:ext cx="787844" cy="51625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 стрелкой 13"/>
              <p:cNvCxnSpPr/>
              <p:nvPr/>
            </p:nvCxnSpPr>
            <p:spPr>
              <a:xfrm>
                <a:off x="4355976" y="2924944"/>
                <a:ext cx="787844" cy="18135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 стрелкой 15"/>
              <p:cNvCxnSpPr>
                <a:stCxn id="6" idx="3"/>
              </p:cNvCxnSpPr>
              <p:nvPr/>
            </p:nvCxnSpPr>
            <p:spPr>
              <a:xfrm flipV="1">
                <a:off x="4355976" y="3284984"/>
                <a:ext cx="787844" cy="21106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 стрелкой 17"/>
              <p:cNvCxnSpPr>
                <a:stCxn id="7" idx="3"/>
              </p:cNvCxnSpPr>
              <p:nvPr/>
            </p:nvCxnSpPr>
            <p:spPr>
              <a:xfrm flipV="1">
                <a:off x="4355976" y="3496052"/>
                <a:ext cx="787844" cy="72503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4" name="Группа 53"/>
          <p:cNvGrpSpPr/>
          <p:nvPr/>
        </p:nvGrpSpPr>
        <p:grpSpPr>
          <a:xfrm>
            <a:off x="6168962" y="2459649"/>
            <a:ext cx="2089265" cy="455540"/>
            <a:chOff x="6208514" y="2652348"/>
            <a:chExt cx="2089265" cy="455540"/>
          </a:xfrm>
        </p:grpSpPr>
        <p:sp>
          <p:nvSpPr>
            <p:cNvPr id="25" name="Овал 24"/>
            <p:cNvSpPr/>
            <p:nvPr/>
          </p:nvSpPr>
          <p:spPr>
            <a:xfrm>
              <a:off x="6640976" y="2655764"/>
              <a:ext cx="360000" cy="3600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7033595" y="2668977"/>
              <a:ext cx="360000" cy="36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7494952" y="2652348"/>
              <a:ext cx="360000" cy="36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7878913" y="2652348"/>
              <a:ext cx="360000" cy="3600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6256398" y="2668977"/>
              <a:ext cx="360000" cy="36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3" name="Прямая соединительная линия 22"/>
            <p:cNvCxnSpPr/>
            <p:nvPr/>
          </p:nvCxnSpPr>
          <p:spPr>
            <a:xfrm>
              <a:off x="6295966" y="2848977"/>
              <a:ext cx="280864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7534520" y="2835764"/>
              <a:ext cx="280864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7091688" y="2848977"/>
              <a:ext cx="280864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Левая круглая скобка 45"/>
            <p:cNvSpPr/>
            <p:nvPr/>
          </p:nvSpPr>
          <p:spPr>
            <a:xfrm rot="16200000">
              <a:off x="6749370" y="2459088"/>
              <a:ext cx="107944" cy="1189655"/>
            </a:xfrm>
            <a:prstGeom prst="leftBracket">
              <a:avLst>
                <a:gd name="adj" fmla="val 63729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Левая круглая скобка 48"/>
            <p:cNvSpPr/>
            <p:nvPr/>
          </p:nvSpPr>
          <p:spPr>
            <a:xfrm rot="16200000">
              <a:off x="7846428" y="2656537"/>
              <a:ext cx="82251" cy="820450"/>
            </a:xfrm>
            <a:prstGeom prst="leftBracket">
              <a:avLst>
                <a:gd name="adj" fmla="val 63729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6168962" y="3531960"/>
            <a:ext cx="2238832" cy="450844"/>
            <a:chOff x="6058944" y="3928723"/>
            <a:chExt cx="2238832" cy="450844"/>
          </a:xfrm>
        </p:grpSpPr>
        <p:sp>
          <p:nvSpPr>
            <p:cNvPr id="30" name="Овал 29"/>
            <p:cNvSpPr/>
            <p:nvPr/>
          </p:nvSpPr>
          <p:spPr>
            <a:xfrm>
              <a:off x="7854952" y="3937316"/>
              <a:ext cx="360000" cy="3600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6582577" y="3937653"/>
              <a:ext cx="360000" cy="3600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8" name="Группа 47"/>
            <p:cNvGrpSpPr/>
            <p:nvPr/>
          </p:nvGrpSpPr>
          <p:grpSpPr>
            <a:xfrm>
              <a:off x="6979136" y="3928723"/>
              <a:ext cx="360000" cy="360000"/>
              <a:chOff x="6820976" y="3842944"/>
              <a:chExt cx="360000" cy="360000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6820976" y="3842944"/>
                <a:ext cx="360000" cy="3600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1" name="Прямая соединительная линия 40"/>
              <p:cNvCxnSpPr/>
              <p:nvPr/>
            </p:nvCxnSpPr>
            <p:spPr>
              <a:xfrm>
                <a:off x="6878272" y="4031874"/>
                <a:ext cx="280864" cy="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Группа 46"/>
            <p:cNvGrpSpPr/>
            <p:nvPr/>
          </p:nvGrpSpPr>
          <p:grpSpPr>
            <a:xfrm>
              <a:off x="7455384" y="3937316"/>
              <a:ext cx="360000" cy="360000"/>
              <a:chOff x="7192552" y="3842944"/>
              <a:chExt cx="360000" cy="360000"/>
            </a:xfrm>
          </p:grpSpPr>
          <p:sp>
            <p:nvSpPr>
              <p:cNvPr id="24" name="Овал 23"/>
              <p:cNvSpPr/>
              <p:nvPr/>
            </p:nvSpPr>
            <p:spPr>
              <a:xfrm>
                <a:off x="7192552" y="3842944"/>
                <a:ext cx="360000" cy="3600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2" name="Прямая соединительная линия 41"/>
              <p:cNvCxnSpPr/>
              <p:nvPr/>
            </p:nvCxnSpPr>
            <p:spPr>
              <a:xfrm>
                <a:off x="7232120" y="4027409"/>
                <a:ext cx="280864" cy="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Группа 51"/>
            <p:cNvGrpSpPr/>
            <p:nvPr/>
          </p:nvGrpSpPr>
          <p:grpSpPr>
            <a:xfrm>
              <a:off x="6170836" y="3928723"/>
              <a:ext cx="360000" cy="360000"/>
              <a:chOff x="6024704" y="3839528"/>
              <a:chExt cx="360000" cy="360000"/>
            </a:xfrm>
          </p:grpSpPr>
          <p:sp>
            <p:nvSpPr>
              <p:cNvPr id="21" name="Овал 20"/>
              <p:cNvSpPr/>
              <p:nvPr/>
            </p:nvSpPr>
            <p:spPr>
              <a:xfrm>
                <a:off x="6024704" y="3839528"/>
                <a:ext cx="360000" cy="360000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3" name="Прямая соединительная линия 42"/>
              <p:cNvCxnSpPr/>
              <p:nvPr/>
            </p:nvCxnSpPr>
            <p:spPr>
              <a:xfrm>
                <a:off x="6069972" y="4036339"/>
                <a:ext cx="262540" cy="0"/>
              </a:xfrm>
              <a:prstGeom prst="line">
                <a:avLst/>
              </a:pr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/>
              <p:cNvCxnSpPr/>
              <p:nvPr/>
            </p:nvCxnSpPr>
            <p:spPr>
              <a:xfrm flipV="1">
                <a:off x="6077507" y="3960360"/>
                <a:ext cx="262011" cy="1"/>
              </a:xfrm>
              <a:prstGeom prst="line">
                <a:avLst/>
              </a:pr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50" name="Левая круглая скобка 49"/>
            <p:cNvSpPr/>
            <p:nvPr/>
          </p:nvSpPr>
          <p:spPr>
            <a:xfrm rot="16200000">
              <a:off x="7765722" y="3847513"/>
              <a:ext cx="164503" cy="899605"/>
            </a:xfrm>
            <a:prstGeom prst="leftBracket">
              <a:avLst>
                <a:gd name="adj" fmla="val 63729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Левая круглая скобка 50"/>
            <p:cNvSpPr/>
            <p:nvPr/>
          </p:nvSpPr>
          <p:spPr>
            <a:xfrm rot="16200000">
              <a:off x="6633498" y="3640511"/>
              <a:ext cx="164502" cy="1313609"/>
            </a:xfrm>
            <a:prstGeom prst="leftBracket">
              <a:avLst>
                <a:gd name="adj" fmla="val 63729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22506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2656"/>
            <a:ext cx="7200800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67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146" y="4149080"/>
            <a:ext cx="2484854" cy="2484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980728"/>
            <a:ext cx="558011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Д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е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 Д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а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н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и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а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д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е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л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и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 д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ы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н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ю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о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л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ю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Д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и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м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е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д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о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л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ю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Д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и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н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е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9061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ru-RU" dirty="0" smtClean="0"/>
              <a:t>Интернет - ресурсы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435280" cy="5073427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img3.proshkolu.ru/content/media/pic/std/1000000/864000/863889-b5a2157fa815dec8.jpg</a:t>
            </a:r>
            <a:r>
              <a:rPr lang="ru-RU" dirty="0" smtClean="0"/>
              <a:t> слова на д</a:t>
            </a:r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readik.ru/bukvy/d3.jpg</a:t>
            </a:r>
            <a:r>
              <a:rPr lang="ru-RU" dirty="0" smtClean="0"/>
              <a:t> буква д</a:t>
            </a:r>
          </a:p>
          <a:p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fshop.ucoz.ru/School_clp.jpg</a:t>
            </a:r>
            <a:r>
              <a:rPr lang="ru-RU" dirty="0" smtClean="0"/>
              <a:t> сова</a:t>
            </a:r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900igr.net/datai/okruzhajuschij-mir/Nezhivaja-priroda-osenju/0027-044-Zimujuschie-ptitsy.jpg</a:t>
            </a:r>
            <a:r>
              <a:rPr lang="ru-RU" dirty="0" smtClean="0"/>
              <a:t> дятел</a:t>
            </a:r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img1.liveinternet.ru/images/attach/c/2/73/522/73522031_post2901941281415971.png</a:t>
            </a:r>
            <a:r>
              <a:rPr lang="ru-RU" dirty="0" smtClean="0"/>
              <a:t> солнышко</a:t>
            </a:r>
          </a:p>
          <a:p>
            <a:r>
              <a:rPr lang="en-US" dirty="0">
                <a:hlinkClick r:id="rId7"/>
              </a:rPr>
              <a:t>http://images.vector-images.com/clp2/201929/clp804293.jpg</a:t>
            </a:r>
            <a:r>
              <a:rPr lang="ru-RU" dirty="0" smtClean="0"/>
              <a:t>радуга</a:t>
            </a:r>
          </a:p>
          <a:p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www.sunhome.ru/UsersGallery/wallpapers/24/7172247.jpg</a:t>
            </a:r>
            <a:r>
              <a:rPr lang="ru-RU" dirty="0" smtClean="0"/>
              <a:t> зонтик</a:t>
            </a:r>
          </a:p>
          <a:p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dlm4.meta.ua/pic/0/26/26/4f2q64z8Ab.jpg?srd=dlm3.meta.ua</a:t>
            </a:r>
            <a:r>
              <a:rPr lang="ru-RU" dirty="0" smtClean="0"/>
              <a:t> тучка</a:t>
            </a:r>
          </a:p>
          <a:p>
            <a:r>
              <a:rPr lang="en-US" dirty="0">
                <a:hlinkClick r:id="rId10"/>
              </a:rPr>
              <a:t>http://</a:t>
            </a:r>
            <a:r>
              <a:rPr lang="en-US" dirty="0" smtClean="0">
                <a:hlinkClick r:id="rId10"/>
              </a:rPr>
              <a:t>fc09.deviantart.net/fs71/i/2012/268/d/8/rainbow_dash_sitting_on_a_cloud_by_tiwake-d5fu33m.png</a:t>
            </a:r>
            <a:r>
              <a:rPr lang="ru-RU" dirty="0" smtClean="0"/>
              <a:t> облако и пони</a:t>
            </a:r>
          </a:p>
        </p:txBody>
      </p:sp>
    </p:spTree>
    <p:extLst>
      <p:ext uri="{BB962C8B-B14F-4D97-AF65-F5344CB8AC3E}">
        <p14:creationId xmlns:p14="http://schemas.microsoft.com/office/powerpoint/2010/main" val="304697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259632" y="836712"/>
            <a:ext cx="7437512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b="1" dirty="0" smtClean="0"/>
              <a:t>т</a:t>
            </a:r>
            <a:r>
              <a:rPr lang="ru-RU" sz="5400" b="1" dirty="0" smtClean="0">
                <a:solidFill>
                  <a:srgbClr val="FF0000"/>
                </a:solidFill>
              </a:rPr>
              <a:t>а </a:t>
            </a:r>
            <a:r>
              <a:rPr lang="ru-RU" sz="5400" b="1" dirty="0" smtClean="0"/>
              <a:t>     </a:t>
            </a:r>
            <a:r>
              <a:rPr lang="ru-RU" sz="5400" b="1" dirty="0" err="1" smtClean="0">
                <a:solidFill>
                  <a:srgbClr val="FF0000"/>
                </a:solidFill>
              </a:rPr>
              <a:t>а</a:t>
            </a:r>
            <a:r>
              <a:rPr lang="ru-RU" sz="5400" b="1" dirty="0" err="1" smtClean="0"/>
              <a:t>т</a:t>
            </a:r>
            <a:r>
              <a:rPr lang="ru-RU" sz="5400" b="1" dirty="0" smtClean="0"/>
              <a:t>      </a:t>
            </a:r>
            <a:r>
              <a:rPr lang="ru-RU" sz="5400" b="1" dirty="0" err="1" smtClean="0"/>
              <a:t>т</a:t>
            </a:r>
            <a:r>
              <a:rPr lang="ru-RU" sz="5400" b="1" dirty="0" err="1" smtClean="0">
                <a:solidFill>
                  <a:srgbClr val="FF0000"/>
                </a:solidFill>
              </a:rPr>
              <a:t>я</a:t>
            </a:r>
            <a:r>
              <a:rPr lang="ru-RU" sz="5400" b="1" dirty="0" smtClean="0"/>
              <a:t>     </a:t>
            </a:r>
            <a:r>
              <a:rPr lang="ru-RU" sz="5400" b="1" dirty="0" err="1" smtClean="0">
                <a:solidFill>
                  <a:srgbClr val="FF0000"/>
                </a:solidFill>
              </a:rPr>
              <a:t>я</a:t>
            </a:r>
            <a:r>
              <a:rPr lang="ru-RU" sz="5400" b="1" dirty="0" err="1" smtClean="0"/>
              <a:t>т</a:t>
            </a:r>
            <a:endParaRPr lang="ru-RU" sz="5400" b="1" dirty="0" smtClean="0"/>
          </a:p>
          <a:p>
            <a:pPr marL="0" indent="0">
              <a:buNone/>
            </a:pPr>
            <a:r>
              <a:rPr lang="ru-RU" sz="5400" b="1" dirty="0"/>
              <a:t>т</a:t>
            </a:r>
            <a:r>
              <a:rPr lang="ru-RU" sz="5400" b="1" dirty="0">
                <a:solidFill>
                  <a:srgbClr val="FF0000"/>
                </a:solidFill>
              </a:rPr>
              <a:t>о</a:t>
            </a:r>
            <a:r>
              <a:rPr lang="ru-RU" sz="5400" b="1" dirty="0"/>
              <a:t>      </a:t>
            </a:r>
            <a:r>
              <a:rPr lang="ru-RU" sz="5400" b="1" dirty="0" smtClean="0">
                <a:solidFill>
                  <a:srgbClr val="FF0000"/>
                </a:solidFill>
              </a:rPr>
              <a:t>о</a:t>
            </a:r>
            <a:r>
              <a:rPr lang="ru-RU" sz="5400" b="1" dirty="0" smtClean="0"/>
              <a:t>т      </a:t>
            </a:r>
            <a:r>
              <a:rPr lang="ru-RU" sz="5400" b="1" dirty="0" err="1" smtClean="0"/>
              <a:t>т</a:t>
            </a:r>
            <a:r>
              <a:rPr lang="ru-RU" sz="5400" b="1" dirty="0" err="1" smtClean="0">
                <a:solidFill>
                  <a:srgbClr val="FF0000"/>
                </a:solidFill>
              </a:rPr>
              <a:t>ё</a:t>
            </a:r>
            <a:r>
              <a:rPr lang="ru-RU" sz="5400" b="1" dirty="0" smtClean="0"/>
              <a:t>     </a:t>
            </a:r>
            <a:r>
              <a:rPr lang="ru-RU" sz="5400" b="1" dirty="0" err="1">
                <a:solidFill>
                  <a:srgbClr val="FF0000"/>
                </a:solidFill>
              </a:rPr>
              <a:t>ё</a:t>
            </a:r>
            <a:r>
              <a:rPr lang="ru-RU" sz="5400" b="1" dirty="0" err="1"/>
              <a:t>т</a:t>
            </a:r>
            <a:endParaRPr lang="ru-RU" sz="5400" b="1" dirty="0"/>
          </a:p>
          <a:p>
            <a:pPr marL="0" indent="0">
              <a:buNone/>
            </a:pPr>
            <a:r>
              <a:rPr lang="ru-RU" sz="5400" b="1" dirty="0"/>
              <a:t>т</a:t>
            </a:r>
            <a:r>
              <a:rPr lang="ru-RU" sz="5400" b="1" dirty="0">
                <a:solidFill>
                  <a:srgbClr val="FF0000"/>
                </a:solidFill>
              </a:rPr>
              <a:t>у</a:t>
            </a:r>
            <a:r>
              <a:rPr lang="ru-RU" sz="5400" b="1" dirty="0"/>
              <a:t>      </a:t>
            </a:r>
            <a:r>
              <a:rPr lang="ru-RU" sz="5400" b="1" dirty="0" err="1" smtClean="0">
                <a:solidFill>
                  <a:srgbClr val="FF0000"/>
                </a:solidFill>
              </a:rPr>
              <a:t>у</a:t>
            </a:r>
            <a:r>
              <a:rPr lang="ru-RU" sz="5400" b="1" dirty="0" err="1" smtClean="0"/>
              <a:t>т</a:t>
            </a:r>
            <a:r>
              <a:rPr lang="ru-RU" sz="5400" b="1" dirty="0" smtClean="0"/>
              <a:t>      </a:t>
            </a:r>
            <a:r>
              <a:rPr lang="ru-RU" sz="5400" b="1" dirty="0" err="1" smtClean="0"/>
              <a:t>т</a:t>
            </a:r>
            <a:r>
              <a:rPr lang="ru-RU" sz="5400" b="1" dirty="0" err="1" smtClean="0">
                <a:solidFill>
                  <a:srgbClr val="FF0000"/>
                </a:solidFill>
              </a:rPr>
              <a:t>ю</a:t>
            </a:r>
            <a:r>
              <a:rPr lang="ru-RU" sz="5400" b="1" dirty="0" smtClean="0"/>
              <a:t>    </a:t>
            </a:r>
            <a:r>
              <a:rPr lang="ru-RU" sz="5400" b="1" dirty="0">
                <a:solidFill>
                  <a:srgbClr val="FF0000"/>
                </a:solidFill>
              </a:rPr>
              <a:t>ю</a:t>
            </a:r>
            <a:r>
              <a:rPr lang="ru-RU" sz="5400" b="1" dirty="0"/>
              <a:t>т</a:t>
            </a:r>
          </a:p>
          <a:p>
            <a:pPr marL="0" indent="0">
              <a:buNone/>
            </a:pPr>
            <a:r>
              <a:rPr lang="ru-RU" sz="5400" b="1" dirty="0"/>
              <a:t>т</a:t>
            </a:r>
            <a:r>
              <a:rPr lang="ru-RU" sz="5400" b="1" dirty="0">
                <a:solidFill>
                  <a:srgbClr val="FF0000"/>
                </a:solidFill>
              </a:rPr>
              <a:t>э</a:t>
            </a:r>
            <a:r>
              <a:rPr lang="ru-RU" sz="5400" b="1" dirty="0"/>
              <a:t>      </a:t>
            </a:r>
            <a:r>
              <a:rPr lang="ru-RU" sz="5400" b="1" dirty="0" err="1" smtClean="0">
                <a:solidFill>
                  <a:srgbClr val="FF0000"/>
                </a:solidFill>
              </a:rPr>
              <a:t>э</a:t>
            </a:r>
            <a:r>
              <a:rPr lang="ru-RU" sz="5400" b="1" dirty="0" err="1" smtClean="0"/>
              <a:t>т</a:t>
            </a:r>
            <a:r>
              <a:rPr lang="ru-RU" sz="5400" b="1" dirty="0" smtClean="0"/>
              <a:t>      т</a:t>
            </a:r>
            <a:r>
              <a:rPr lang="ru-RU" sz="5400" b="1" dirty="0" smtClean="0">
                <a:solidFill>
                  <a:srgbClr val="FF0000"/>
                </a:solidFill>
              </a:rPr>
              <a:t>е</a:t>
            </a:r>
            <a:r>
              <a:rPr lang="ru-RU" sz="5400" b="1" dirty="0" smtClean="0"/>
              <a:t>     </a:t>
            </a:r>
            <a:r>
              <a:rPr lang="ru-RU" sz="5400" b="1" dirty="0" err="1" smtClean="0">
                <a:solidFill>
                  <a:srgbClr val="FF0000"/>
                </a:solidFill>
              </a:rPr>
              <a:t>е</a:t>
            </a:r>
            <a:r>
              <a:rPr lang="ru-RU" sz="5400" b="1" dirty="0" err="1" smtClean="0"/>
              <a:t>т</a:t>
            </a:r>
            <a:endParaRPr lang="ru-RU" sz="5400" b="1" dirty="0"/>
          </a:p>
          <a:p>
            <a:pPr marL="0" indent="0">
              <a:buNone/>
            </a:pPr>
            <a:r>
              <a:rPr lang="ru-RU" sz="5400" b="1" dirty="0"/>
              <a:t>т</a:t>
            </a:r>
            <a:r>
              <a:rPr lang="ru-RU" sz="5400" b="1" dirty="0">
                <a:solidFill>
                  <a:srgbClr val="FF0000"/>
                </a:solidFill>
              </a:rPr>
              <a:t>ы</a:t>
            </a:r>
            <a:r>
              <a:rPr lang="ru-RU" sz="5400" b="1" dirty="0"/>
              <a:t>     </a:t>
            </a:r>
            <a:r>
              <a:rPr lang="ru-RU" sz="5400" b="1" dirty="0" err="1" smtClean="0">
                <a:solidFill>
                  <a:srgbClr val="FF0000"/>
                </a:solidFill>
              </a:rPr>
              <a:t>ы</a:t>
            </a:r>
            <a:r>
              <a:rPr lang="ru-RU" sz="5400" b="1" dirty="0" err="1" smtClean="0"/>
              <a:t>т</a:t>
            </a:r>
            <a:r>
              <a:rPr lang="ru-RU" sz="5400" b="1" dirty="0" smtClean="0"/>
              <a:t>      </a:t>
            </a:r>
            <a:r>
              <a:rPr lang="ru-RU" sz="5400" b="1" dirty="0" err="1" smtClean="0"/>
              <a:t>т</a:t>
            </a:r>
            <a:r>
              <a:rPr lang="ru-RU" sz="5400" b="1" dirty="0" err="1" smtClean="0">
                <a:solidFill>
                  <a:srgbClr val="FF0000"/>
                </a:solidFill>
              </a:rPr>
              <a:t>и</a:t>
            </a:r>
            <a:r>
              <a:rPr lang="ru-RU" sz="5400" b="1" dirty="0" smtClean="0"/>
              <a:t>     </a:t>
            </a:r>
            <a:r>
              <a:rPr lang="ru-RU" sz="5400" b="1" dirty="0" err="1" smtClean="0">
                <a:solidFill>
                  <a:srgbClr val="FF0000"/>
                </a:solidFill>
              </a:rPr>
              <a:t>и</a:t>
            </a:r>
            <a:r>
              <a:rPr lang="ru-RU" sz="5400" b="1" dirty="0" err="1" smtClean="0"/>
              <a:t>т</a:t>
            </a:r>
            <a:endParaRPr lang="ru-RU" sz="5400" b="1" dirty="0"/>
          </a:p>
          <a:p>
            <a:pPr marL="0" indent="0">
              <a:buNone/>
            </a:pPr>
            <a:endParaRPr lang="ru-RU" sz="5400" b="1" dirty="0"/>
          </a:p>
          <a:p>
            <a:pPr marL="0" indent="0">
              <a:buNone/>
            </a:pPr>
            <a:endParaRPr lang="ru-RU" sz="5400" b="1" dirty="0"/>
          </a:p>
          <a:p>
            <a:pPr marL="0" indent="0">
              <a:buNone/>
            </a:pPr>
            <a:endParaRPr lang="ru-RU" sz="5400" b="1" dirty="0"/>
          </a:p>
          <a:p>
            <a:pPr marL="0" indent="0">
              <a:buNone/>
            </a:pPr>
            <a:endParaRPr lang="ru-RU" sz="5400" b="1" dirty="0"/>
          </a:p>
          <a:p>
            <a:pPr marL="0" indent="0">
              <a:buNone/>
            </a:pPr>
            <a:endParaRPr lang="ru-RU" sz="5400" b="1" dirty="0"/>
          </a:p>
          <a:p>
            <a:pPr marL="0" indent="0">
              <a:buNone/>
            </a:pPr>
            <a:endParaRPr lang="ru-RU" sz="5400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83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484784"/>
            <a:ext cx="8229600" cy="45259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7200" b="1" dirty="0">
                <a:solidFill>
                  <a:srgbClr val="FF0000"/>
                </a:solidFill>
              </a:rPr>
              <a:t>У</a:t>
            </a:r>
            <a:r>
              <a:rPr lang="ru-RU" sz="7200" b="1" dirty="0"/>
              <a:t> </a:t>
            </a:r>
            <a:r>
              <a:rPr lang="ru-RU" sz="7200" b="1" dirty="0">
                <a:solidFill>
                  <a:srgbClr val="0070C0"/>
                </a:solidFill>
              </a:rPr>
              <a:t>Т</a:t>
            </a:r>
            <a:r>
              <a:rPr lang="ru-RU" sz="7200" b="1" dirty="0">
                <a:solidFill>
                  <a:srgbClr val="FF0000"/>
                </a:solidFill>
              </a:rPr>
              <a:t>а</a:t>
            </a:r>
            <a:r>
              <a:rPr lang="ru-RU" sz="7200" b="1" dirty="0">
                <a:solidFill>
                  <a:srgbClr val="00B050"/>
                </a:solidFill>
              </a:rPr>
              <a:t>н</a:t>
            </a:r>
            <a:r>
              <a:rPr lang="ru-RU" sz="7200" b="1" dirty="0">
                <a:solidFill>
                  <a:srgbClr val="FF0000"/>
                </a:solidFill>
              </a:rPr>
              <a:t>и</a:t>
            </a:r>
            <a:r>
              <a:rPr lang="ru-RU" sz="7200" b="1" dirty="0"/>
              <a:t> </a:t>
            </a:r>
            <a:r>
              <a:rPr lang="ru-RU" sz="7200" b="1" dirty="0">
                <a:solidFill>
                  <a:srgbClr val="0070C0"/>
                </a:solidFill>
              </a:rPr>
              <a:t>к</a:t>
            </a:r>
            <a:r>
              <a:rPr lang="ru-RU" sz="7200" b="1" dirty="0">
                <a:solidFill>
                  <a:srgbClr val="FF0000"/>
                </a:solidFill>
              </a:rPr>
              <a:t>о</a:t>
            </a:r>
            <a:r>
              <a:rPr lang="ru-RU" sz="7200" b="1" dirty="0">
                <a:solidFill>
                  <a:srgbClr val="0070C0"/>
                </a:solidFill>
              </a:rPr>
              <a:t>т</a:t>
            </a:r>
            <a:r>
              <a:rPr lang="ru-RU" sz="7200" b="1" dirty="0"/>
              <a:t>.</a:t>
            </a:r>
            <a:br>
              <a:rPr lang="ru-RU" sz="7200" b="1" dirty="0"/>
            </a:br>
            <a:r>
              <a:rPr lang="ru-RU" sz="7200" b="1" dirty="0">
                <a:solidFill>
                  <a:srgbClr val="FF0000"/>
                </a:solidFill>
              </a:rPr>
              <a:t>У</a:t>
            </a:r>
            <a:r>
              <a:rPr lang="ru-RU" sz="7200" b="1" dirty="0"/>
              <a:t> </a:t>
            </a:r>
            <a:r>
              <a:rPr lang="ru-RU" sz="7200" b="1" dirty="0">
                <a:solidFill>
                  <a:srgbClr val="0070C0"/>
                </a:solidFill>
              </a:rPr>
              <a:t>Т</a:t>
            </a:r>
            <a:r>
              <a:rPr lang="ru-RU" sz="7200" b="1" dirty="0">
                <a:solidFill>
                  <a:srgbClr val="FF0000"/>
                </a:solidFill>
              </a:rPr>
              <a:t>о</a:t>
            </a:r>
            <a:r>
              <a:rPr lang="ru-RU" sz="7200" b="1" dirty="0">
                <a:solidFill>
                  <a:srgbClr val="00B050"/>
                </a:solidFill>
              </a:rPr>
              <a:t>н</a:t>
            </a:r>
            <a:r>
              <a:rPr lang="ru-RU" sz="7200" b="1" dirty="0">
                <a:solidFill>
                  <a:srgbClr val="FF0000"/>
                </a:solidFill>
              </a:rPr>
              <a:t>и</a:t>
            </a:r>
            <a:r>
              <a:rPr lang="ru-RU" sz="7200" b="1" dirty="0"/>
              <a:t> </a:t>
            </a:r>
            <a:r>
              <a:rPr lang="ru-RU" sz="7200" b="1" dirty="0">
                <a:solidFill>
                  <a:srgbClr val="FF0000"/>
                </a:solidFill>
              </a:rPr>
              <a:t>е</a:t>
            </a:r>
            <a:r>
              <a:rPr lang="ru-RU" sz="7200" b="1" dirty="0">
                <a:solidFill>
                  <a:srgbClr val="0070C0"/>
                </a:solidFill>
              </a:rPr>
              <a:t>н</a:t>
            </a:r>
            <a:r>
              <a:rPr lang="ru-RU" sz="7200" b="1" dirty="0">
                <a:solidFill>
                  <a:srgbClr val="FF0000"/>
                </a:solidFill>
              </a:rPr>
              <a:t>о</a:t>
            </a:r>
            <a:r>
              <a:rPr lang="ru-RU" sz="7200" b="1" dirty="0">
                <a:solidFill>
                  <a:srgbClr val="0070C0"/>
                </a:solidFill>
              </a:rPr>
              <a:t>т</a:t>
            </a:r>
            <a:r>
              <a:rPr lang="ru-RU" sz="7200" b="1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596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4167572" y="462351"/>
            <a:ext cx="4104336" cy="4199394"/>
            <a:chOff x="4283968" y="636223"/>
            <a:chExt cx="4104336" cy="4199394"/>
          </a:xfrm>
        </p:grpSpPr>
        <p:sp>
          <p:nvSpPr>
            <p:cNvPr id="5" name="Овал 4"/>
            <p:cNvSpPr/>
            <p:nvPr/>
          </p:nvSpPr>
          <p:spPr>
            <a:xfrm>
              <a:off x="7308304" y="2143484"/>
              <a:ext cx="1080000" cy="1080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>
              <a:off x="5940152" y="3755617"/>
              <a:ext cx="1080000" cy="10800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4283968" y="3717032"/>
              <a:ext cx="1080000" cy="10800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 flipH="1">
              <a:off x="5020936" y="3223484"/>
              <a:ext cx="199136" cy="49354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>
              <a:off x="5940152" y="3223484"/>
              <a:ext cx="180020" cy="53213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3" name="Овал 12"/>
            <p:cNvSpPr/>
            <p:nvPr/>
          </p:nvSpPr>
          <p:spPr>
            <a:xfrm>
              <a:off x="6197933" y="636223"/>
              <a:ext cx="1080000" cy="1080000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/>
                <a:t>?</a:t>
              </a:r>
              <a:endParaRPr lang="ru-RU" sz="6000" b="1" dirty="0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5120504" y="2132856"/>
              <a:ext cx="1080000" cy="1080000"/>
            </a:xfrm>
            <a:prstGeom prst="ellipse">
              <a:avLst/>
            </a:prstGeom>
            <a:gradFill flip="none" rotWithShape="1">
              <a:gsLst>
                <a:gs pos="0">
                  <a:srgbClr val="00B050"/>
                </a:gs>
                <a:gs pos="61000">
                  <a:schemeClr val="accent1">
                    <a:tint val="44500"/>
                    <a:satMod val="160000"/>
                  </a:schemeClr>
                </a:gs>
                <a:gs pos="100000">
                  <a:srgbClr val="0070C0"/>
                </a:gs>
              </a:gsLst>
              <a:lin ang="10800000" scaled="1"/>
              <a:tileRect/>
            </a:gra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 flipH="1">
              <a:off x="6039720" y="1716223"/>
              <a:ext cx="360040" cy="42726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>
              <a:off x="7119720" y="1716223"/>
              <a:ext cx="432168" cy="42726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2050" name="Picture 2">
            <a:hlinkClick r:id="rId2" action="ppaction://hlinkpres?slideindex=1&amp;slidetitle=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39499"/>
            <a:ext cx="4310246" cy="3567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39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35147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авая круглая скобка 3"/>
          <p:cNvSpPr/>
          <p:nvPr/>
        </p:nvSpPr>
        <p:spPr>
          <a:xfrm rot="5400000">
            <a:off x="3635896" y="4293096"/>
            <a:ext cx="432048" cy="2016224"/>
          </a:xfrm>
          <a:prstGeom prst="rightBracket">
            <a:avLst>
              <a:gd name="adj" fmla="val 105621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авая круглая скобка 5"/>
          <p:cNvSpPr/>
          <p:nvPr/>
        </p:nvSpPr>
        <p:spPr>
          <a:xfrm rot="5400000">
            <a:off x="6156176" y="3933056"/>
            <a:ext cx="432048" cy="2736304"/>
          </a:xfrm>
          <a:prstGeom prst="rightBracket">
            <a:avLst>
              <a:gd name="adj" fmla="val 105621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068256" y="4631990"/>
            <a:ext cx="720000" cy="7200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989205" y="4648904"/>
            <a:ext cx="720000" cy="7200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876256" y="4671864"/>
            <a:ext cx="720000" cy="7200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012200" y="4634156"/>
            <a:ext cx="720000" cy="7200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148859" y="4634156"/>
            <a:ext cx="720000" cy="7200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4499992" y="4293096"/>
            <a:ext cx="209213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Стрелка вверх 13"/>
          <p:cNvSpPr/>
          <p:nvPr/>
        </p:nvSpPr>
        <p:spPr>
          <a:xfrm>
            <a:off x="3248256" y="5661248"/>
            <a:ext cx="360000" cy="5748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200" y="260648"/>
            <a:ext cx="2570881" cy="271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386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5" grpId="1" animBg="1"/>
      <p:bldP spid="8" grpId="0" animBg="1"/>
      <p:bldP spid="9" grpId="0" animBg="1"/>
      <p:bldP spid="10" grpId="0" animBg="1"/>
      <p:bldP spid="11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06" y="98376"/>
            <a:ext cx="3563888" cy="810344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Стр. 95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12976"/>
            <a:ext cx="3096344" cy="3096344"/>
          </a:xfrm>
        </p:spPr>
      </p:pic>
      <p:pic>
        <p:nvPicPr>
          <p:cNvPr id="1026" name="Picture 2" descr="C:\Users\Иван\Pictures\Мои сканированные изображения\2014-01 (янв)\сканирование002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0"/>
          <a:stretch/>
        </p:blipFill>
        <p:spPr bwMode="auto">
          <a:xfrm>
            <a:off x="3851920" y="908720"/>
            <a:ext cx="4994136" cy="55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2426965" cy="2563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310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006080"/>
            <a:ext cx="3851920" cy="3851920"/>
          </a:xfrm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899592" y="620688"/>
            <a:ext cx="6120680" cy="2808312"/>
          </a:xfrm>
          <a:prstGeom prst="wedgeRoundRectCallout">
            <a:avLst>
              <a:gd name="adj1" fmla="val 33142"/>
              <a:gd name="adj2" fmla="val 86658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  </a:t>
            </a:r>
            <a:r>
              <a:rPr lang="ru-RU" sz="9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ru-RU" sz="9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3933056"/>
            <a:ext cx="5328592" cy="259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alibri" panose="020F0502020204030204" pitchFamily="34" charset="0"/>
              </a:rPr>
              <a:t>Д – это домик аккуратный,</a:t>
            </a:r>
          </a:p>
          <a:p>
            <a:pPr algn="ctr"/>
            <a:r>
              <a:rPr lang="ru-RU" sz="2800" b="1" dirty="0" smtClean="0">
                <a:latin typeface="Calibri" panose="020F0502020204030204" pitchFamily="34" charset="0"/>
              </a:rPr>
              <a:t>С высокой крышею двускатной.</a:t>
            </a:r>
          </a:p>
          <a:p>
            <a:pPr algn="ctr"/>
            <a:r>
              <a:rPr lang="ru-RU" sz="2800" b="1" dirty="0" smtClean="0">
                <a:latin typeface="Calibri" panose="020F0502020204030204" pitchFamily="34" charset="0"/>
              </a:rPr>
              <a:t>Вот стоит, дымок пуская,</a:t>
            </a:r>
          </a:p>
          <a:p>
            <a:pPr algn="ctr"/>
            <a:r>
              <a:rPr lang="ru-RU" sz="2800" b="1" dirty="0" smtClean="0">
                <a:latin typeface="Calibri" panose="020F0502020204030204" pitchFamily="34" charset="0"/>
              </a:rPr>
              <a:t>Буква Д – труба печная.</a:t>
            </a:r>
            <a:endParaRPr lang="ru-RU" sz="2800" b="1" dirty="0">
              <a:latin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77072"/>
            <a:ext cx="5184576" cy="259228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Д</a:t>
            </a:r>
            <a:r>
              <a:rPr lang="ru-RU" sz="2800" b="1" dirty="0">
                <a:latin typeface="Calibri" panose="020F0502020204030204" pitchFamily="34" charset="0"/>
              </a:rPr>
              <a:t> – это </a:t>
            </a:r>
            <a: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д</a:t>
            </a:r>
            <a:r>
              <a:rPr lang="ru-RU" sz="2800" b="1" dirty="0">
                <a:latin typeface="Calibri" panose="020F0502020204030204" pitchFamily="34" charset="0"/>
              </a:rPr>
              <a:t>омик аккуратный,</a:t>
            </a:r>
          </a:p>
          <a:p>
            <a:pPr algn="ctr"/>
            <a:r>
              <a:rPr lang="ru-RU" sz="2800" b="1" dirty="0">
                <a:latin typeface="Calibri" panose="020F0502020204030204" pitchFamily="34" charset="0"/>
              </a:rPr>
              <a:t>С высокой крышею </a:t>
            </a:r>
            <a: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д</a:t>
            </a:r>
            <a:r>
              <a:rPr lang="ru-RU" sz="2800" b="1" dirty="0">
                <a:latin typeface="Calibri" panose="020F0502020204030204" pitchFamily="34" charset="0"/>
              </a:rPr>
              <a:t>вускатной.</a:t>
            </a:r>
          </a:p>
          <a:p>
            <a:pPr algn="ctr"/>
            <a:r>
              <a:rPr lang="ru-RU" sz="2800" b="1" dirty="0">
                <a:latin typeface="Calibri" panose="020F0502020204030204" pitchFamily="34" charset="0"/>
              </a:rPr>
              <a:t>Вот стоит, </a:t>
            </a:r>
            <a: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д</a:t>
            </a:r>
            <a:r>
              <a:rPr lang="ru-RU" sz="2800" b="1" dirty="0">
                <a:latin typeface="Calibri" panose="020F0502020204030204" pitchFamily="34" charset="0"/>
              </a:rPr>
              <a:t>ымок пуская,</a:t>
            </a:r>
          </a:p>
          <a:p>
            <a:pPr algn="ctr"/>
            <a:r>
              <a:rPr lang="ru-RU" sz="2800" b="1" dirty="0">
                <a:latin typeface="Calibri" panose="020F0502020204030204" pitchFamily="34" charset="0"/>
              </a:rPr>
              <a:t>Буква </a:t>
            </a:r>
            <a: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Д</a:t>
            </a:r>
            <a:r>
              <a:rPr lang="ru-RU" sz="2800" b="1" dirty="0">
                <a:latin typeface="Calibri" panose="020F0502020204030204" pitchFamily="34" charset="0"/>
              </a:rPr>
              <a:t> – труба печная.</a:t>
            </a:r>
          </a:p>
        </p:txBody>
      </p:sp>
    </p:spTree>
    <p:extLst>
      <p:ext uri="{BB962C8B-B14F-4D97-AF65-F5344CB8AC3E}">
        <p14:creationId xmlns:p14="http://schemas.microsoft.com/office/powerpoint/2010/main" val="347958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1"/>
            <a:ext cx="8784976" cy="182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>
                <a:latin typeface="Calibri" panose="020F0502020204030204" pitchFamily="34" charset="0"/>
              </a:rPr>
              <a:t>Л </a:t>
            </a:r>
            <a:r>
              <a:rPr lang="ru-RU" sz="4400" b="1" dirty="0">
                <a:solidFill>
                  <a:srgbClr val="FF0000"/>
                </a:solidFill>
                <a:latin typeface="Calibri" panose="020F0502020204030204" pitchFamily="34" charset="0"/>
              </a:rPr>
              <a:t>Д</a:t>
            </a:r>
            <a:r>
              <a:rPr lang="ru-RU" sz="4400" b="1" dirty="0">
                <a:latin typeface="Calibri" panose="020F0502020204030204" pitchFamily="34" charset="0"/>
              </a:rPr>
              <a:t> П </a:t>
            </a:r>
            <a:r>
              <a:rPr lang="ru-RU" sz="4400" b="1" dirty="0">
                <a:solidFill>
                  <a:srgbClr val="FF0000"/>
                </a:solidFill>
                <a:latin typeface="Calibri" panose="020F0502020204030204" pitchFamily="34" charset="0"/>
              </a:rPr>
              <a:t>Д</a:t>
            </a:r>
            <a:r>
              <a:rPr lang="ru-RU" sz="4400" b="1" dirty="0">
                <a:latin typeface="Calibri" panose="020F0502020204030204" pitchFamily="34" charset="0"/>
              </a:rPr>
              <a:t> Г Т </a:t>
            </a:r>
            <a:r>
              <a:rPr lang="ru-RU" sz="4400" b="1" dirty="0">
                <a:solidFill>
                  <a:srgbClr val="FF0000"/>
                </a:solidFill>
                <a:latin typeface="Calibri" panose="020F0502020204030204" pitchFamily="34" charset="0"/>
              </a:rPr>
              <a:t>Д</a:t>
            </a:r>
            <a:r>
              <a:rPr lang="ru-RU" sz="4400" b="1" dirty="0">
                <a:latin typeface="Calibri" panose="020F0502020204030204" pitchFamily="34" charset="0"/>
              </a:rPr>
              <a:t> А Б Т </a:t>
            </a:r>
            <a:r>
              <a:rPr lang="ru-RU" sz="4400" b="1" dirty="0">
                <a:solidFill>
                  <a:srgbClr val="FF0000"/>
                </a:solidFill>
                <a:latin typeface="Calibri" panose="020F0502020204030204" pitchFamily="34" charset="0"/>
              </a:rPr>
              <a:t>Д</a:t>
            </a:r>
            <a:r>
              <a:rPr lang="ru-RU" sz="4400" b="1" dirty="0">
                <a:latin typeface="Calibri" panose="020F0502020204030204" pitchFamily="34" charset="0"/>
              </a:rPr>
              <a:t> Г </a:t>
            </a:r>
            <a:r>
              <a:rPr lang="ru-RU" sz="4400" b="1" dirty="0">
                <a:solidFill>
                  <a:srgbClr val="FF0000"/>
                </a:solidFill>
                <a:latin typeface="Calibri" panose="020F0502020204030204" pitchFamily="34" charset="0"/>
              </a:rPr>
              <a:t>д</a:t>
            </a:r>
            <a:r>
              <a:rPr lang="ru-RU" sz="4400" b="1" dirty="0">
                <a:latin typeface="Calibri" panose="020F0502020204030204" pitchFamily="34" charset="0"/>
              </a:rPr>
              <a:t> </a:t>
            </a:r>
            <a:r>
              <a:rPr lang="ru-RU" sz="4400" b="1" dirty="0" smtClean="0">
                <a:latin typeface="Calibri" panose="020F0502020204030204" pitchFamily="34" charset="0"/>
              </a:rPr>
              <a:t>А </a:t>
            </a:r>
            <a:r>
              <a:rPr lang="ru-RU" sz="4400" b="1" dirty="0">
                <a:latin typeface="Calibri" panose="020F0502020204030204" pitchFamily="34" charset="0"/>
              </a:rPr>
              <a:t>Л </a:t>
            </a:r>
            <a:r>
              <a:rPr lang="ru-RU" sz="4400" b="1" dirty="0">
                <a:solidFill>
                  <a:srgbClr val="FF0000"/>
                </a:solidFill>
                <a:latin typeface="Calibri" panose="020F0502020204030204" pitchFamily="34" charset="0"/>
              </a:rPr>
              <a:t>Д</a:t>
            </a:r>
            <a:r>
              <a:rPr lang="ru-RU" sz="4400" b="1" dirty="0">
                <a:latin typeface="Calibri" panose="020F0502020204030204" pitchFamily="34" charset="0"/>
              </a:rPr>
              <a:t>  Т  Л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76"/>
            <a:ext cx="3015715" cy="3015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996952"/>
            <a:ext cx="5949950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55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35" y="116632"/>
            <a:ext cx="8966565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37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607</TotalTime>
  <Words>188</Words>
  <Application>Microsoft Office PowerPoint</Application>
  <PresentationFormat>Экран (4:3)</PresentationFormat>
  <Paragraphs>48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Исполнительная</vt:lpstr>
      <vt:lpstr>Согласные звуки и буквы. Буква Д.</vt:lpstr>
      <vt:lpstr>Презентация PowerPoint</vt:lpstr>
      <vt:lpstr>Презентация PowerPoint</vt:lpstr>
      <vt:lpstr>Презентация PowerPoint</vt:lpstr>
      <vt:lpstr>Презентация PowerPoint</vt:lpstr>
      <vt:lpstr>Стр. 95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Интернет - ресурсы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Согласные звуки и буквы. Буква Д</dc:title>
  <dc:creator>Пользователь Windows</dc:creator>
  <cp:lastModifiedBy>Пользователь Windows</cp:lastModifiedBy>
  <cp:revision>28</cp:revision>
  <dcterms:created xsi:type="dcterms:W3CDTF">2013-11-12T16:22:17Z</dcterms:created>
  <dcterms:modified xsi:type="dcterms:W3CDTF">2014-01-30T20:30:34Z</dcterms:modified>
</cp:coreProperties>
</file>