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6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4" r:id="rId11"/>
    <p:sldId id="262" r:id="rId12"/>
    <p:sldId id="263" r:id="rId13"/>
    <p:sldId id="265" r:id="rId14"/>
    <p:sldId id="267" r:id="rId15"/>
    <p:sldId id="268" r:id="rId16"/>
    <p:sldId id="288" r:id="rId17"/>
    <p:sldId id="297" r:id="rId18"/>
    <p:sldId id="298" r:id="rId19"/>
    <p:sldId id="269" r:id="rId20"/>
    <p:sldId id="289" r:id="rId21"/>
    <p:sldId id="294" r:id="rId22"/>
    <p:sldId id="295" r:id="rId23"/>
    <p:sldId id="296" r:id="rId24"/>
    <p:sldId id="306" r:id="rId25"/>
    <p:sldId id="304" r:id="rId26"/>
    <p:sldId id="302" r:id="rId27"/>
    <p:sldId id="305" r:id="rId28"/>
    <p:sldId id="307" r:id="rId29"/>
    <p:sldId id="308" r:id="rId30"/>
    <p:sldId id="301" r:id="rId31"/>
    <p:sldId id="3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30.xml"/><Relationship Id="rId12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image" Target="../media/image3.jpeg"/><Relationship Id="rId5" Type="http://schemas.openxmlformats.org/officeDocument/2006/relationships/slide" Target="slide2.xml"/><Relationship Id="rId10" Type="http://schemas.openxmlformats.org/officeDocument/2006/relationships/image" Target="../media/image2.gif"/><Relationship Id="rId4" Type="http://schemas.openxmlformats.org/officeDocument/2006/relationships/slide" Target="slide10.xml"/><Relationship Id="rId9" Type="http://schemas.openxmlformats.org/officeDocument/2006/relationships/hyperlink" Target="&#1087;&#1088;&#1080;&#1083;&#1086;&#1078;&#1077;&#1085;&#1080;&#1077;%201..do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us.ru/?di=2214" TargetMode="External"/><Relationship Id="rId2" Type="http://schemas.openxmlformats.org/officeDocument/2006/relationships/hyperlink" Target="http://www.univer5.ru/pedagogika/metodika-prepodavaniya-istorii-v-shkole-novaya-tehnologiya-lichnostno-orientirovannogo-istoricheskogo-obrazovaniya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4_kalach@mail.ru" TargetMode="External"/><Relationship Id="rId2" Type="http://schemas.openxmlformats.org/officeDocument/2006/relationships/hyperlink" Target="mailto:school4_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hyperlink" Target="mailto:Wctni1212ry12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>
            <a:hlinkClick r:id="rId2" action="ppaction://hlinksldjump" tooltip="цель занятия"/>
          </p:cNvPr>
          <p:cNvSpPr txBox="1"/>
          <p:nvPr/>
        </p:nvSpPr>
        <p:spPr>
          <a:xfrm>
            <a:off x="0" y="1988840"/>
            <a:ext cx="4572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Цель занятия.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>
            <a:hlinkClick r:id="rId3" action="ppaction://hlinksldjump" tooltip="теория"/>
          </p:cNvPr>
          <p:cNvSpPr txBox="1"/>
          <p:nvPr/>
        </p:nvSpPr>
        <p:spPr>
          <a:xfrm>
            <a:off x="0" y="2492896"/>
            <a:ext cx="4572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Теория.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TextBox 5">
            <a:hlinkClick r:id="rId4" action="ppaction://hlinksldjump" tooltip="практика"/>
          </p:cNvPr>
          <p:cNvSpPr txBox="1"/>
          <p:nvPr/>
        </p:nvSpPr>
        <p:spPr>
          <a:xfrm>
            <a:off x="0" y="2996952"/>
            <a:ext cx="4572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Практика.</a:t>
            </a:r>
          </a:p>
        </p:txBody>
      </p:sp>
      <p:sp>
        <p:nvSpPr>
          <p:cNvPr id="7" name="TextBox 6">
            <a:hlinkClick r:id="rId5" action="ppaction://hlinksldjump" tooltip="навигация"/>
          </p:cNvPr>
          <p:cNvSpPr txBox="1"/>
          <p:nvPr/>
        </p:nvSpPr>
        <p:spPr>
          <a:xfrm>
            <a:off x="0" y="692696"/>
            <a:ext cx="4572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Как работать с плакатом (навигация).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TextBox 7">
            <a:hlinkClick r:id="rId6" action="ppaction://hlinksldjump" tooltip="сертификат"/>
          </p:cNvPr>
          <p:cNvSpPr txBox="1"/>
          <p:nvPr/>
        </p:nvSpPr>
        <p:spPr>
          <a:xfrm>
            <a:off x="0" y="5229200"/>
            <a:ext cx="4572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Сертификат.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TextBox 8">
            <a:hlinkClick r:id="rId7" action="ppaction://hlinksldjump" tooltip="источники"/>
          </p:cNvPr>
          <p:cNvSpPr txBox="1"/>
          <p:nvPr/>
        </p:nvSpPr>
        <p:spPr>
          <a:xfrm>
            <a:off x="0" y="5805264"/>
            <a:ext cx="4572000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Источники.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0" name="TextBox 9">
            <a:hlinkClick r:id="rId8" action="ppaction://hlinksldjump" tooltip="об авторе"/>
          </p:cNvPr>
          <p:cNvSpPr txBox="1"/>
          <p:nvPr/>
        </p:nvSpPr>
        <p:spPr>
          <a:xfrm>
            <a:off x="0" y="6334780"/>
            <a:ext cx="4572000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Об авторе.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4" name="TextBox 13">
            <a:hlinkClick r:id="rId9" action="ppaction://hlinkfile" tooltip="рабочая карта"/>
          </p:cNvPr>
          <p:cNvSpPr txBox="1"/>
          <p:nvPr/>
        </p:nvSpPr>
        <p:spPr>
          <a:xfrm>
            <a:off x="0" y="4077072"/>
            <a:ext cx="4572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Рабочая карта ученика.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7" name="Рисунок 16" descr="safari_man04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378589"/>
            <a:ext cx="1512168" cy="247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age488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33" t="39044" r="23895" b="26522"/>
          <a:stretch>
            <a:fillRect/>
          </a:stretch>
        </p:blipFill>
        <p:spPr>
          <a:xfrm>
            <a:off x="7559824" y="5273824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Выноска-облако 18"/>
          <p:cNvSpPr/>
          <p:nvPr/>
        </p:nvSpPr>
        <p:spPr>
          <a:xfrm>
            <a:off x="4716016" y="1268760"/>
            <a:ext cx="4427984" cy="3024336"/>
          </a:xfrm>
          <a:prstGeom prst="cloudCallout">
            <a:avLst>
              <a:gd name="adj1" fmla="val -17163"/>
              <a:gd name="adj2" fmla="val 709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Меня зовут Ник.  Сегодня  я помогу тебе узнать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такое «историческая карта», для чего она нужна и как её нужно читать. 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путь!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0"/>
            <a:ext cx="1547664" cy="148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hlinkClick r:id="rId13" action="ppaction://hlinksldjump" tooltip="проверь и оцени"/>
          </p:cNvPr>
          <p:cNvSpPr txBox="1"/>
          <p:nvPr/>
        </p:nvSpPr>
        <p:spPr>
          <a:xfrm>
            <a:off x="0" y="4653136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Проверь и оцени себя!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692696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9144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Задание 1.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Определи, какая из предложенных карт является исторической. Свой ответ обоснуй.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Задание 2.</a:t>
            </a:r>
          </a:p>
          <a:p>
            <a:r>
              <a:rPr lang="ru-RU" sz="2400" dirty="0" smtClean="0">
                <a:latin typeface="Arial Black" pitchFamily="34" charset="0"/>
              </a:rPr>
              <a:t>Выдели особенности исторической карты.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Задание 3.</a:t>
            </a:r>
          </a:p>
          <a:p>
            <a:r>
              <a:rPr lang="ru-RU" sz="2400" dirty="0" smtClean="0">
                <a:latin typeface="Arial Black" pitchFamily="34" charset="0"/>
              </a:rPr>
              <a:t>Докажи, что данная карта – историческая.</a:t>
            </a: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833665"/>
            <a:ext cx="2160240" cy="3024336"/>
          </a:xfrm>
          <a:prstGeom prst="rect">
            <a:avLst/>
          </a:prstGeom>
        </p:spPr>
      </p:pic>
      <p:pic>
        <p:nvPicPr>
          <p:cNvPr id="9" name="Рисунок 8" descr="1282162651_dgi6xipxf8n1tfn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9784" y="4913784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Выноска-облако 9"/>
          <p:cNvSpPr/>
          <p:nvPr/>
        </p:nvSpPr>
        <p:spPr>
          <a:xfrm>
            <a:off x="2843808" y="4005064"/>
            <a:ext cx="4464496" cy="1719808"/>
          </a:xfrm>
          <a:prstGeom prst="cloudCallout">
            <a:avLst>
              <a:gd name="adj1" fmla="val 65371"/>
              <a:gd name="adj2" fmla="val 433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В рабочей карте ты найдёшь все задания.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2123728" y="5229200"/>
            <a:ext cx="4572000" cy="1628800"/>
          </a:xfrm>
          <a:prstGeom prst="cloudCallout">
            <a:avLst>
              <a:gd name="adj1" fmla="val -62165"/>
              <a:gd name="adj2" fmla="val -60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Не забывай о том, что все свои выводы ты должен записать в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рабочую карту.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ominicanatour.ru/images/images_solcity/dominicana_map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0070"/>
            <a:ext cx="9144000" cy="629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420725" y="5934670"/>
            <a:ext cx="7232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1.</a:t>
            </a:r>
          </a:p>
        </p:txBody>
      </p:sp>
      <p:pic>
        <p:nvPicPr>
          <p:cNvPr id="6" name="Рисунок 5" descr="acop2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852936"/>
            <a:ext cx="1571084" cy="144016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4355976" y="2780928"/>
            <a:ext cx="4572000" cy="2248853"/>
          </a:xfrm>
          <a:prstGeom prst="cloudCallout">
            <a:avLst>
              <a:gd name="adj1" fmla="val 26167"/>
              <a:gd name="adj2" fmla="val -1062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Определи, какая из предложенных карт является исторической. Свой ответ обоснуй.</a:t>
            </a:r>
          </a:p>
        </p:txBody>
      </p:sp>
      <p:pic>
        <p:nvPicPr>
          <p:cNvPr id="8" name="Рисунок 7" descr="safari_man0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24328" y="297363"/>
            <a:ext cx="1619672" cy="226754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allfons.ru/large/201203/12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0758"/>
            <a:ext cx="9144000" cy="62072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420725" y="5934670"/>
            <a:ext cx="7232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В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1.</a:t>
            </a:r>
          </a:p>
        </p:txBody>
      </p:sp>
      <p:pic>
        <p:nvPicPr>
          <p:cNvPr id="6" name="Рисунок 5" descr="acop2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348880"/>
            <a:ext cx="1571084" cy="144016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4355976" y="2780928"/>
            <a:ext cx="4572000" cy="2248853"/>
          </a:xfrm>
          <a:prstGeom prst="cloudCallout">
            <a:avLst>
              <a:gd name="adj1" fmla="val 26167"/>
              <a:gd name="adj2" fmla="val -1062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Определи, какая из предложенных карт является исторической. Свой ответ обоснуй.</a:t>
            </a:r>
          </a:p>
        </p:txBody>
      </p:sp>
      <p:pic>
        <p:nvPicPr>
          <p:cNvPr id="8" name="Рисунок 7" descr="safari_man0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24328" y="297363"/>
            <a:ext cx="1619672" cy="226754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92696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1.</a:t>
            </a:r>
          </a:p>
        </p:txBody>
      </p:sp>
      <p:pic>
        <p:nvPicPr>
          <p:cNvPr id="45067" name="Picture 11" descr="http://www.runivers.ru/img/maps/russko-polskaya_voyna_1654-1667__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84950"/>
            <a:ext cx="6876257" cy="6173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420725" y="5934670"/>
            <a:ext cx="7232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С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5058" name="AutoShape 2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acop2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492896"/>
            <a:ext cx="1571084" cy="144016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51520" y="4293096"/>
            <a:ext cx="4572000" cy="2248853"/>
          </a:xfrm>
          <a:prstGeom prst="cloudCallout">
            <a:avLst>
              <a:gd name="adj1" fmla="val -31500"/>
              <a:gd name="adj2" fmla="val -1096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Определи, какая из предложенных карт является исторической. Свой ответ обоснуй.</a:t>
            </a:r>
          </a:p>
        </p:txBody>
      </p:sp>
      <p:pic>
        <p:nvPicPr>
          <p:cNvPr id="10" name="Рисунок 9" descr="safari_man0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348880"/>
            <a:ext cx="1619672" cy="226754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92696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2.</a:t>
            </a: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5067" name="Picture 11" descr="http://www.runivers.ru/img/maps/russko-polskaya_voyna_1654-1667__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373" y="692696"/>
            <a:ext cx="6867628" cy="61653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safari_man0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04864"/>
            <a:ext cx="2664296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09120"/>
            <a:ext cx="3563888" cy="2014597"/>
          </a:xfrm>
          <a:prstGeom prst="cloudCallout">
            <a:avLst>
              <a:gd name="adj1" fmla="val -8432"/>
              <a:gd name="adj2" fmla="val -1258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Выдели особенности исторической карты.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692696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5" name="Picture 2" descr="http://distedu.ru/mirror/_hist/lesson-history.narod.ru/map/kf18777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64580"/>
            <a:ext cx="5004048" cy="589341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39952" y="620688"/>
            <a:ext cx="5004048" cy="338554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Arial Black" pitchFamily="34" charset="0"/>
              </a:rPr>
              <a:t>Русско</a:t>
            </a:r>
            <a:r>
              <a:rPr lang="ru-RU" sz="1600" dirty="0" smtClean="0">
                <a:latin typeface="Arial Black" pitchFamily="34" charset="0"/>
              </a:rPr>
              <a:t> – турецкая война </a:t>
            </a:r>
            <a:r>
              <a:rPr lang="en-US" sz="1600" dirty="0" smtClean="0">
                <a:latin typeface="Arial Black" pitchFamily="34" charset="0"/>
              </a:rPr>
              <a:t>XIX </a:t>
            </a:r>
            <a:r>
              <a:rPr lang="ru-RU" sz="1600" dirty="0" smtClean="0">
                <a:latin typeface="Arial Black" pitchFamily="34" charset="0"/>
              </a:rPr>
              <a:t> века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5058" name="AutoShape 2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safari_man0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00808"/>
            <a:ext cx="3024336" cy="3024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4869160"/>
            <a:ext cx="4067944" cy="1546086"/>
          </a:xfrm>
          <a:prstGeom prst="cloudCallout">
            <a:avLst>
              <a:gd name="adj1" fmla="val -16712"/>
              <a:gd name="adj2" fmla="val -1947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Докажи, что данная карта – историческая.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692696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 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5058" name="AutoShape 2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safari_man05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40152" y="3140968"/>
            <a:ext cx="2808312" cy="2808312"/>
          </a:xfrm>
          <a:prstGeom prst="rect">
            <a:avLst/>
          </a:prstGeom>
        </p:spPr>
      </p:pic>
      <p:sp>
        <p:nvSpPr>
          <p:cNvPr id="21" name="Выноска-облако 20"/>
          <p:cNvSpPr/>
          <p:nvPr/>
        </p:nvSpPr>
        <p:spPr>
          <a:xfrm>
            <a:off x="1619672" y="1556792"/>
            <a:ext cx="4572000" cy="2403648"/>
          </a:xfrm>
          <a:prstGeom prst="cloudCallout">
            <a:avLst>
              <a:gd name="adj1" fmla="val 70169"/>
              <a:gd name="adj2" fmla="val 408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Давай подведём итог практической  части занятия. Сделай вывод в рабочей карте о том, чему ты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научился</a:t>
            </a:r>
            <a:r>
              <a:rPr lang="ru-RU" dirty="0" smtClean="0">
                <a:latin typeface="Arial Black" pitchFamily="34" charset="0"/>
              </a:rPr>
              <a:t>, выполняя задания.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  <p:pic>
        <p:nvPicPr>
          <p:cNvPr id="22" name="Рисунок 21" descr="1282162651_dgi6xipxf8n1tfn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544" y="4725144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Выноска-облако 22"/>
          <p:cNvSpPr/>
          <p:nvPr/>
        </p:nvSpPr>
        <p:spPr>
          <a:xfrm>
            <a:off x="2051720" y="4005064"/>
            <a:ext cx="4572000" cy="2016224"/>
          </a:xfrm>
          <a:prstGeom prst="cloudCallout">
            <a:avLst>
              <a:gd name="adj1" fmla="val -61831"/>
              <a:gd name="adj2" fmla="val 105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Пора перейти к творческой  части практики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«ТВОРЧЕСКАЯ РАБОТА».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692696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9144000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4 – творческая работа.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1) Внимательно ознакомься с алгоритмом (порядком) описания карты.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АЛГОРИТМ ЧТЕНИЯ ИСТОРИЧЕСКОЙ КАРТЫ: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-прочитай название карты (в нём содержится информация о территории, изображённой на карте и времени, к которому относится изображение);</a:t>
            </a:r>
          </a:p>
          <a:p>
            <a:r>
              <a:rPr lang="ru-RU" sz="2000" b="1" dirty="0" smtClean="0"/>
              <a:t>-ознакомься с легендой карты;</a:t>
            </a:r>
          </a:p>
          <a:p>
            <a:r>
              <a:rPr lang="ru-RU" sz="2000" b="1" dirty="0" smtClean="0"/>
              <a:t>-чтение информации на карте начинай с самых крупных объектов и постепенно двигайся к более мелким:</a:t>
            </a:r>
            <a:endParaRPr lang="ru-RU" sz="2800" b="1" dirty="0" smtClean="0"/>
          </a:p>
          <a:p>
            <a:r>
              <a:rPr lang="ru-RU" sz="2000" b="1" dirty="0" smtClean="0"/>
              <a:t>а) определи природно-климатические признаки территории (в какой части света находится, какими морями омывается);</a:t>
            </a:r>
            <a:endParaRPr lang="ru-RU" sz="2800" b="1" dirty="0" smtClean="0"/>
          </a:p>
          <a:p>
            <a:r>
              <a:rPr lang="ru-RU" sz="2000" b="1" dirty="0" smtClean="0"/>
              <a:t>б) определи признаки государства (граница,  столица, государства-соседи.);</a:t>
            </a:r>
            <a:endParaRPr lang="ru-RU" sz="2800" b="1" dirty="0" smtClean="0"/>
          </a:p>
          <a:p>
            <a:r>
              <a:rPr lang="ru-RU" sz="2000" b="1" dirty="0" smtClean="0"/>
              <a:t>в) определи деятельность человека, отображённую на карте (это могут быть военные походы, торговые пути). </a:t>
            </a:r>
          </a:p>
          <a:p>
            <a:r>
              <a:rPr lang="ru-RU" sz="2000" b="1" dirty="0" smtClean="0"/>
              <a:t>Помни, что движение на карте всегда обозначается стрелкой.</a:t>
            </a:r>
            <a:endParaRPr lang="ru-RU" sz="2800" b="1" dirty="0" smtClean="0"/>
          </a:p>
          <a:p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51912" y="5517232"/>
            <a:ext cx="792088" cy="1108923"/>
          </a:xfrm>
          <a:prstGeom prst="rect">
            <a:avLst/>
          </a:prstGeom>
        </p:spPr>
      </p:pic>
      <p:pic>
        <p:nvPicPr>
          <p:cNvPr id="1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692696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91440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4 – творческая работа.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2) Письменно в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рабочей карте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составь рассказ (10 -12 предложений) о стране, которую ты придумаешь сам (-а). Алгоритм чтения исторической карты может послужить тебе планом для составления рассказа. Используй следующие слова: государство, границы, столица, реки, моря, части света (Север, Юг, Запад, Восток), соседние государства, население, торговля.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3) По своему рассказу нарисуй историческую карту придуманного тобой государства по следующим правилам: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рисунок должен полностью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соответствовать рассказу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все обозначения, значки, даты, цвета имеют своё значение, поэтому они должны быть указаны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 легенде карты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(не забывай, что здесь записи производятся в краткой форме);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твоя карта должна иметь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название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, которое точно отображает содержание рисунка.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УДАЧИ!!!</a:t>
            </a: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51912" y="2780928"/>
            <a:ext cx="792088" cy="1108923"/>
          </a:xfrm>
          <a:prstGeom prst="rect">
            <a:avLst/>
          </a:prstGeom>
        </p:spPr>
      </p:pic>
      <p:pic>
        <p:nvPicPr>
          <p:cNvPr id="1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>
            <a:hlinkClick r:id="rId4" action="ppaction://hlinksldjump" tooltip="титульный слайд"/>
          </p:cNvPr>
          <p:cNvSpPr/>
          <p:nvPr/>
        </p:nvSpPr>
        <p:spPr>
          <a:xfrm>
            <a:off x="6767736" y="6159624"/>
            <a:ext cx="2376264" cy="6983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Титульный слайд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53136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Проверь и оцени себя!</a:t>
            </a:r>
          </a:p>
        </p:txBody>
      </p:sp>
      <p:pic>
        <p:nvPicPr>
          <p:cNvPr id="4" name="Рисунок 3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12776"/>
            <a:ext cx="2195735" cy="3074029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flipH="1">
            <a:off x="3563888" y="1556792"/>
            <a:ext cx="5327576" cy="3600400"/>
          </a:xfrm>
          <a:prstGeom prst="cloudCallout">
            <a:avLst>
              <a:gd name="adj1" fmla="val 81170"/>
              <a:gd name="adj2" fmla="val -373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Ты закончил (-а) свою работу.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Проверь себя! Для этого нужно перейти в блок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«Проверь и оцени СВОЙ  РЕЗУЛЬТАТ».</a:t>
            </a:r>
          </a:p>
          <a:p>
            <a:pPr algn="ctr"/>
            <a:endParaRPr lang="ru-RU" sz="1400" dirty="0" smtClean="0">
              <a:latin typeface="Arial Black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87824" y="4653136"/>
            <a:ext cx="2160240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hlinkClick r:id="rId3" action="ppaction://hlinksldjump" tooltip="титульный слайд"/>
          </p:cNvPr>
          <p:cNvSpPr/>
          <p:nvPr/>
        </p:nvSpPr>
        <p:spPr>
          <a:xfrm>
            <a:off x="6767736" y="6159624"/>
            <a:ext cx="2376264" cy="6983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Титульный слайд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191 -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2420888"/>
            <a:ext cx="457200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Проверь и оцени себя.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Навигация плаката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45720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Цель занятия.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45720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Теория.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45720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Практика.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45720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Как работать с плакатом (навигация).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80928"/>
            <a:ext cx="4572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Сертификат.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40968"/>
            <a:ext cx="457200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Источники.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01008"/>
            <a:ext cx="45720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Об авторе.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060848"/>
            <a:ext cx="45720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Рабочая карта ученика.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3995936" y="836712"/>
            <a:ext cx="5148064" cy="4320480"/>
          </a:xfrm>
          <a:prstGeom prst="cloudCallout">
            <a:avLst>
              <a:gd name="adj1" fmla="val 22261"/>
              <a:gd name="adj2" fmla="val 413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Для того, чтобы попасть из одного блока в другой,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нужно нажать на одну из цветных клавиш</a:t>
            </a:r>
            <a:r>
              <a:rPr lang="ru-RU" dirty="0" smtClean="0">
                <a:latin typeface="Arial Black" pitchFamily="34" charset="0"/>
              </a:rPr>
              <a:t>, а чтобы вернуться  на титульный слайд, нужно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нажать  цветную кнопку «ТИТУЛЬНЫЙ СЛАЙД».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0"/>
            <a:ext cx="1835696" cy="176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safari_man0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1832" y="4378589"/>
            <a:ext cx="1512168" cy="247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1282162651_dgi6xipxf8n1tfn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4725144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Выноска-облако 15"/>
          <p:cNvSpPr/>
          <p:nvPr/>
        </p:nvSpPr>
        <p:spPr>
          <a:xfrm>
            <a:off x="3203848" y="4553744"/>
            <a:ext cx="4572000" cy="2304256"/>
          </a:xfrm>
          <a:prstGeom prst="cloudCallout">
            <a:avLst>
              <a:gd name="adj1" fmla="val 60502"/>
              <a:gd name="adj2" fmla="val -192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Если ты увидишь моего друга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Ваню</a:t>
            </a:r>
            <a:r>
              <a:rPr lang="ru-RU" dirty="0" smtClean="0">
                <a:latin typeface="Arial Black" pitchFamily="34" charset="0"/>
              </a:rPr>
              <a:t>, значит ты должен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сделать запись </a:t>
            </a:r>
            <a:r>
              <a:rPr lang="ru-RU" dirty="0" smtClean="0">
                <a:latin typeface="Arial Black" pitchFamily="34" charset="0"/>
              </a:rPr>
              <a:t>в </a:t>
            </a:r>
            <a:r>
              <a:rPr lang="ru-RU" dirty="0" smtClean="0">
                <a:latin typeface="Arial Black" pitchFamily="34" charset="0"/>
              </a:rPr>
              <a:t>своей рабочей карте.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1115616" y="3573016"/>
            <a:ext cx="2780184" cy="1575792"/>
          </a:xfrm>
          <a:prstGeom prst="cloudCallout">
            <a:avLst>
              <a:gd name="adj1" fmla="val -53968"/>
              <a:gd name="adj2" fmla="val 501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Меня зовут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Ваня</a:t>
            </a:r>
            <a:r>
              <a:rPr lang="ru-RU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Я буду тебе помогать.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491880" y="2204864"/>
            <a:ext cx="1728192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hlinkClick r:id="rId5" action="ppaction://hlinksldjump" tooltip="титульный слайд"/>
          </p:cNvPr>
          <p:cNvSpPr/>
          <p:nvPr/>
        </p:nvSpPr>
        <p:spPr>
          <a:xfrm>
            <a:off x="7812360" y="2420888"/>
            <a:ext cx="1080120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884368" y="2924944"/>
            <a:ext cx="432048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509120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Проверь и оцени себя!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3016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Теория.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9144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Я познакомился (-ась)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с определениями понятий «историческая карта», «легенда карты»;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с особенностями легенды исторической карты;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с видами исторических карт;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Arial Black" pitchFamily="34" charset="0"/>
              </a:rPr>
              <a:t>узнал (-а) чем исторические карты отличаются от других карт.</a:t>
            </a: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48263" y="3783971"/>
            <a:ext cx="2195735" cy="3074029"/>
          </a:xfrm>
          <a:prstGeom prst="rect">
            <a:avLst/>
          </a:prstGeom>
        </p:spPr>
      </p:pic>
      <p:pic>
        <p:nvPicPr>
          <p:cNvPr id="1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0" y="4077072"/>
            <a:ext cx="6335688" cy="2780928"/>
          </a:xfrm>
          <a:prstGeom prst="cloudCallout">
            <a:avLst>
              <a:gd name="adj1" fmla="val 73998"/>
              <a:gd name="adj2" fmla="val -339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Проверь себя! Всё ли ты указал в выводе к блоку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«ТЕОРИЯ»?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191 -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4437112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Проверь и оцени себя!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92696"/>
            <a:ext cx="4572000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 </a:t>
            </a:r>
          </a:p>
          <a:p>
            <a:r>
              <a:rPr lang="ru-RU" sz="2800" dirty="0" smtClean="0">
                <a:latin typeface="Arial Black" pitchFamily="34" charset="0"/>
              </a:rPr>
              <a:t>Ответ.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1.</a:t>
            </a:r>
          </a:p>
        </p:txBody>
      </p:sp>
      <p:pic>
        <p:nvPicPr>
          <p:cNvPr id="7" name="Picture 2" descr="http://www.allfons.ru/large/201203/12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990559" cy="2708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dominicanatour.ru/images/images_solcity/dominicana_map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934826" cy="271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707904" y="5229200"/>
            <a:ext cx="7232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2400" y="2276872"/>
            <a:ext cx="7232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В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11" descr="http://www.runivers.ru/img/maps/russko-polskaya_voyna_1654-1667__1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888432" cy="32047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334780"/>
            <a:ext cx="4572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Историческая карта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5733256"/>
            <a:ext cx="7232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С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safari_man05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44824"/>
            <a:ext cx="2664296" cy="266429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04722 -0.2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61 -0.1574 " pathEditMode="relative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191 -0.547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7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4677 L 4.72222E-6 0.51922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 animBg="1"/>
      <p:bldP spid="3" grpId="0" animBg="1"/>
      <p:bldP spid="10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7" name="Picture 11" descr="http://www.runivers.ru/img/maps/russko-polskaya_voyna_1654-1667__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59" y="1268760"/>
            <a:ext cx="6225941" cy="5589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8" name="AutoShape 2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Выдели особенности исторической карты.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157192"/>
            <a:ext cx="1835696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Особенные значки и даты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445224"/>
            <a:ext cx="2664296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Легенда карты с обозначениями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291581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Название события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268760"/>
            <a:ext cx="3888432" cy="332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3933056"/>
            <a:ext cx="2051720" cy="24482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8596161">
            <a:off x="3192707" y="3541640"/>
            <a:ext cx="1624027" cy="204410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92080" y="2060848"/>
            <a:ext cx="914400" cy="914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67944" y="2564904"/>
            <a:ext cx="914400" cy="914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92696"/>
            <a:ext cx="63001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2.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Ответ.</a:t>
            </a:r>
          </a:p>
        </p:txBody>
      </p:sp>
      <p:pic>
        <p:nvPicPr>
          <p:cNvPr id="18" name="Рисунок 17" descr="safari_man0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04864"/>
            <a:ext cx="2664296" cy="266429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869160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Проверь и оцени себя!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92696"/>
            <a:ext cx="4572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3.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Ответ.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5" name="Picture 2" descr="http://distedu.ru/mirror/_hist/lesson-history.narod.ru/map/kf18777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64580"/>
            <a:ext cx="5004048" cy="589341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11960" y="548680"/>
            <a:ext cx="4932040" cy="338554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Arial Black" pitchFamily="34" charset="0"/>
              </a:rPr>
              <a:t>Русско</a:t>
            </a:r>
            <a:r>
              <a:rPr lang="ru-RU" sz="1600" dirty="0" smtClean="0">
                <a:latin typeface="Arial Black" pitchFamily="34" charset="0"/>
              </a:rPr>
              <a:t> – турецкая война </a:t>
            </a:r>
            <a:r>
              <a:rPr lang="en-US" sz="1600" dirty="0" smtClean="0">
                <a:latin typeface="Arial Black" pitchFamily="34" charset="0"/>
              </a:rPr>
              <a:t>XIX </a:t>
            </a:r>
            <a:r>
              <a:rPr lang="ru-RU" sz="1600" dirty="0" smtClean="0">
                <a:latin typeface="Arial Black" pitchFamily="34" charset="0"/>
              </a:rPr>
              <a:t> века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5058" name="AutoShape 2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://supercook.ru/honey/images-honey/ecolog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3645024"/>
            <a:ext cx="2915816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особенные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значки исторических событий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36912"/>
            <a:ext cx="2915816" cy="10156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легенда карты с 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историческими обозначениями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28800"/>
            <a:ext cx="291581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название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исторического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события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932040" cy="36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805264"/>
            <a:ext cx="4932040" cy="10527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8596161">
            <a:off x="4560859" y="3829672"/>
            <a:ext cx="1624027" cy="204410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2924944"/>
            <a:ext cx="914400" cy="914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8024" y="1052736"/>
            <a:ext cx="1202432" cy="122413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5842337"/>
            <a:ext cx="32758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Докажи, что данная карта – историческая.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0" name="Рисунок 19" descr="safari_man0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844824"/>
            <a:ext cx="1728192" cy="172819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191 -0.547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2523 L 0.00017 0.57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92696"/>
            <a:ext cx="4572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Практика.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3068960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Проверь и оцени себя!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760"/>
            <a:ext cx="9144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Я научился (-ась):</a:t>
            </a:r>
          </a:p>
          <a:p>
            <a:pPr marL="514350" indent="-51435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определять, какая из предложенных карт является исторической;</a:t>
            </a:r>
          </a:p>
          <a:p>
            <a:pPr marL="514350" indent="-514350">
              <a:buFontTx/>
              <a:buAutoNum type="arabicPeriod"/>
            </a:pPr>
            <a:r>
              <a:rPr lang="ru-RU" sz="2000" dirty="0" smtClean="0">
                <a:latin typeface="Arial Black" pitchFamily="34" charset="0"/>
              </a:rPr>
              <a:t>выделять особенности исторической карты;</a:t>
            </a:r>
          </a:p>
          <a:p>
            <a:pPr marL="514350" indent="-514350">
              <a:buFontTx/>
              <a:buAutoNum type="arabicPeriod"/>
            </a:pPr>
            <a:r>
              <a:rPr lang="ru-RU" sz="2000" dirty="0" smtClean="0">
                <a:latin typeface="Arial Black" pitchFamily="34" charset="0"/>
              </a:rPr>
              <a:t>доказывать, что карта является исторической с помощью знаний, которые получил (-а) из блока «ТЕОРИЯ».</a:t>
            </a:r>
          </a:p>
          <a:p>
            <a:pPr marL="514350" indent="-514350"/>
            <a:r>
              <a:rPr lang="ru-RU" sz="2000" dirty="0" smtClean="0">
                <a:latin typeface="Arial Black" pitchFamily="34" charset="0"/>
              </a:rPr>
              <a:t>А ещё старался (-ась) доказывать и обосновывать свой ответ.</a:t>
            </a: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48263" y="3783971"/>
            <a:ext cx="2195735" cy="3074029"/>
          </a:xfrm>
          <a:prstGeom prst="rect">
            <a:avLst/>
          </a:prstGeom>
        </p:spPr>
      </p:pic>
      <p:pic>
        <p:nvPicPr>
          <p:cNvPr id="1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0" y="4077072"/>
            <a:ext cx="6335688" cy="2780928"/>
          </a:xfrm>
          <a:prstGeom prst="cloudCallout">
            <a:avLst>
              <a:gd name="adj1" fmla="val 73998"/>
              <a:gd name="adj2" fmla="val -339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Проверь себя! Всё ли ты указал в выводе к блоку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«ПРАКТИКА»?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2107 L -0.00591 -0.3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085184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Проверь и оцени себя!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92696"/>
            <a:ext cx="75963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Практика.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Задание 4 – творческая работа.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16832"/>
            <a:ext cx="91440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Если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ты составил (-а) рассказ в соответствии с требованиями – 1 балл;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ты составил (-а)  рисунок – карту – 1 балл;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твой рисунок соответствует рассказу – 1 балл;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все обозначения и использованные тобой цвета пояснены в легенде – 1 балл;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название карты соответствует её содержанию – 1 балл.</a:t>
            </a:r>
          </a:p>
          <a:p>
            <a:pPr marL="457200" indent="-457200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Всего 5 баллов.</a:t>
            </a: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51912" y="5517232"/>
            <a:ext cx="792088" cy="1108923"/>
          </a:xfrm>
          <a:prstGeom prst="rect">
            <a:avLst/>
          </a:prstGeom>
        </p:spPr>
      </p:pic>
      <p:pic>
        <p:nvPicPr>
          <p:cNvPr id="1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191 -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2195735" cy="3074029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flipH="1">
            <a:off x="3563888" y="980728"/>
            <a:ext cx="5327576" cy="3600400"/>
          </a:xfrm>
          <a:prstGeom prst="cloudCallout">
            <a:avLst>
              <a:gd name="adj1" fmla="val 87177"/>
              <a:gd name="adj2" fmla="val -255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Подсчитай общее количество баллов. Перейди в блок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«СЕРТИФИКАТ»,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распечатай его и заполни.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Он твой!</a:t>
            </a:r>
          </a:p>
          <a:p>
            <a:pPr algn="ctr"/>
            <a:endParaRPr lang="ru-RU" sz="1400" dirty="0" smtClean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92696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Проверь и оцени себя!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437112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ты набрал (-а) 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14 до 11 баллов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распечатай для себя сертификат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степени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ты набрал (-а) 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10  до 8 баллов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распечатай для себя сертификат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степени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ты набрал (-а) 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7 до 5  баллов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распечатай для себя сертификат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степени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Овал 9">
            <a:hlinkClick r:id="rId3" action="ppaction://hlinksldjump" tooltip="титульный слайд"/>
          </p:cNvPr>
          <p:cNvSpPr/>
          <p:nvPr/>
        </p:nvSpPr>
        <p:spPr>
          <a:xfrm>
            <a:off x="6767736" y="6159624"/>
            <a:ext cx="2376264" cy="6983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Титульный слайд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22da3db87eaf152e2674341d81ec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838" cy="6525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836712"/>
            <a:ext cx="5328592" cy="120032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СЕРТИФИКАТ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степени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060848"/>
            <a:ext cx="5328592" cy="2185214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подтверждает,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что ученик (-</a:t>
            </a:r>
            <a:r>
              <a:rPr lang="ru-RU" dirty="0" err="1" smtClean="0">
                <a:latin typeface="Arial Black" pitchFamily="34" charset="0"/>
              </a:rPr>
              <a:t>ца</a:t>
            </a:r>
            <a:r>
              <a:rPr lang="ru-RU" dirty="0" smtClean="0">
                <a:latin typeface="Arial Black" pitchFamily="34" charset="0"/>
              </a:rPr>
              <a:t>) 5 ___ класса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МБОУ СОШ №4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г. Калача – на – Дону Волгоградской области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Ф.И. _______________________________________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изучил тему «Историческая карта»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22da3db87eaf152e2674341d81ec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838" cy="6525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836712"/>
            <a:ext cx="5328592" cy="120032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СЕРТИФИКАТ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II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степени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060848"/>
            <a:ext cx="5328592" cy="2185214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подтверждает,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что ученик (-</a:t>
            </a:r>
            <a:r>
              <a:rPr lang="ru-RU" dirty="0" err="1" smtClean="0">
                <a:latin typeface="Arial Black" pitchFamily="34" charset="0"/>
              </a:rPr>
              <a:t>ца</a:t>
            </a:r>
            <a:r>
              <a:rPr lang="ru-RU" dirty="0" smtClean="0">
                <a:latin typeface="Arial Black" pitchFamily="34" charset="0"/>
              </a:rPr>
              <a:t>) 5 ___ класса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МБОУ СОШ №4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г. Калача – на – Дону Волгоградской области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Ф.И. _______________________________________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изучил тему «Историческая карта»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22da3db87eaf152e2674341d81ec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838" cy="6525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836712"/>
            <a:ext cx="5328592" cy="120032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СЕРТИФИКАТ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III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степени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060848"/>
            <a:ext cx="5328592" cy="2185214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подтверждает,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что ученик (-</a:t>
            </a:r>
            <a:r>
              <a:rPr lang="ru-RU" dirty="0" err="1" smtClean="0">
                <a:latin typeface="Arial Black" pitchFamily="34" charset="0"/>
              </a:rPr>
              <a:t>ца</a:t>
            </a:r>
            <a:r>
              <a:rPr lang="ru-RU" dirty="0" smtClean="0">
                <a:latin typeface="Arial Black" pitchFamily="34" charset="0"/>
              </a:rPr>
              <a:t>) 5 ___ класса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МБОУ СОШ №4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г. Калача – на – Дону Волгоградской области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Ф.И. _______________________________________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изучил тему «Историческая карта»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Овал 6">
            <a:hlinkClick r:id="rId3" action="ppaction://hlinksldjump" tooltip="титульный слайд"/>
          </p:cNvPr>
          <p:cNvSpPr/>
          <p:nvPr/>
        </p:nvSpPr>
        <p:spPr>
          <a:xfrm>
            <a:off x="6767736" y="6453336"/>
            <a:ext cx="2376264" cy="4046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Титульный слайд</a:t>
            </a:r>
            <a:endParaRPr lang="ru-RU" sz="1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6"/>
            <a:ext cx="91440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ЦЕЛЬ  ЗАНЯТИЯ</a:t>
            </a:r>
            <a:r>
              <a:rPr lang="ru-RU" sz="2800" dirty="0" smtClean="0">
                <a:latin typeface="Arial Black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узнать, что такое «историческая карта», какие бывают исторические карты;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познакомиться с особенностями легенды исторической карты;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научиться читать историческую карту;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научиться отличать историческую карту от других видов карт.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Рисунок 4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4475"/>
            <a:ext cx="2088232" cy="29235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779912" y="4221088"/>
            <a:ext cx="4572000" cy="2304256"/>
          </a:xfrm>
          <a:prstGeom prst="cloudCallout">
            <a:avLst>
              <a:gd name="adj1" fmla="val -93832"/>
              <a:gd name="adj2" fmla="val -331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Внимательно прочти цель и запомни, что ты должен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узнать</a:t>
            </a:r>
            <a:r>
              <a:rPr lang="ru-RU" dirty="0" smtClean="0">
                <a:latin typeface="Arial Black" pitchFamily="34" charset="0"/>
              </a:rPr>
              <a:t> и чему ты должен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научиться</a:t>
            </a:r>
            <a:r>
              <a:rPr lang="ru-RU" dirty="0" smtClean="0">
                <a:latin typeface="Arial Black" pitchFamily="34" charset="0"/>
              </a:rPr>
              <a:t>!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>
            <a:hlinkClick r:id="rId4" action="ppaction://hlinksldjump" tooltip="титульный слайд"/>
          </p:cNvPr>
          <p:cNvSpPr/>
          <p:nvPr/>
        </p:nvSpPr>
        <p:spPr>
          <a:xfrm>
            <a:off x="6767736" y="6159624"/>
            <a:ext cx="2376264" cy="6983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Титульный слайд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770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ИСТОЧНИКИ: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1.</a:t>
            </a:r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География. Современная иллюстрированная энциклопедия. —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М.: </a:t>
            </a:r>
            <a:r>
              <a:rPr lang="ru-RU" sz="14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Росмэн</a:t>
            </a:r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. Под редакцией проф. А. П. </a:t>
            </a:r>
            <a:r>
              <a:rPr lang="ru-RU" sz="14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Горкина</a:t>
            </a:r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. 2006. (О видах исторических карт).</a:t>
            </a:r>
          </a:p>
          <a:p>
            <a:r>
              <a:rPr lang="ru-RU" sz="1600" dirty="0" smtClean="0">
                <a:latin typeface="Arial Black" pitchFamily="34" charset="0"/>
              </a:rPr>
              <a:t>2. В. Н. </a:t>
            </a:r>
            <a:r>
              <a:rPr lang="ru-RU" sz="1600" dirty="0" err="1" smtClean="0">
                <a:latin typeface="Arial Black" pitchFamily="34" charset="0"/>
              </a:rPr>
              <a:t>Темушев</a:t>
            </a:r>
            <a:r>
              <a:rPr lang="ru-RU" sz="1600" dirty="0" smtClean="0">
                <a:latin typeface="Arial Black" pitchFamily="34" charset="0"/>
              </a:rPr>
              <a:t> - </a:t>
            </a:r>
            <a:r>
              <a:rPr lang="ru-RU" sz="1600" b="1" dirty="0" smtClean="0">
                <a:latin typeface="Arial Black" pitchFamily="34" charset="0"/>
              </a:rPr>
              <a:t>Исторические карты. Проблемы их создания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b="1" dirty="0" smtClean="0">
                <a:latin typeface="Arial Black" pitchFamily="34" charset="0"/>
              </a:rPr>
              <a:t>и применения на уроках истории</a:t>
            </a:r>
            <a:r>
              <a:rPr lang="ru-RU" sz="1600" dirty="0" smtClean="0">
                <a:latin typeface="Arial Black" pitchFamily="34" charset="0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(О видах исторических карт).</a:t>
            </a:r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3. </a:t>
            </a:r>
            <a:r>
              <a:rPr lang="ru-RU" sz="1600" u="sng" dirty="0" smtClean="0">
                <a:latin typeface="Arial Black" pitchFamily="34" charset="0"/>
                <a:hlinkClick r:id="rId2"/>
              </a:rPr>
              <a:t>http://www.univer5.ru/pedagogika/metodika-prepodavaniya-istorii-v-shkole-novaya-tehnologiya-lichnostno-orientirovannogo-istoricheskogo-obrazovaniya/</a:t>
            </a:r>
            <a:endParaRPr lang="ru-RU" sz="1600" u="sng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4. Майков А.Н. – История. Введение в историю: 5 класс: Учебник для учащихся общеобразовательных учреждений. – М.: </a:t>
            </a:r>
            <a:r>
              <a:rPr lang="ru-RU" sz="1600" dirty="0" err="1" smtClean="0">
                <a:latin typeface="Arial Black" pitchFamily="34" charset="0"/>
              </a:rPr>
              <a:t>Вентана</a:t>
            </a:r>
            <a:r>
              <a:rPr lang="ru-RU" sz="1600" dirty="0" smtClean="0">
                <a:latin typeface="Arial Black" pitchFamily="34" charset="0"/>
              </a:rPr>
              <a:t> – Граф, 2007.</a:t>
            </a:r>
          </a:p>
          <a:p>
            <a:r>
              <a:rPr lang="ru-RU" sz="1600" b="1" dirty="0" smtClean="0">
                <a:latin typeface="Arial Black" pitchFamily="34" charset="0"/>
              </a:rPr>
              <a:t>5. Социологический словарь</a:t>
            </a:r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Сертификат - (от лат. </a:t>
            </a:r>
            <a:r>
              <a:rPr lang="ru-RU" sz="1600" dirty="0" err="1" smtClean="0">
                <a:latin typeface="Arial Black" pitchFamily="34" charset="0"/>
              </a:rPr>
              <a:t>sertifico</a:t>
            </a:r>
            <a:r>
              <a:rPr lang="ru-RU" sz="1600" dirty="0" smtClean="0">
                <a:latin typeface="Arial Black" pitchFamily="34" charset="0"/>
              </a:rPr>
              <a:t> - удостоверяю) -англ. </a:t>
            </a:r>
            <a:r>
              <a:rPr lang="ru-RU" sz="1600" dirty="0" err="1" smtClean="0">
                <a:latin typeface="Arial Black" pitchFamily="34" charset="0"/>
              </a:rPr>
              <a:t>sertificat</a:t>
            </a:r>
            <a:r>
              <a:rPr lang="ru-RU" sz="1600" dirty="0" smtClean="0">
                <a:latin typeface="Arial Black" pitchFamily="34" charset="0"/>
              </a:rPr>
              <a:t>; нем. </a:t>
            </a:r>
            <a:r>
              <a:rPr lang="ru-RU" sz="1600" dirty="0" err="1" smtClean="0">
                <a:latin typeface="Arial Black" pitchFamily="34" charset="0"/>
              </a:rPr>
              <a:t>Zertifikat</a:t>
            </a:r>
            <a:r>
              <a:rPr lang="ru-RU" sz="1600" dirty="0" smtClean="0">
                <a:latin typeface="Arial Black" pitchFamily="34" charset="0"/>
              </a:rPr>
              <a:t>. - документ, удостоверяющий тот или иной факт. </a:t>
            </a:r>
            <a:r>
              <a:rPr lang="ru-RU" sz="7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  <a:hlinkClick r:id="rId3"/>
              </a:rPr>
              <a:t>. </a:t>
            </a:r>
            <a:r>
              <a:rPr lang="ru-RU" sz="1600" u="sng" dirty="0" smtClean="0">
                <a:latin typeface="Arial Black" pitchFamily="34" charset="0"/>
                <a:hlinkClick r:id="rId3"/>
              </a:rPr>
              <a:t>http://slovarus.ru/?di=2214</a:t>
            </a:r>
            <a:r>
              <a:rPr lang="ru-RU" sz="1600" dirty="0" smtClean="0">
                <a:latin typeface="Arial Black" pitchFamily="34" charset="0"/>
              </a:rPr>
              <a:t> </a:t>
            </a:r>
          </a:p>
          <a:p>
            <a:endParaRPr lang="ru-RU" sz="1600" u="sng" dirty="0" smtClean="0">
              <a:latin typeface="Arial Black" pitchFamily="34" charset="0"/>
            </a:endParaRPr>
          </a:p>
          <a:p>
            <a:endParaRPr lang="ru-RU" sz="1600" u="sng" dirty="0" smtClean="0"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Автор данной работы выражает благодарность истинным владельцам графических и анимированных изображений, которые были  использованы в работе.</a:t>
            </a:r>
          </a:p>
        </p:txBody>
      </p:sp>
      <p:sp>
        <p:nvSpPr>
          <p:cNvPr id="3" name="Овал 2">
            <a:hlinkClick r:id="rId4" action="ppaction://hlinksldjump" tooltip="титульный слайд"/>
          </p:cNvPr>
          <p:cNvSpPr/>
          <p:nvPr/>
        </p:nvSpPr>
        <p:spPr>
          <a:xfrm>
            <a:off x="6767736" y="6453336"/>
            <a:ext cx="2376264" cy="4046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Титульный слайд</a:t>
            </a:r>
            <a:endParaRPr lang="ru-RU" sz="1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5707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Об авторе.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lang="ru-RU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«Средняя общеобразовательная школа №4»</a:t>
            </a:r>
            <a:endParaRPr lang="ru-RU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г. Калача - на – Дону Волгоградской области</a:t>
            </a:r>
            <a:endParaRPr lang="ru-RU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404503, г. Калач - на - Дону,</a:t>
            </a:r>
            <a:endParaRPr lang="ru-RU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ул. Революционная, д. 421,  тел. 3-43-61 факс. 3-77- 41</a:t>
            </a:r>
            <a:endParaRPr lang="ru-RU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hlinkClick r:id="rId2"/>
              </a:rPr>
              <a:t>school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hlinkClick r:id="rId2"/>
              </a:rPr>
              <a:t>4_@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hlinkClick r:id="rId2"/>
              </a:rPr>
              <a:t>mail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hlinkClick r:id="rId2"/>
              </a:rPr>
              <a:t>.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hlinkClick r:id="rId2"/>
              </a:rPr>
              <a:t>ru</a:t>
            </a:r>
            <a:endParaRPr lang="ru-RU" dirty="0" smtClean="0">
              <a:solidFill>
                <a:schemeClr val="tx1"/>
              </a:solidFill>
              <a:latin typeface="Arial Black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latin typeface="Arial Black" pitchFamily="34" charset="0"/>
                <a:hlinkClick r:id="rId3"/>
              </a:rPr>
              <a:t>school</a:t>
            </a:r>
            <a:r>
              <a:rPr lang="ru-RU" u="sng" dirty="0">
                <a:latin typeface="Arial Black" pitchFamily="34" charset="0"/>
                <a:hlinkClick r:id="rId3"/>
              </a:rPr>
              <a:t>4_</a:t>
            </a:r>
            <a:r>
              <a:rPr lang="en-US" u="sng" dirty="0" err="1">
                <a:latin typeface="Arial Black" pitchFamily="34" charset="0"/>
                <a:hlinkClick r:id="rId3"/>
              </a:rPr>
              <a:t>kalach</a:t>
            </a:r>
            <a:r>
              <a:rPr lang="ru-RU" u="sng" dirty="0">
                <a:latin typeface="Arial Black" pitchFamily="34" charset="0"/>
                <a:hlinkClick r:id="rId3"/>
              </a:rPr>
              <a:t>@</a:t>
            </a:r>
            <a:r>
              <a:rPr lang="en-US" u="sng" dirty="0">
                <a:latin typeface="Arial Black" pitchFamily="34" charset="0"/>
                <a:hlinkClick r:id="rId3"/>
              </a:rPr>
              <a:t>mail</a:t>
            </a:r>
            <a:r>
              <a:rPr lang="ru-RU" u="sng" dirty="0">
                <a:latin typeface="Arial Black" pitchFamily="34" charset="0"/>
                <a:hlinkClick r:id="rId3"/>
              </a:rPr>
              <a:t>.</a:t>
            </a:r>
            <a:r>
              <a:rPr lang="en-US" u="sng" dirty="0" err="1">
                <a:latin typeface="Arial Black" pitchFamily="34" charset="0"/>
                <a:hlinkClick r:id="rId3"/>
              </a:rPr>
              <a:t>ru</a:t>
            </a:r>
            <a:r>
              <a:rPr lang="ru-RU" dirty="0">
                <a:latin typeface="Arial Black" pitchFamily="34" charset="0"/>
              </a:rPr>
              <a:t> </a:t>
            </a:r>
            <a:endParaRPr lang="ru-RU" dirty="0" smtClean="0">
              <a:solidFill>
                <a:schemeClr val="tx1"/>
              </a:solidFill>
              <a:latin typeface="Arial Black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218 – 017 – 082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 Black" pitchFamily="34" charset="0"/>
              </a:rPr>
              <a:t>«ИНТЕРАКТИВНЫЙ  ПЛАКАТ, КАК ОЭР (обучающий электронный ресурс) НА УРОКАХ ИСТОРИИ» - часть II.</a:t>
            </a:r>
            <a:endParaRPr lang="ru-RU" sz="2000" dirty="0" smtClean="0">
              <a:solidFill>
                <a:schemeClr val="tx1"/>
              </a:solidFill>
              <a:latin typeface="Arial Black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«ИСТОРИЧЕСКАЯ КАРТА»</a:t>
            </a:r>
            <a:endParaRPr lang="ru-RU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t"/>
            <a:r>
              <a:rPr lang="ru-RU" sz="2400" dirty="0" smtClean="0">
                <a:latin typeface="Arial Black" pitchFamily="34" charset="0"/>
              </a:rPr>
              <a:t>Шевченко Елена Степановна – учитель истории</a:t>
            </a:r>
          </a:p>
          <a:p>
            <a:pPr algn="ctr"/>
            <a:r>
              <a:rPr lang="en-US" u="sng" dirty="0" err="1" smtClean="0">
                <a:latin typeface="Arial Black" pitchFamily="34" charset="0"/>
                <a:hlinkClick r:id="rId4"/>
              </a:rPr>
              <a:t>Wctni</a:t>
            </a:r>
            <a:r>
              <a:rPr lang="ru-RU" u="sng" dirty="0" smtClean="0">
                <a:latin typeface="Arial Black" pitchFamily="34" charset="0"/>
                <a:hlinkClick r:id="rId4"/>
              </a:rPr>
              <a:t>1212</a:t>
            </a:r>
            <a:r>
              <a:rPr lang="en-US" u="sng" dirty="0" err="1" smtClean="0">
                <a:latin typeface="Arial Black" pitchFamily="34" charset="0"/>
                <a:hlinkClick r:id="rId4"/>
              </a:rPr>
              <a:t>ry</a:t>
            </a:r>
            <a:r>
              <a:rPr lang="ru-RU" u="sng" dirty="0" smtClean="0">
                <a:latin typeface="Arial Black" pitchFamily="34" charset="0"/>
                <a:hlinkClick r:id="rId4"/>
              </a:rPr>
              <a:t>12@</a:t>
            </a:r>
            <a:r>
              <a:rPr lang="en-US" u="sng" dirty="0" smtClean="0">
                <a:latin typeface="Arial Black" pitchFamily="34" charset="0"/>
                <a:hlinkClick r:id="rId4"/>
              </a:rPr>
              <a:t>mail</a:t>
            </a:r>
            <a:r>
              <a:rPr lang="ru-RU" u="sng" dirty="0" smtClean="0">
                <a:latin typeface="Arial Black" pitchFamily="34" charset="0"/>
                <a:hlinkClick r:id="rId4"/>
              </a:rPr>
              <a:t>.</a:t>
            </a:r>
            <a:r>
              <a:rPr lang="en-US" u="sng" dirty="0" err="1" smtClean="0">
                <a:latin typeface="Arial Black" pitchFamily="34" charset="0"/>
                <a:hlinkClick r:id="rId4"/>
              </a:rPr>
              <a:t>ru</a:t>
            </a:r>
            <a:endParaRPr lang="ru-RU" dirty="0" smtClean="0">
              <a:latin typeface="Arial Black" pitchFamily="34" charset="0"/>
            </a:endParaRPr>
          </a:p>
          <a:p>
            <a:pPr algn="ctr" fontAlgn="t"/>
            <a:endParaRPr lang="ru-RU" sz="2400" dirty="0" smtClean="0">
              <a:latin typeface="Arial Black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Овал 3">
            <a:hlinkClick r:id="rId5" action="ppaction://hlinksldjump" tooltip="титульный слайд"/>
          </p:cNvPr>
          <p:cNvSpPr/>
          <p:nvPr/>
        </p:nvSpPr>
        <p:spPr>
          <a:xfrm>
            <a:off x="6767736" y="6453336"/>
            <a:ext cx="2376264" cy="4046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Титульный слайд</a:t>
            </a:r>
            <a:endParaRPr lang="ru-RU" sz="1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Теория.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91440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 </a:t>
            </a:r>
            <a:r>
              <a:rPr lang="ru-RU" sz="2800" dirty="0" smtClean="0">
                <a:latin typeface="Arial Black" pitchFamily="34" charset="0"/>
              </a:rPr>
              <a:t>– это точный географический рисунок определённой местности, на которой происходили (или происходят) события. </a:t>
            </a: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4475"/>
            <a:ext cx="2088232" cy="2923525"/>
          </a:xfrm>
          <a:prstGeom prst="rect">
            <a:avLst/>
          </a:prstGeom>
        </p:spPr>
      </p:pic>
      <p:pic>
        <p:nvPicPr>
          <p:cNvPr id="9" name="Рисунок 8" descr="1282162651_dgi6xipxf8n1tfn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3068960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Выноска-облако 11"/>
          <p:cNvSpPr/>
          <p:nvPr/>
        </p:nvSpPr>
        <p:spPr>
          <a:xfrm>
            <a:off x="1835696" y="4293096"/>
            <a:ext cx="4572000" cy="2304256"/>
          </a:xfrm>
          <a:prstGeom prst="cloudCallout">
            <a:avLst>
              <a:gd name="adj1" fmla="val -56498"/>
              <a:gd name="adj2" fmla="val -345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Что такое историческая карта?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191 -0.1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Теория.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914400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Историческая карта отличается от других карт тем, что с помощью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условных обозначений и знаков</a:t>
            </a:r>
            <a:r>
              <a:rPr lang="ru-RU" sz="2800" dirty="0" smtClean="0">
                <a:latin typeface="Arial Black" pitchFamily="34" charset="0"/>
              </a:rPr>
              <a:t> изображает исторические события, явления, процессы, определенные временные периоды, границы древних государств и т.д. в их изменении, протекании, развитии. </a:t>
            </a:r>
          </a:p>
        </p:txBody>
      </p:sp>
      <p:pic>
        <p:nvPicPr>
          <p:cNvPr id="9" name="Рисунок 8" descr="1282162651_dgi6xipxf8n1tfn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4913784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afari_man0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539342"/>
            <a:ext cx="1656184" cy="231865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1835696" y="5157192"/>
            <a:ext cx="4572000" cy="1440160"/>
          </a:xfrm>
          <a:prstGeom prst="cloudCallout">
            <a:avLst>
              <a:gd name="adj1" fmla="val -63165"/>
              <a:gd name="adj2" fmla="val -553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Чем историческая карта отличается от других карт?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191 -0.1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Теория.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9144000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Виды исторических карт:</a:t>
            </a:r>
          </a:p>
          <a:p>
            <a:r>
              <a:rPr lang="ru-RU" sz="2000" dirty="0" smtClean="0">
                <a:latin typeface="Arial Black" pitchFamily="34" charset="0"/>
              </a:rPr>
              <a:t>- по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охвату территории </a:t>
            </a:r>
            <a:r>
              <a:rPr lang="ru-RU" sz="2000" dirty="0" smtClean="0">
                <a:latin typeface="Arial Black" pitchFamily="34" charset="0"/>
              </a:rPr>
              <a:t>(мировые, материковые, карты государств, административных единиц);</a:t>
            </a:r>
          </a:p>
          <a:p>
            <a:r>
              <a:rPr lang="ru-RU" sz="2000" dirty="0" smtClean="0">
                <a:latin typeface="Arial Black" pitchFamily="34" charset="0"/>
              </a:rPr>
              <a:t>- по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содержанию</a:t>
            </a:r>
            <a:r>
              <a:rPr lang="ru-RU" sz="2000" dirty="0" smtClean="0">
                <a:latin typeface="Arial Black" pitchFamily="34" charset="0"/>
              </a:rPr>
              <a:t> (обзорные, обобщающие и тематические);</a:t>
            </a:r>
          </a:p>
          <a:p>
            <a:r>
              <a:rPr lang="ru-RU" sz="2000" dirty="0" smtClean="0">
                <a:latin typeface="Arial Black" pitchFamily="34" charset="0"/>
              </a:rPr>
              <a:t>- по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масштабу</a:t>
            </a:r>
            <a:r>
              <a:rPr lang="ru-RU" sz="2000" dirty="0" smtClean="0">
                <a:latin typeface="Arial Black" pitchFamily="34" charset="0"/>
              </a:rPr>
              <a:t> (крупномасштабные, средне - и мелкомасштабные);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- по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пространственному охвату </a:t>
            </a:r>
            <a:r>
              <a:rPr lang="ru-RU" sz="20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различают исторические карты мира, отдельных регионов, государств, исторических областей, городов и т. д.,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- по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хронологии</a:t>
            </a:r>
            <a:r>
              <a:rPr lang="ru-RU" sz="20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 – карты первобытного общества, Древнего мира, Ср. веков, Нового и новейшего времени.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А также карты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археологические, историко-этнографические, историко-политические, военно-исторические, историко-экономические, историко-культурные, истории географических открытий </a:t>
            </a:r>
            <a:r>
              <a:rPr lang="ru-RU" sz="20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и др.</a:t>
            </a:r>
            <a:endParaRPr lang="ru-RU" sz="2000" dirty="0" smtClean="0">
              <a:latin typeface="Arial Black" pitchFamily="34" charset="0"/>
            </a:endParaRPr>
          </a:p>
        </p:txBody>
      </p:sp>
      <p:pic>
        <p:nvPicPr>
          <p:cNvPr id="7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282162651_dgi6xipxf8n1tfn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3272" y="5877272"/>
            <a:ext cx="980728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afari_man0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35888" y="548680"/>
            <a:ext cx="1008112" cy="1411357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3203848" y="620688"/>
            <a:ext cx="4572000" cy="1008112"/>
          </a:xfrm>
          <a:prstGeom prst="cloudCallout">
            <a:avLst>
              <a:gd name="adj1" fmla="val 63502"/>
              <a:gd name="adj2" fmla="val -245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Какие бывают исторические карты?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191 -0.1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Теория.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91440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Легенда карты </a:t>
            </a:r>
            <a:r>
              <a:rPr lang="ru-RU" sz="2800" dirty="0" smtClean="0">
                <a:latin typeface="Arial Black" pitchFamily="34" charset="0"/>
              </a:rPr>
              <a:t>– это список специальных значков, надписей, дат, а также цветовая разметка и заливка.</a:t>
            </a: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4475"/>
            <a:ext cx="2088232" cy="292352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835696" y="4293096"/>
            <a:ext cx="4572000" cy="2304256"/>
          </a:xfrm>
          <a:prstGeom prst="cloudCallout">
            <a:avLst>
              <a:gd name="adj1" fmla="val -56498"/>
              <a:gd name="adj2" fmla="val -345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Чтобы правильно прочитать карту, нужно внимательно изучить её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название и легенду.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1282162651_dgi6xipxf8n1tfn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864" y="4653136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Выноска-облако 9"/>
          <p:cNvSpPr/>
          <p:nvPr/>
        </p:nvSpPr>
        <p:spPr>
          <a:xfrm>
            <a:off x="5724128" y="3212976"/>
            <a:ext cx="2780184" cy="1575792"/>
          </a:xfrm>
          <a:prstGeom prst="cloudCallout">
            <a:avLst>
              <a:gd name="adj1" fmla="val 3041"/>
              <a:gd name="adj2" fmla="val 907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А покажите это на карте, пожалуйста.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835696" y="4293096"/>
            <a:ext cx="4572000" cy="2304256"/>
          </a:xfrm>
          <a:prstGeom prst="cloudCallout">
            <a:avLst>
              <a:gd name="adj1" fmla="val -56498"/>
              <a:gd name="adj2" fmla="val -345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Нажми на кнопку «ПРИМЕР».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52120" y="5949280"/>
            <a:ext cx="1728192" cy="720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пример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191 -0.1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56792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Теория.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4" name="Рисунок 13" descr="getImage (9).jpg"/>
          <p:cNvPicPr>
            <a:picLocks noChangeAspect="1"/>
          </p:cNvPicPr>
          <p:nvPr/>
        </p:nvPicPr>
        <p:blipFill>
          <a:blip r:embed="rId2" cstate="print"/>
          <a:srcRect b="16878"/>
          <a:stretch>
            <a:fillRect/>
          </a:stretch>
        </p:blipFill>
        <p:spPr>
          <a:xfrm>
            <a:off x="1796522" y="956460"/>
            <a:ext cx="6951942" cy="5901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4475"/>
            <a:ext cx="2088232" cy="292352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835696" y="4293096"/>
            <a:ext cx="4572000" cy="2304256"/>
          </a:xfrm>
          <a:prstGeom prst="cloudCallout">
            <a:avLst>
              <a:gd name="adj1" fmla="val -56498"/>
              <a:gd name="adj2" fmla="val -345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Итак, чтобы правильно прочитать карту, нужно внимательно изучить её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название и легенду.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5808" y="6137920"/>
            <a:ext cx="1728192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пример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908720"/>
            <a:ext cx="6912768" cy="2880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1196752"/>
            <a:ext cx="2736304" cy="136815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1412776"/>
            <a:ext cx="2880320" cy="1944216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Название карты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(здесь обычно указывается и период времени, о котором хочет рассказать карта)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4067944" y="1124744"/>
            <a:ext cx="484632" cy="50405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2780928"/>
            <a:ext cx="2880320" cy="79208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Легенда карты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7956376" y="2348880"/>
            <a:ext cx="484632" cy="50405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191 -0.1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Историческая карта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Теория.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7" name="Рисунок 6" descr="safari_man0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20851" y="2060848"/>
            <a:ext cx="2623149" cy="3672408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619672" y="1916832"/>
            <a:ext cx="4572000" cy="2043608"/>
          </a:xfrm>
          <a:prstGeom prst="cloudCallout">
            <a:avLst>
              <a:gd name="adj1" fmla="val 66836"/>
              <a:gd name="adj2" fmla="val -270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Давай подведём итог теоретической части занятия. Сделай вывод в рабочей карте о том, что ты узнал.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  <p:pic>
        <p:nvPicPr>
          <p:cNvPr id="13" name="Picture 2" descr="D:\графика\новые картинки\istorija_i_obshhestv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0"/>
            <a:ext cx="1331640" cy="127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2123728" y="4365104"/>
            <a:ext cx="4572000" cy="2016224"/>
          </a:xfrm>
          <a:prstGeom prst="cloudCallout">
            <a:avLst>
              <a:gd name="adj1" fmla="val -72497"/>
              <a:gd name="adj2" fmla="val -733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Пора перейти к практической части занятия. Нажми на клавишу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«ПРАКТИКА».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  <p:pic>
        <p:nvPicPr>
          <p:cNvPr id="16" name="Рисунок 15" descr="1282162651_dgi6xipxf8n1tfn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212976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>
            <a:hlinkClick r:id="rId5" action="ppaction://hlinksldjump" tooltip="титульный слайд"/>
          </p:cNvPr>
          <p:cNvSpPr/>
          <p:nvPr/>
        </p:nvSpPr>
        <p:spPr>
          <a:xfrm>
            <a:off x="6767736" y="6159624"/>
            <a:ext cx="2376264" cy="6983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Титульный слайд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191 -0.1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1605</Words>
  <Application>Microsoft Office PowerPoint</Application>
  <PresentationFormat>Экран (4:3)</PresentationFormat>
  <Paragraphs>284</Paragraphs>
  <Slides>31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85</cp:revision>
  <dcterms:created xsi:type="dcterms:W3CDTF">2013-11-29T23:46:56Z</dcterms:created>
  <dcterms:modified xsi:type="dcterms:W3CDTF">2014-01-27T13:42:29Z</dcterms:modified>
</cp:coreProperties>
</file>