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3" r:id="rId4"/>
    <p:sldId id="267" r:id="rId5"/>
    <p:sldId id="268" r:id="rId6"/>
    <p:sldId id="270" r:id="rId7"/>
    <p:sldId id="264" r:id="rId8"/>
    <p:sldId id="269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7DBFCC3-AF89-451E-8358-DB56D333CA7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3B5165-CCBB-4BB3-A9F9-242F03A01C28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CC3-AF89-451E-8358-DB56D333CA7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5165-CCBB-4BB3-A9F9-242F03A01C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CC3-AF89-451E-8358-DB56D333CA7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5165-CCBB-4BB3-A9F9-242F03A01C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CC3-AF89-451E-8358-DB56D333CA7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5165-CCBB-4BB3-A9F9-242F03A01C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CC3-AF89-451E-8358-DB56D333CA7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5165-CCBB-4BB3-A9F9-242F03A01C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CC3-AF89-451E-8358-DB56D333CA7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5165-CCBB-4BB3-A9F9-242F03A01C2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CC3-AF89-451E-8358-DB56D333CA7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5165-CCBB-4BB3-A9F9-242F03A01C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CC3-AF89-451E-8358-DB56D333CA7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5165-CCBB-4BB3-A9F9-242F03A01C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CC3-AF89-451E-8358-DB56D333CA7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5165-CCBB-4BB3-A9F9-242F03A01C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CC3-AF89-451E-8358-DB56D333CA7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5165-CCBB-4BB3-A9F9-242F03A01C28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FCC3-AF89-451E-8358-DB56D333CA7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5165-CCBB-4BB3-A9F9-242F03A01C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7DBFCC3-AF89-451E-8358-DB56D333CA7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63B5165-CCBB-4BB3-A9F9-242F03A01C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tvetin.ru/uploads/posts/2009-10/1255085054_korrice.jpg" TargetMode="External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openxmlformats.org/officeDocument/2006/relationships/hyperlink" Target="http://parov.ru/wp-content/uploads/2010/09/%D1%88%D0%B0%D1%85%D0%BC%D0%B0%D1%82%D0%BD%D0%B0%D1%8F-%D0%B4%D0%BE%D1%81%D0%BA%D0%B0.jpg" TargetMode="External"/><Relationship Id="rId9" Type="http://schemas.openxmlformats.org/officeDocument/2006/relationships/hyperlink" Target="&#1048;&#1089;&#1090;&#1086;&#1088;&#1080;&#1095;&#1077;&#1089;&#1082;&#1072;&#1103;%20&#1089;&#1087;&#1088;&#1072;&#1074;&#1082;&#1072;.ppt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420888"/>
            <a:ext cx="3686116" cy="295232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Интегрированный урок- путешествие в мире математика по стране: «Арифметическая </a:t>
            </a:r>
            <a:r>
              <a:rPr lang="ru-RU" sz="2000" dirty="0"/>
              <a:t>и г</a:t>
            </a:r>
            <a:r>
              <a:rPr lang="ru-RU" sz="2000" dirty="0" smtClean="0"/>
              <a:t>еометрическая прогрессии».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112564"/>
            <a:ext cx="36141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Муниципальное образовательное учреждение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средняя общеобразовательная школа № 21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 углубленным изучением отдельных предметов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Ворошиловского района г. Волгограда</a:t>
            </a:r>
          </a:p>
          <a:p>
            <a:endParaRPr lang="ru-RU" sz="1600" dirty="0"/>
          </a:p>
        </p:txBody>
      </p:sp>
      <p:pic>
        <p:nvPicPr>
          <p:cNvPr id="5" name="Picture 8" descr="D:\School 21\ШКОЛА 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" y="0"/>
            <a:ext cx="115212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лево 5">
            <a:hlinkClick r:id="" action="ppaction://hlinkshowjump?jump=nextslide"/>
          </p:cNvPr>
          <p:cNvSpPr/>
          <p:nvPr/>
        </p:nvSpPr>
        <p:spPr>
          <a:xfrm rot="10800000">
            <a:off x="7884368" y="6381327"/>
            <a:ext cx="576064" cy="28803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89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8512" y="7647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Закончился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20 век.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Куда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стремится человек?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Изучен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космос и моря,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Строенье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звезд и вся земля.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Но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математиков зовет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Известный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лозунг</a:t>
            </a:r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«Прогрессия-движение вперед»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3105835"/>
            <a:ext cx="4878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Добро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пожаловать в страну Прогрессий</a:t>
            </a:r>
          </a:p>
        </p:txBody>
      </p:sp>
      <p:sp>
        <p:nvSpPr>
          <p:cNvPr id="5" name="Стрелка влево 4">
            <a:hlinkClick r:id="" action="ppaction://hlinkshowjump?jump=nextslide"/>
          </p:cNvPr>
          <p:cNvSpPr/>
          <p:nvPr/>
        </p:nvSpPr>
        <p:spPr>
          <a:xfrm rot="10800000">
            <a:off x="7884368" y="6093296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755576" y="6093296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8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Актуализация знаний (математическая таможня)</a:t>
            </a:r>
            <a:endParaRPr lang="ru-RU" sz="3200" b="1" dirty="0"/>
          </a:p>
        </p:txBody>
      </p:sp>
      <p:pic>
        <p:nvPicPr>
          <p:cNvPr id="4" name="Picture 4" descr="7728_ex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80" y="1700808"/>
            <a:ext cx="2327176" cy="174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611560" y="1628800"/>
                <a:ext cx="5832648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dirty="0"/>
                  <a:t>	</a:t>
                </a: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Приложение 1</a:t>
                </a:r>
              </a:p>
              <a:p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1) Найдите </a:t>
                </a:r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семнадцатый член арифметической прогрессии: 19, 15…</a:t>
                </a:r>
              </a:p>
              <a:p>
                <a:pPr lvl="0"/>
                <a:endParaRPr lang="ru-RU" b="1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lvl="0"/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2) Найдите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ru-RU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𝟏𝟕</m:t>
                        </m:r>
                      </m:sub>
                    </m:sSub>
                  </m:oMath>
                </a14:m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 этой арифметической прогрессии: 19, 15</a:t>
                </a:r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…</a:t>
                </a:r>
              </a:p>
              <a:p>
                <a:pPr lvl="0"/>
                <a:endParaRPr 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3) Найдите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ru-RU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𝟓𝟎</m:t>
                        </m:r>
                      </m:sub>
                    </m:sSub>
                  </m:oMath>
                </a14:m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 геометрической прогрессии, 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ru-RU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=-16, q=0,5</a:t>
                </a:r>
              </a:p>
              <a:p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    -</a:t>
                </a: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24, 12, -6,… бесконечная геометрическая прогрессия. </a:t>
                </a:r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            </a:t>
                </a:r>
              </a:p>
              <a:p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   Найдите </a:t>
                </a: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S</a:t>
                </a:r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.</a:t>
                </a:r>
              </a:p>
              <a:p>
                <a:endParaRPr 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4) Между числами -2 и -128 вставьте два числа так, чтобы </a:t>
                </a:r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    </a:t>
                </a:r>
              </a:p>
              <a:p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   получилась </a:t>
                </a: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геометрическая прогрессия.</a:t>
                </a: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628800"/>
                <a:ext cx="5832648" cy="4524315"/>
              </a:xfrm>
              <a:prstGeom prst="rect">
                <a:avLst/>
              </a:prstGeom>
              <a:blipFill rotWithShape="1">
                <a:blip r:embed="rId3"/>
                <a:stretch>
                  <a:fillRect l="-836" t="-674" r="-940" b="-12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Стрелка влево 9">
            <a:hlinkClick r:id="" action="ppaction://hlinkshowjump?jump=nextslide"/>
          </p:cNvPr>
          <p:cNvSpPr/>
          <p:nvPr/>
        </p:nvSpPr>
        <p:spPr>
          <a:xfrm rot="10800000">
            <a:off x="7884368" y="6093296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>
            <a:hlinkClick r:id="" action="ppaction://hlinkshowjump?jump=previousslide"/>
          </p:cNvPr>
          <p:cNvSpPr/>
          <p:nvPr/>
        </p:nvSpPr>
        <p:spPr>
          <a:xfrm>
            <a:off x="755576" y="6093296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48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117877"/>
              </p:ext>
            </p:extLst>
          </p:nvPr>
        </p:nvGraphicFramePr>
        <p:xfrm>
          <a:off x="611781" y="3573016"/>
          <a:ext cx="6272360" cy="245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7797"/>
                <a:gridCol w="1567797"/>
                <a:gridCol w="1568383"/>
                <a:gridCol w="1568383"/>
              </a:tblGrid>
              <a:tr h="24514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1) 40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19" marR="68519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2) 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19" marR="68519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3) 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19" marR="68519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4) 55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19" marR="68519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580229"/>
              </p:ext>
            </p:extLst>
          </p:nvPr>
        </p:nvGraphicFramePr>
        <p:xfrm>
          <a:off x="599906" y="5085184"/>
          <a:ext cx="6264697" cy="245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4403"/>
                <a:gridCol w="1163689"/>
                <a:gridCol w="1265297"/>
                <a:gridCol w="1163689"/>
                <a:gridCol w="1437619"/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 dirty="0">
                          <a:effectLst/>
                        </a:rPr>
                        <a:t>16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2) 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3) 14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4) 13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5) 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84029" y="1628800"/>
            <a:ext cx="583264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Приложение 2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Зал ожидания:</a:t>
            </a:r>
            <a:endParaRPr lang="ru-RU" b="1" dirty="0" smtClean="0">
              <a:solidFill>
                <a:schemeClr val="bg2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Если первый член арифметической прогрессии равен 1, а шестой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член равен 21, то сумма первых её пяти членов равна: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b="1" dirty="0" smtClean="0">
              <a:solidFill>
                <a:schemeClr val="bg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+mj-lt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2) Количество двузначных натуральных чисел, кратных 6, равно: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43490" y="620688"/>
            <a:ext cx="702474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smtClean="0"/>
              <a:t>Актуализация знаний (математическая таможня)</a:t>
            </a:r>
            <a:endParaRPr lang="ru-RU" sz="3200" b="1" dirty="0"/>
          </a:p>
        </p:txBody>
      </p:sp>
      <p:pic>
        <p:nvPicPr>
          <p:cNvPr id="9" name="Picture 4" descr="7728_ex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80" y="1700808"/>
            <a:ext cx="2327176" cy="174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 влево 9">
            <a:hlinkClick r:id="" action="ppaction://hlinkshowjump?jump=nextslide"/>
          </p:cNvPr>
          <p:cNvSpPr/>
          <p:nvPr/>
        </p:nvSpPr>
        <p:spPr>
          <a:xfrm rot="10800000">
            <a:off x="7884368" y="6093296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>
            <a:hlinkClick r:id="" action="ppaction://hlinkshowjump?jump=previousslide"/>
          </p:cNvPr>
          <p:cNvSpPr/>
          <p:nvPr/>
        </p:nvSpPr>
        <p:spPr>
          <a:xfrm>
            <a:off x="755576" y="6093296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2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3490" y="620688"/>
            <a:ext cx="702474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 smtClean="0"/>
              <a:t>Исторический район</a:t>
            </a:r>
          </a:p>
          <a:p>
            <a:pPr algn="ctr"/>
            <a:r>
              <a:rPr lang="ru-RU" sz="3200" b="1" dirty="0" smtClean="0"/>
              <a:t>Легенда о создателе шахмат</a:t>
            </a:r>
            <a:endParaRPr lang="ru-RU" sz="3200" b="1" dirty="0"/>
          </a:p>
        </p:txBody>
      </p:sp>
      <p:pic>
        <p:nvPicPr>
          <p:cNvPr id="3" name="Picture 3" descr="86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68560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1290714540_shahmaty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229" y="3226585"/>
            <a:ext cx="263148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7629" y="5739978"/>
            <a:ext cx="504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/>
              <a:t>1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55329" y="5739978"/>
            <a:ext cx="504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9999"/>
                </a:solidFill>
              </a:rPr>
              <a:t>2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03029" y="5739978"/>
            <a:ext cx="504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/>
              <a:t>4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52316" y="5739978"/>
            <a:ext cx="504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FF9999"/>
                </a:solidFill>
              </a:rPr>
              <a:t>8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284116" y="5739978"/>
            <a:ext cx="792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/>
              <a:t>16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003254" y="5739978"/>
            <a:ext cx="792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9999"/>
                </a:solidFill>
              </a:rPr>
              <a:t>32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579516" y="5739978"/>
            <a:ext cx="792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/>
              <a:t>64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300241" y="5733256"/>
            <a:ext cx="10080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FF9999"/>
                </a:solidFill>
              </a:rPr>
              <a:t>128</a:t>
            </a:r>
          </a:p>
        </p:txBody>
      </p:sp>
      <p:pic>
        <p:nvPicPr>
          <p:cNvPr id="13" name="Picture 2" descr="%D1%88%D0%B0%D1%85%D0%BC%D0%B0%D1%82%D0%BD%D0%B0%D1%8F-%D0%B4%D0%BE%D1%81%D0%BA%D0%B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597" y="1628800"/>
            <a:ext cx="2118221" cy="211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1255085054_korric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7"/>
          <a:stretch>
            <a:fillRect/>
          </a:stretch>
        </p:blipFill>
        <p:spPr bwMode="auto">
          <a:xfrm>
            <a:off x="5698709" y="3930737"/>
            <a:ext cx="2671995" cy="167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13070848151NUa6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707" y="2788783"/>
            <a:ext cx="1750342" cy="191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11560" y="3789040"/>
            <a:ext cx="1824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Историческая</a:t>
            </a:r>
          </a:p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справка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Slateer\Desktop\i.jpg">
            <a:hlinkClick r:id="rId9" action="ppaction://hlinkpres?slideindex=1&amp;slidetitle=Презентация PowerPoint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41" y="4434711"/>
            <a:ext cx="10191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трелка влево 17">
            <a:hlinkClick r:id="" action="ppaction://hlinkshowjump?jump=nextslide"/>
          </p:cNvPr>
          <p:cNvSpPr/>
          <p:nvPr/>
        </p:nvSpPr>
        <p:spPr>
          <a:xfrm rot="10800000">
            <a:off x="7884368" y="6093296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>
            <a:hlinkClick r:id="" action="ppaction://hlinkshowjump?jump=previousslide"/>
          </p:cNvPr>
          <p:cNvSpPr/>
          <p:nvPr/>
        </p:nvSpPr>
        <p:spPr>
          <a:xfrm>
            <a:off x="755576" y="6093296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44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80648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Приложение №5</a:t>
            </a:r>
          </a:p>
          <a:p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  <a:p>
            <a:pPr marL="342900" lvl="0" indent="-342900">
              <a:buAutoNum type="arabicParenR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На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первом рабочем месте сборочного конвейера начинают собирать изделия из пяти деталей, затем на каждом из девяти следующих рабочих мест добавляются к изделию на две детали больше, чем на предыдущем. Какое количество деталей будет в изделии после прохождении 10 рабочих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мест.</a:t>
            </a:r>
          </a:p>
          <a:p>
            <a:pPr marL="342900" lvl="0" indent="-342900">
              <a:buAutoNum type="arabicParenR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Для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трансформатора допускается перегрузка в течение 20 минут на 75% от нормального тока. С увеличением времени перегрузки на каждые 20 минут, допустимый уровень снижается до 4:5 от предыдущего. Каковы допустимые перегрузки трансформатора, работающего 1, 2, 3 часа? 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lvl="0" indent="-342900">
              <a:buAutoNum type="arabicParenR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У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нас образовалась прибыль в размере 100 условных единиц. Если 3 банка, в которые можно вложить деньги: I-й банк - простые проценты из расчета 3% в месяц;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II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-й банк - простые проценты из расчета 40% в год;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III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-й банк - под сложные проценты из расчета 30% год. Мы хотим положить деньги на три года. В какой банк нам наиболее выгодно вложить деньги? Изменится ли ситуация через 5 лет?</a:t>
            </a:r>
          </a:p>
        </p:txBody>
      </p:sp>
      <p:sp>
        <p:nvSpPr>
          <p:cNvPr id="3" name="Стрелка влево 2">
            <a:hlinkClick r:id="" action="ppaction://hlinkshowjump?jump=nextslide"/>
          </p:cNvPr>
          <p:cNvSpPr/>
          <p:nvPr/>
        </p:nvSpPr>
        <p:spPr>
          <a:xfrm rot="10800000">
            <a:off x="7884368" y="6093296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>
            <a:hlinkClick r:id="" action="ppaction://hlinkshowjump?jump=previousslide"/>
          </p:cNvPr>
          <p:cNvSpPr/>
          <p:nvPr/>
        </p:nvSpPr>
        <p:spPr>
          <a:xfrm>
            <a:off x="755576" y="6093296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3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/>
          <a:stretch>
            <a:fillRect/>
          </a:stretch>
        </p:blipFill>
        <p:spPr>
          <a:xfrm>
            <a:off x="4462164" y="1412776"/>
            <a:ext cx="3952875" cy="224790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475656" y="3992538"/>
            <a:ext cx="4414813" cy="2195711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4"/>
          <a:stretch>
            <a:fillRect/>
          </a:stretch>
        </p:blipFill>
        <p:spPr>
          <a:xfrm>
            <a:off x="683568" y="692696"/>
            <a:ext cx="3656856" cy="25778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56176" y="836712"/>
            <a:ext cx="2111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Приложение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№6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Стрелка влево 5">
            <a:hlinkClick r:id="" action="ppaction://hlinkshowjump?jump=nextslide"/>
          </p:cNvPr>
          <p:cNvSpPr/>
          <p:nvPr/>
        </p:nvSpPr>
        <p:spPr>
          <a:xfrm rot="10800000">
            <a:off x="7884368" y="6093296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755576" y="6093296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72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39552" y="1124744"/>
                <a:ext cx="8064896" cy="4077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Приложение №10</a:t>
                </a:r>
              </a:p>
              <a:p>
                <a:pPr algn="ctr"/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Дома:</a:t>
                </a:r>
              </a:p>
              <a:p>
                <a:pPr lvl="0"/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1) Решить </a:t>
                </a: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уравнение: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ru-RU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ru-RU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ru-RU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+…+</m:t>
                      </m:r>
                      <m:f>
                        <m:fPr>
                          <m:ctrlP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ru-RU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ru-RU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lvl="0"/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2) Решите </a:t>
                </a: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уравнение: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lang="en-US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𝟖</m:t>
                      </m:r>
                      <m:sSup>
                        <m:sSupPr>
                          <m:ctrlPr>
                            <a:rPr lang="ru-R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</m:sSup>
                      <m:r>
                        <a:rPr lang="en-US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+…=</m:t>
                      </m:r>
                      <m:r>
                        <a:rPr lang="en-US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    полагая</a:t>
                </a: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, что левая часть-сумма бесконечно убывающей </a:t>
                </a:r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  </a:t>
                </a:r>
              </a:p>
              <a:p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    геометрической прогрессии</a:t>
                </a: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.</a:t>
                </a:r>
              </a:p>
              <a:p>
                <a:pPr lvl="0"/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3) В </a:t>
                </a: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геометрической прогрессии с четным числом членов сумма </a:t>
                </a:r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</a:p>
              <a:p>
                <a:pPr lvl="0"/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   всех </a:t>
                </a: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ее </a:t>
                </a:r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членов </a:t>
                </a: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в три раза больше суммы членов, стоящих на </a:t>
                </a:r>
                <a:endParaRPr lang="ru-RU" b="1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lvl="0"/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   нечетных </a:t>
                </a: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местах. Тогда знаменатель прогрессии:</a:t>
                </a:r>
              </a:p>
              <a:p>
                <a:r>
                  <a:rPr lang="en-US" b="1" dirty="0">
                    <a:solidFill>
                      <a:schemeClr val="bg2">
                        <a:lumMod val="50000"/>
                      </a:schemeClr>
                    </a:solidFill>
                  </a:rPr>
                  <a:t>1)2	</a:t>
                </a:r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      </a:t>
                </a:r>
                <a:r>
                  <a:rPr lang="en-US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2</a:t>
                </a:r>
                <a:r>
                  <a:rPr lang="en-US" b="1" dirty="0">
                    <a:solidFill>
                      <a:schemeClr val="bg2">
                        <a:lumMod val="50000"/>
                      </a:schemeClr>
                    </a:solidFill>
                  </a:rPr>
                  <a:t>) 3		</a:t>
                </a:r>
                <a:r>
                  <a:rPr lang="en-US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3</a:t>
                </a:r>
                <a:r>
                  <a:rPr lang="en-US" b="1" dirty="0">
                    <a:solidFill>
                      <a:schemeClr val="bg2">
                        <a:lumMod val="50000"/>
                      </a:schemeClr>
                    </a:solidFill>
                  </a:rPr>
                  <a:t>) 4		</a:t>
                </a:r>
                <a:r>
                  <a:rPr lang="en-US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  <a:r>
                  <a:rPr lang="en-US" b="1" dirty="0">
                    <a:solidFill>
                      <a:schemeClr val="bg2">
                        <a:lumMod val="50000"/>
                      </a:schemeClr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bg2">
                        <a:lumMod val="50000"/>
                      </a:schemeClr>
                    </a:solidFill>
                  </a:rPr>
                  <a:t>		</a:t>
                </a:r>
                <a:r>
                  <a:rPr lang="en-US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5</a:t>
                </a:r>
                <a:r>
                  <a:rPr lang="en-US" b="1" dirty="0">
                    <a:solidFill>
                      <a:schemeClr val="bg2">
                        <a:lumMod val="50000"/>
                      </a:schemeClr>
                    </a:solidFill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 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24744"/>
                <a:ext cx="8064896" cy="4077526"/>
              </a:xfrm>
              <a:prstGeom prst="rect">
                <a:avLst/>
              </a:prstGeom>
              <a:blipFill rotWithShape="1">
                <a:blip r:embed="rId2"/>
                <a:stretch>
                  <a:fillRect l="-681" t="-749" r="-6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трелка влево 2">
            <a:hlinkClick r:id="" action="ppaction://hlinkshowjump?jump=nextslide"/>
          </p:cNvPr>
          <p:cNvSpPr/>
          <p:nvPr/>
        </p:nvSpPr>
        <p:spPr>
          <a:xfrm rot="10800000">
            <a:off x="7884368" y="6093296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>
            <a:hlinkClick r:id="" action="ppaction://hlinkshowjump?jump=previousslide"/>
          </p:cNvPr>
          <p:cNvSpPr/>
          <p:nvPr/>
        </p:nvSpPr>
        <p:spPr>
          <a:xfrm>
            <a:off x="755576" y="6093296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84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024744" cy="1143000"/>
          </a:xfrm>
        </p:spPr>
        <p:txBody>
          <a:bodyPr/>
          <a:lstStyle/>
          <a:p>
            <a:pPr algn="ctr"/>
            <a:r>
              <a:rPr lang="ru-RU" dirty="0" smtClean="0"/>
              <a:t>Соавторы:</a:t>
            </a:r>
            <a:endParaRPr lang="ru-RU" dirty="0"/>
          </a:p>
        </p:txBody>
      </p:sp>
      <p:sp>
        <p:nvSpPr>
          <p:cNvPr id="3" name="Стрелка влево 2"/>
          <p:cNvSpPr/>
          <p:nvPr/>
        </p:nvSpPr>
        <p:spPr>
          <a:xfrm>
            <a:off x="3334034" y="1934746"/>
            <a:ext cx="43204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79912" y="1340768"/>
            <a:ext cx="20882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Лазарева С.И</a:t>
            </a:r>
          </a:p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Учитель математики высшей квалификационной категории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6" descr="C:\Documents and Settings\Учитель\Рабочий стол\фото\DSC00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696" y="1253754"/>
            <a:ext cx="2753159" cy="2064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Photo-00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546" y="4005468"/>
            <a:ext cx="2687432" cy="2015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трелка влево 10"/>
          <p:cNvSpPr/>
          <p:nvPr/>
        </p:nvSpPr>
        <p:spPr>
          <a:xfrm>
            <a:off x="3419872" y="4797354"/>
            <a:ext cx="43204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851920" y="4647327"/>
            <a:ext cx="17281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Ульянова Н.В.</a:t>
            </a:r>
          </a:p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Учитель математики и информатики</a:t>
            </a:r>
          </a:p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п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ервой  квалификационной категории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2852936"/>
            <a:ext cx="18722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Суханова Н.А.</a:t>
            </a:r>
          </a:p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Учитель математики высшей квалификационной категории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Стрелка влево 13"/>
          <p:cNvSpPr/>
          <p:nvPr/>
        </p:nvSpPr>
        <p:spPr>
          <a:xfrm rot="10800000">
            <a:off x="5600304" y="3468200"/>
            <a:ext cx="43204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lateer\Desktop\фото 0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" t="7885" r="9124" b="8600"/>
          <a:stretch/>
        </p:blipFill>
        <p:spPr bwMode="auto">
          <a:xfrm>
            <a:off x="6012160" y="2492896"/>
            <a:ext cx="2724536" cy="2007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23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727</TotalTime>
  <Words>481</Words>
  <Application>Microsoft Office PowerPoint</Application>
  <PresentationFormat>Экран (4:3)</PresentationFormat>
  <Paragraphs>82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Остин</vt:lpstr>
      <vt:lpstr>Интегрированный урок- путешествие в мире математика по стране: «Арифметическая и геометрическая прогрессии».</vt:lpstr>
      <vt:lpstr>Презентация PowerPoint</vt:lpstr>
      <vt:lpstr>Актуализация знаний (математическая таможня)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Соавторы: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Slateer</dc:creator>
  <cp:lastModifiedBy>Slateer</cp:lastModifiedBy>
  <cp:revision>39</cp:revision>
  <dcterms:created xsi:type="dcterms:W3CDTF">2012-11-12T06:50:33Z</dcterms:created>
  <dcterms:modified xsi:type="dcterms:W3CDTF">2013-01-29T20:10:01Z</dcterms:modified>
</cp:coreProperties>
</file>