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72" r:id="rId5"/>
    <p:sldId id="270" r:id="rId6"/>
    <p:sldId id="259" r:id="rId7"/>
    <p:sldId id="271" r:id="rId8"/>
    <p:sldId id="260" r:id="rId9"/>
    <p:sldId id="261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02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DF3893-5E17-41D2-8787-9B7C55FE3415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A6D9DCF-F47F-4E28-93A4-91B4D3DE7F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DF3893-5E17-41D2-8787-9B7C55FE3415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6D9DCF-F47F-4E28-93A4-91B4D3DE7F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DF3893-5E17-41D2-8787-9B7C55FE3415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6D9DCF-F47F-4E28-93A4-91B4D3DE7F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DF3893-5E17-41D2-8787-9B7C55FE3415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6D9DCF-F47F-4E28-93A4-91B4D3DE7F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DF3893-5E17-41D2-8787-9B7C55FE3415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6D9DCF-F47F-4E28-93A4-91B4D3DE7F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DF3893-5E17-41D2-8787-9B7C55FE3415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6D9DCF-F47F-4E28-93A4-91B4D3DE7F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DF3893-5E17-41D2-8787-9B7C55FE3415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6D9DCF-F47F-4E28-93A4-91B4D3DE7F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DF3893-5E17-41D2-8787-9B7C55FE3415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6D9DCF-F47F-4E28-93A4-91B4D3DE7F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DF3893-5E17-41D2-8787-9B7C55FE3415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6D9DCF-F47F-4E28-93A4-91B4D3DE7F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EDF3893-5E17-41D2-8787-9B7C55FE3415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6D9DCF-F47F-4E28-93A4-91B4D3DE7F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EDF3893-5E17-41D2-8787-9B7C55FE3415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A6D9DCF-F47F-4E28-93A4-91B4D3DE7F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EDF3893-5E17-41D2-8787-9B7C55FE3415}" type="datetimeFigureOut">
              <a:rPr lang="ru-RU" smtClean="0"/>
              <a:pPr/>
              <a:t>21.01.2014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A6D9DCF-F47F-4E28-93A4-91B4D3DE7F2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Public\Videos\Sample%20Videos\Lake.wmv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642918"/>
            <a:ext cx="8215370" cy="3000396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  <a:t>Тема урока: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  <a:t>«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  <a:t>Линейные графики в </a:t>
            </a:r>
            <a:r>
              <a:rPr lang="ru-RU" i="1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  <a:t>равномерном движении</a:t>
            </a:r>
            <a:r>
              <a:rPr lang="ru-RU" b="1" i="1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  <a:t>»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  <a:t/>
            </a:r>
            <a:br>
              <a:rPr lang="ru-RU" i="1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</a:br>
            <a:endParaRPr lang="ru-RU" i="1" dirty="0">
              <a:solidFill>
                <a:schemeClr val="accent2">
                  <a:lumMod val="50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2714612" y="428604"/>
            <a:ext cx="5929354" cy="10001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1. Чему равна скорость утки в любой момент времени?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36" name="Прямая со стрелкой 35"/>
          <p:cNvCxnSpPr/>
          <p:nvPr/>
        </p:nvCxnSpPr>
        <p:spPr>
          <a:xfrm rot="16200000" flipV="1">
            <a:off x="-32" y="3857628"/>
            <a:ext cx="3357586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1714480" y="5572140"/>
            <a:ext cx="314327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Содержимое 38"/>
          <p:cNvSpPr>
            <a:spLocks noGrp="1"/>
          </p:cNvSpPr>
          <p:nvPr>
            <p:ph idx="1"/>
          </p:nvPr>
        </p:nvSpPr>
        <p:spPr>
          <a:xfrm>
            <a:off x="428596" y="2071678"/>
            <a:ext cx="8258204" cy="4786322"/>
          </a:xfrm>
        </p:spPr>
        <p:txBody>
          <a:bodyPr/>
          <a:lstStyle/>
          <a:p>
            <a:endParaRPr lang="ru-RU" dirty="0" smtClean="0"/>
          </a:p>
          <a:p>
            <a:pPr lvl="5">
              <a:buNone/>
            </a:pPr>
            <a:endParaRPr lang="ru-RU" dirty="0" smtClean="0"/>
          </a:p>
          <a:p>
            <a:pPr lvl="5">
              <a:buNone/>
            </a:pPr>
            <a:endParaRPr lang="ru-RU" dirty="0" smtClean="0"/>
          </a:p>
          <a:p>
            <a:pPr lvl="5">
              <a:buNone/>
            </a:pPr>
            <a:endParaRPr lang="ru-RU" dirty="0" smtClean="0"/>
          </a:p>
          <a:p>
            <a:pPr lvl="5">
              <a:buNone/>
            </a:pPr>
            <a:endParaRPr lang="ru-RU" dirty="0" smtClean="0"/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rot="5400000">
            <a:off x="4394199" y="5535627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3751257" y="5535627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3036877" y="5535627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2322497" y="5535627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1571604" y="2714620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10800000">
            <a:off x="1571604" y="3429000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10800000">
            <a:off x="1571604" y="4143380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10800000">
            <a:off x="1571604" y="4857760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285984" y="578645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2928926" y="578645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3714744" y="578645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3</a:t>
            </a:r>
            <a:endParaRPr lang="ru-RU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4429124" y="578645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4</a:t>
            </a:r>
            <a:endParaRPr lang="ru-RU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4714876" y="571501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t, c</a:t>
            </a:r>
            <a:endParaRPr lang="ru-RU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857224" y="2571744"/>
            <a:ext cx="490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27</a:t>
            </a:r>
            <a:endParaRPr lang="ru-RU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857224" y="3286124"/>
            <a:ext cx="481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25</a:t>
            </a:r>
            <a:endParaRPr lang="ru-RU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785786" y="4000504"/>
            <a:ext cx="542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23</a:t>
            </a:r>
            <a:endParaRPr lang="ru-RU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785786" y="4714884"/>
            <a:ext cx="533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21</a:t>
            </a:r>
            <a:endParaRPr lang="ru-RU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857224" y="2143116"/>
            <a:ext cx="738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S, </a:t>
            </a:r>
            <a:r>
              <a:rPr lang="en-US" sz="1200" b="1" dirty="0" smtClean="0"/>
              <a:t>M</a:t>
            </a:r>
            <a:endParaRPr lang="ru-RU" sz="1200" b="1" dirty="0"/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 rot="5400000" flipH="1" flipV="1">
            <a:off x="1714480" y="2714620"/>
            <a:ext cx="2857520" cy="28575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65" name="Рисунок 64" descr="ptic-146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65" y="5286388"/>
            <a:ext cx="890591" cy="404814"/>
          </a:xfrm>
          <a:prstGeom prst="rect">
            <a:avLst/>
          </a:prstGeom>
        </p:spPr>
      </p:pic>
      <p:cxnSp>
        <p:nvCxnSpPr>
          <p:cNvPr id="70" name="Прямая соединительная линия 69"/>
          <p:cNvCxnSpPr/>
          <p:nvPr/>
        </p:nvCxnSpPr>
        <p:spPr>
          <a:xfrm>
            <a:off x="1928794" y="4857760"/>
            <a:ext cx="428628" cy="1588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5400000">
            <a:off x="2143902" y="5214156"/>
            <a:ext cx="571504" cy="1588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1928794" y="4143380"/>
            <a:ext cx="1143008" cy="1588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5400000">
            <a:off x="2500298" y="4857760"/>
            <a:ext cx="1285884" cy="1588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1928794" y="3429000"/>
            <a:ext cx="1857388" cy="1588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rot="5400000">
            <a:off x="2928926" y="4429132"/>
            <a:ext cx="1857388" cy="1588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1928794" y="2714620"/>
            <a:ext cx="2571768" cy="1588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rot="5400000">
            <a:off x="3214678" y="4071942"/>
            <a:ext cx="2643206" cy="71438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0" name="p163625799" descr="http://fokart.net/_ph/30/2/163625799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85728"/>
            <a:ext cx="242889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TextBox 45"/>
          <p:cNvSpPr txBox="1"/>
          <p:nvPr/>
        </p:nvSpPr>
        <p:spPr>
          <a:xfrm>
            <a:off x="4857752" y="1500174"/>
            <a:ext cx="4071966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400" b="1" dirty="0" smtClean="0"/>
              <a:t>2. Какое это движение? </a:t>
            </a:r>
          </a:p>
          <a:p>
            <a:endParaRPr lang="ru-RU" sz="24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4857752" y="2428868"/>
            <a:ext cx="4055791" cy="120032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3. Чему равна скорость утки в момент времени 3с? 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4857752" y="3786190"/>
            <a:ext cx="4000528" cy="150019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4. Что вы можете сказать про движение, описанного этим графиком? Является ли оно равномерным? </a:t>
            </a:r>
            <a:endParaRPr lang="ru-RU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312 -0.07708 L 0.30312 -0.4104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6" grpId="0" animBg="1"/>
      <p:bldP spid="48" grpId="0" animBg="1"/>
      <p:bldP spid="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ГЛУХАРЬ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14290"/>
            <a:ext cx="264320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4678" y="214290"/>
            <a:ext cx="5715040" cy="64294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1. Найдите скорость глухаря в начале движения.</a:t>
            </a:r>
            <a:endParaRPr lang="ru-RU" sz="2000" b="1" dirty="0">
              <a:solidFill>
                <a:schemeClr val="tx1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 flipH="1" flipV="1">
            <a:off x="762" y="3928272"/>
            <a:ext cx="328614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1643042" y="5572140"/>
            <a:ext cx="371477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715008" y="5786454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t, c</a:t>
            </a:r>
            <a:endParaRPr lang="ru-RU" b="1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5400000">
            <a:off x="4465637" y="5535627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2251059" y="5535627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2965439" y="5535627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3679819" y="5535627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0800000">
            <a:off x="1571604" y="4857760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0800000">
            <a:off x="1571604" y="4143380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0800000">
            <a:off x="1571604" y="3429000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10800000">
            <a:off x="1571604" y="2714620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00364" y="585789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4</a:t>
            </a:r>
            <a:endParaRPr lang="ru-R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2214546" y="585789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</a:t>
            </a:r>
            <a:endParaRPr lang="ru-R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714744" y="585789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6</a:t>
            </a:r>
            <a:endParaRPr lang="ru-RU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4429124" y="585789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8</a:t>
            </a:r>
            <a:endParaRPr lang="ru-R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000100" y="464344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4</a:t>
            </a:r>
            <a:endParaRPr lang="ru-RU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928662" y="400050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8</a:t>
            </a:r>
            <a:endParaRPr lang="ru-RU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857224" y="3286124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12</a:t>
            </a:r>
            <a:endParaRPr lang="ru-RU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85786" y="257174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16</a:t>
            </a:r>
            <a:endParaRPr lang="ru-RU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85786" y="2143116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V,</a:t>
            </a:r>
            <a:r>
              <a:rPr lang="ru-RU" b="1" dirty="0" smtClean="0"/>
              <a:t> м/с</a:t>
            </a:r>
            <a:endParaRPr lang="ru-RU" b="1" dirty="0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1643042" y="3429000"/>
            <a:ext cx="307183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10800000">
            <a:off x="1785918" y="3429000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Заголовок 1"/>
          <p:cNvSpPr txBox="1">
            <a:spLocks/>
          </p:cNvSpPr>
          <p:nvPr/>
        </p:nvSpPr>
        <p:spPr>
          <a:xfrm>
            <a:off x="3214678" y="2285992"/>
            <a:ext cx="5729270" cy="57150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solidFill>
                  <a:schemeClr val="tx1"/>
                </a:solidFill>
              </a:rPr>
              <a:t>4. Какой вид движения описан на графике?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0" name="Заголовок 1"/>
          <p:cNvSpPr txBox="1">
            <a:spLocks/>
          </p:cNvSpPr>
          <p:nvPr/>
        </p:nvSpPr>
        <p:spPr>
          <a:xfrm>
            <a:off x="3214678" y="1571612"/>
            <a:ext cx="5715040" cy="57150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solidFill>
                  <a:schemeClr val="tx1"/>
                </a:solidFill>
              </a:rPr>
              <a:t>3. Чему равна скорость в конце пути?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" name="Заголовок 1"/>
          <p:cNvSpPr txBox="1">
            <a:spLocks/>
          </p:cNvSpPr>
          <p:nvPr/>
        </p:nvSpPr>
        <p:spPr>
          <a:xfrm>
            <a:off x="3214678" y="928670"/>
            <a:ext cx="5715040" cy="57150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solidFill>
                  <a:schemeClr val="tx1"/>
                </a:solidFill>
              </a:rPr>
              <a:t>2. Чему равна его скорость в середины пути?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3" name="Рисунок 42" descr="ptic-146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27" y="3214686"/>
            <a:ext cx="733427" cy="3333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253 -0.00347 L 0.34253 -0.0034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9" grpId="0" animBg="1"/>
      <p:bldP spid="40" grpId="0" animBg="1"/>
      <p:bldP spid="4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www.priruchi.ru/files/products/5s.800x600w.jpg?f2b931729c1bc7f04841f5e117dd2e6b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1477164" cy="1257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14480" y="285728"/>
            <a:ext cx="7215238" cy="85725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Рябок летит над болотом так, как показано на графике. Ответьте на вопрос:</a:t>
            </a:r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43372" y="2357430"/>
            <a:ext cx="4643470" cy="85725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tx1"/>
                </a:solidFill>
              </a:rPr>
              <a:t>2.Чему равна его скорость в середине пути?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143372" y="3500438"/>
            <a:ext cx="4714908" cy="71438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tx1"/>
                </a:solidFill>
              </a:rPr>
              <a:t>3. Чему равна скорость в конце пути?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143372" y="4500570"/>
            <a:ext cx="4714908" cy="78581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tx1"/>
                </a:solidFill>
              </a:rPr>
              <a:t>4. Какой вид движения описан на графике</a:t>
            </a:r>
            <a:r>
              <a:rPr lang="ru-RU" sz="1600" b="1" dirty="0" smtClean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143372" y="1285860"/>
            <a:ext cx="4643470" cy="78581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tx1"/>
                </a:solidFill>
              </a:rPr>
              <a:t>1. Какова  скорость рябка в начале движения?</a:t>
            </a:r>
          </a:p>
        </p:txBody>
      </p:sp>
      <p:cxnSp>
        <p:nvCxnSpPr>
          <p:cNvPr id="16" name="Прямая со стрелкой 15"/>
          <p:cNvCxnSpPr/>
          <p:nvPr/>
        </p:nvCxnSpPr>
        <p:spPr>
          <a:xfrm rot="5400000" flipH="1" flipV="1">
            <a:off x="-714412" y="3929066"/>
            <a:ext cx="328614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928662" y="5572140"/>
            <a:ext cx="364333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928662" y="2714620"/>
            <a:ext cx="2928958" cy="28575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2251059" y="5535627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3036877" y="5535627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3751257" y="5535627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1608117" y="5535627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10800000">
            <a:off x="857224" y="2714620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10800000">
            <a:off x="857224" y="3429000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10800000">
            <a:off x="857224" y="4143380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10800000">
            <a:off x="857224" y="4857760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571604" y="585789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3</a:t>
            </a:r>
            <a:endParaRPr lang="ru-RU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2214546" y="585789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6</a:t>
            </a:r>
            <a:endParaRPr lang="ru-RU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142844" y="4000504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10</a:t>
            </a:r>
            <a:endParaRPr lang="ru-RU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214282" y="471488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5</a:t>
            </a:r>
            <a:endParaRPr lang="ru-RU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0" y="2571744"/>
            <a:ext cx="561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</a:t>
            </a:r>
            <a:r>
              <a:rPr lang="ru-RU" b="1" dirty="0" smtClean="0"/>
              <a:t>0</a:t>
            </a:r>
            <a:endParaRPr lang="ru-RU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142844" y="3286124"/>
            <a:ext cx="481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15</a:t>
            </a:r>
            <a:endParaRPr lang="ru-RU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3000364" y="585789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9</a:t>
            </a:r>
            <a:endParaRPr lang="ru-RU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3714744" y="585789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12</a:t>
            </a:r>
            <a:endParaRPr lang="ru-RU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142844" y="2000240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V,</a:t>
            </a:r>
            <a:r>
              <a:rPr lang="ru-RU" b="1" dirty="0" smtClean="0"/>
              <a:t> м/с</a:t>
            </a:r>
            <a:endParaRPr lang="ru-RU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4357686" y="5786454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t, c</a:t>
            </a:r>
            <a:endParaRPr lang="ru-RU" b="1" dirty="0"/>
          </a:p>
        </p:txBody>
      </p:sp>
      <p:pic>
        <p:nvPicPr>
          <p:cNvPr id="40" name="Рисунок 39" descr="ptic-146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2571744"/>
            <a:ext cx="571504" cy="3571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552 0.07801 L 0.32552 0.4113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festival.1september.ru/articles/210419/img4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4346" y="928670"/>
            <a:ext cx="5357850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857620" y="428604"/>
            <a:ext cx="4929222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 Можно ли, используя график зависимости скорости от времени,  построить график зависимости пути от времени? </a:t>
            </a:r>
            <a:endParaRPr lang="ru-RU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57620" y="1643050"/>
            <a:ext cx="4857784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Какому из графиков скорости соответствует предложенный график  пути от времени? </a:t>
            </a:r>
            <a:endParaRPr lang="ru-RU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29058" y="3071810"/>
            <a:ext cx="4857784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3. Найдите по графику путь, пройденный телом за …с? </a:t>
            </a:r>
            <a:endParaRPr lang="ru-RU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festival.1september.ru/articles/210419/img5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1571612"/>
            <a:ext cx="3444884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Два способа решения задач</a:t>
            </a:r>
            <a:endParaRPr lang="ru-RU" b="1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57187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 помощью формул (аналитический)           графическим способом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3286124"/>
            <a:ext cx="8001056" cy="26432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Задача 1 </a:t>
            </a:r>
            <a:endParaRPr lang="ru-RU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Глухарь  за 5 минут пролетел  4800м. Какой путь он пролетит  за 0,5 ч,  двигаясь с той же скоростью? (Задачу  решить и с помощью формул, и с использованием графика зависимости пути от времени).</a:t>
            </a:r>
            <a:endParaRPr lang="ru-RU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 descr="ГЛУХАРЬ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14290"/>
            <a:ext cx="4214842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500034" y="3214686"/>
            <a:ext cx="8229600" cy="28575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Задача 2</a:t>
            </a:r>
            <a:endParaRPr lang="ru-RU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Кулик за 40 минут пролетел 60 км. За сколько времени он пролетит  еще 25 км, двигаясь с той же скоростью? (Задачу решить аналитически и с использованием графика зависимости пути от времени.).</a:t>
            </a:r>
            <a:endParaRPr lang="ru-RU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КУЛИК-ВОРОБЕЙ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14290"/>
            <a:ext cx="5000660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Lake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42938" y="714375"/>
            <a:ext cx="8143875" cy="5429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54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642909" y="357166"/>
          <a:ext cx="7572429" cy="928694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626670"/>
                <a:gridCol w="1626670"/>
                <a:gridCol w="1626670"/>
                <a:gridCol w="1626670"/>
                <a:gridCol w="1065749"/>
              </a:tblGrid>
              <a:tr h="464347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х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434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ysClr val="windowText" lastClr="000000"/>
                          </a:solidFill>
                        </a:rPr>
                        <a:t>У</a:t>
                      </a:r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1" name="Прямая со стрелкой 10"/>
          <p:cNvCxnSpPr/>
          <p:nvPr/>
        </p:nvCxnSpPr>
        <p:spPr>
          <a:xfrm rot="5400000" flipH="1" flipV="1">
            <a:off x="-820775" y="3749677"/>
            <a:ext cx="364333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1000100" y="5572140"/>
            <a:ext cx="364333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1607323" y="5607859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2357422" y="5572140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3001158" y="5571346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3689343" y="5597541"/>
            <a:ext cx="203996" cy="103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4394199" y="5607065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2251059" y="5607065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2965439" y="5607065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857224" y="4857760"/>
            <a:ext cx="28575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857224" y="2714620"/>
            <a:ext cx="28575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857224" y="3429000"/>
            <a:ext cx="28575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857224" y="4071942"/>
            <a:ext cx="28575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857224" y="57864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0</a:t>
            </a:r>
            <a:endParaRPr lang="ru-RU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1571604" y="57864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285984" y="57864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928926" y="57864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643306" y="57864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4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28596" y="40005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6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28596" y="47148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3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28596" y="335756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9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85720" y="257174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12</a:t>
            </a:r>
            <a:endParaRPr lang="ru-RU" b="1" dirty="0"/>
          </a:p>
        </p:txBody>
      </p:sp>
      <p:sp>
        <p:nvSpPr>
          <p:cNvPr id="44" name="TextBox 43"/>
          <p:cNvSpPr txBox="1"/>
          <p:nvPr/>
        </p:nvSpPr>
        <p:spPr>
          <a:xfrm flipH="1" flipV="1">
            <a:off x="4357686" y="5786454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х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28596" y="1714488"/>
            <a:ext cx="365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у</a:t>
            </a:r>
            <a:endParaRPr lang="ru-RU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2928926" y="2714620"/>
            <a:ext cx="3786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.</a:t>
            </a:r>
            <a:endParaRPr lang="ru-RU" sz="6000" dirty="0"/>
          </a:p>
        </p:txBody>
      </p:sp>
      <p:sp>
        <p:nvSpPr>
          <p:cNvPr id="51" name="TextBox 50"/>
          <p:cNvSpPr txBox="1"/>
          <p:nvPr/>
        </p:nvSpPr>
        <p:spPr>
          <a:xfrm>
            <a:off x="1500166" y="4143380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.</a:t>
            </a:r>
            <a:endParaRPr lang="ru-RU" sz="6000" dirty="0"/>
          </a:p>
        </p:txBody>
      </p:sp>
      <p:sp>
        <p:nvSpPr>
          <p:cNvPr id="52" name="TextBox 51"/>
          <p:cNvSpPr txBox="1"/>
          <p:nvPr/>
        </p:nvSpPr>
        <p:spPr>
          <a:xfrm>
            <a:off x="2214546" y="3429000"/>
            <a:ext cx="3071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.</a:t>
            </a:r>
            <a:endParaRPr lang="ru-RU" sz="6000" dirty="0"/>
          </a:p>
        </p:txBody>
      </p:sp>
      <p:sp>
        <p:nvSpPr>
          <p:cNvPr id="53" name="TextBox 52"/>
          <p:cNvSpPr txBox="1"/>
          <p:nvPr/>
        </p:nvSpPr>
        <p:spPr>
          <a:xfrm>
            <a:off x="3643306" y="1928802"/>
            <a:ext cx="3071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.</a:t>
            </a:r>
            <a:endParaRPr lang="ru-RU" sz="6000" dirty="0"/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 rot="5400000" flipH="1" flipV="1">
            <a:off x="928662" y="2643182"/>
            <a:ext cx="3000396" cy="285752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1" grpId="0"/>
      <p:bldP spid="52" grpId="0"/>
      <p:bldP spid="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357290" y="1500174"/>
          <a:ext cx="6810380" cy="2786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2076"/>
                <a:gridCol w="1362076"/>
                <a:gridCol w="1362076"/>
                <a:gridCol w="1362076"/>
                <a:gridCol w="1362076"/>
              </a:tblGrid>
              <a:tr h="1393041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Х</a:t>
                      </a:r>
                      <a:endParaRPr lang="ru-RU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</a:t>
                      </a:r>
                      <a:endParaRPr lang="ru-RU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2</a:t>
                      </a:r>
                      <a:endParaRPr lang="ru-RU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3</a:t>
                      </a:r>
                      <a:endParaRPr lang="ru-RU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4</a:t>
                      </a:r>
                      <a:endParaRPr lang="ru-RU" sz="3600" dirty="0"/>
                    </a:p>
                  </a:txBody>
                  <a:tcPr anchor="ctr"/>
                </a:tc>
              </a:tr>
              <a:tr h="1393041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У</a:t>
                      </a:r>
                      <a:endParaRPr lang="ru-RU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2</a:t>
                      </a:r>
                      <a:endParaRPr lang="ru-RU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4</a:t>
                      </a:r>
                      <a:endParaRPr lang="ru-RU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6</a:t>
                      </a:r>
                      <a:endParaRPr lang="ru-RU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8</a:t>
                      </a:r>
                      <a:endParaRPr lang="ru-RU" sz="36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Содержимое 30"/>
          <p:cNvSpPr txBox="1">
            <a:spLocks noGrp="1"/>
          </p:cNvSpPr>
          <p:nvPr>
            <p:ph idx="1"/>
          </p:nvPr>
        </p:nvSpPr>
        <p:spPr>
          <a:xfrm>
            <a:off x="1500166" y="5715016"/>
            <a:ext cx="400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b="1" dirty="0" smtClean="0"/>
              <a:t>1</a:t>
            </a:r>
            <a:endParaRPr lang="ru-RU" b="1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 flipH="1" flipV="1">
            <a:off x="-750131" y="3821909"/>
            <a:ext cx="335758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928662" y="5572140"/>
            <a:ext cx="42148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928662" y="2714620"/>
            <a:ext cx="2928958" cy="28575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785786" y="4071942"/>
            <a:ext cx="28575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785786" y="3357562"/>
            <a:ext cx="28575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785786" y="2571744"/>
            <a:ext cx="28575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857224" y="4786322"/>
            <a:ext cx="28575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1536679" y="5535627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2251059" y="5535627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3036877" y="5535627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3751257" y="5535627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Содержимое 30"/>
          <p:cNvSpPr txBox="1">
            <a:spLocks/>
          </p:cNvSpPr>
          <p:nvPr/>
        </p:nvSpPr>
        <p:spPr>
          <a:xfrm>
            <a:off x="2214546" y="5715016"/>
            <a:ext cx="400024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b="1" dirty="0" smtClean="0"/>
              <a:t>2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Содержимое 30"/>
          <p:cNvSpPr txBox="1">
            <a:spLocks/>
          </p:cNvSpPr>
          <p:nvPr/>
        </p:nvSpPr>
        <p:spPr>
          <a:xfrm>
            <a:off x="2928926" y="5715016"/>
            <a:ext cx="400024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b="1" dirty="0" smtClean="0"/>
              <a:t>3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" name="Содержимое 30"/>
          <p:cNvSpPr txBox="1">
            <a:spLocks/>
          </p:cNvSpPr>
          <p:nvPr/>
        </p:nvSpPr>
        <p:spPr>
          <a:xfrm>
            <a:off x="3714744" y="5715016"/>
            <a:ext cx="400024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b="1" dirty="0" smtClean="0"/>
              <a:t>4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" name="Содержимое 30"/>
          <p:cNvSpPr txBox="1">
            <a:spLocks/>
          </p:cNvSpPr>
          <p:nvPr/>
        </p:nvSpPr>
        <p:spPr>
          <a:xfrm>
            <a:off x="285720" y="4572008"/>
            <a:ext cx="400024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b="1" dirty="0" smtClean="0"/>
              <a:t>2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Содержимое 30"/>
          <p:cNvSpPr txBox="1">
            <a:spLocks/>
          </p:cNvSpPr>
          <p:nvPr/>
        </p:nvSpPr>
        <p:spPr>
          <a:xfrm>
            <a:off x="214282" y="3786190"/>
            <a:ext cx="400024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b="1" dirty="0" smtClean="0"/>
              <a:t>4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Содержимое 30"/>
          <p:cNvSpPr txBox="1">
            <a:spLocks/>
          </p:cNvSpPr>
          <p:nvPr/>
        </p:nvSpPr>
        <p:spPr>
          <a:xfrm>
            <a:off x="285720" y="3071810"/>
            <a:ext cx="400024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b="1" dirty="0" smtClean="0"/>
              <a:t>6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" name="Содержимое 30"/>
          <p:cNvSpPr txBox="1">
            <a:spLocks/>
          </p:cNvSpPr>
          <p:nvPr/>
        </p:nvSpPr>
        <p:spPr>
          <a:xfrm>
            <a:off x="285720" y="2428868"/>
            <a:ext cx="400024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b="1" dirty="0" smtClean="0"/>
              <a:t>8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9" name="Содержимое 30"/>
          <p:cNvSpPr txBox="1">
            <a:spLocks/>
          </p:cNvSpPr>
          <p:nvPr/>
        </p:nvSpPr>
        <p:spPr>
          <a:xfrm>
            <a:off x="4572000" y="5715016"/>
            <a:ext cx="400024" cy="594299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b="1" dirty="0" err="1" smtClean="0"/>
              <a:t>х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0" name="Содержимое 30"/>
          <p:cNvSpPr txBox="1">
            <a:spLocks/>
          </p:cNvSpPr>
          <p:nvPr/>
        </p:nvSpPr>
        <p:spPr>
          <a:xfrm>
            <a:off x="357158" y="1785926"/>
            <a:ext cx="400024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b="1" dirty="0" smtClean="0"/>
              <a:t>у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1" name="Таблица 40"/>
          <p:cNvGraphicFramePr>
            <a:graphicFrameLocks noGrp="1"/>
          </p:cNvGraphicFramePr>
          <p:nvPr/>
        </p:nvGraphicFramePr>
        <p:xfrm>
          <a:off x="785786" y="500042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357166"/>
          <a:ext cx="8229600" cy="7416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t</a:t>
                      </a:r>
                      <a:r>
                        <a:rPr lang="ru-RU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, с</a:t>
                      </a:r>
                      <a:endParaRPr lang="ru-RU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4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6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8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S,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ru-RU" b="1" baseline="0" dirty="0" smtClean="0"/>
                        <a:t>м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6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12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18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24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1062" name="Group 38"/>
          <p:cNvGrpSpPr>
            <a:grpSpLocks/>
          </p:cNvGrpSpPr>
          <p:nvPr/>
        </p:nvGrpSpPr>
        <p:grpSpPr bwMode="auto">
          <a:xfrm>
            <a:off x="2428860" y="2143116"/>
            <a:ext cx="3977271" cy="4000198"/>
            <a:chOff x="3141" y="6354"/>
            <a:chExt cx="4020" cy="4838"/>
          </a:xfrm>
        </p:grpSpPr>
        <p:sp>
          <p:nvSpPr>
            <p:cNvPr id="1063" name="AutoShape 39"/>
            <p:cNvSpPr>
              <a:spLocks noChangeShapeType="1"/>
            </p:cNvSpPr>
            <p:nvPr/>
          </p:nvSpPr>
          <p:spPr bwMode="auto">
            <a:xfrm flipV="1">
              <a:off x="3141" y="6354"/>
              <a:ext cx="1" cy="414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4" name="AutoShape 40"/>
            <p:cNvSpPr>
              <a:spLocks noChangeShapeType="1"/>
            </p:cNvSpPr>
            <p:nvPr/>
          </p:nvSpPr>
          <p:spPr bwMode="auto">
            <a:xfrm>
              <a:off x="3142" y="10494"/>
              <a:ext cx="4019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5" name="AutoShape 41"/>
            <p:cNvSpPr>
              <a:spLocks noChangeShapeType="1"/>
            </p:cNvSpPr>
            <p:nvPr/>
          </p:nvSpPr>
          <p:spPr bwMode="auto">
            <a:xfrm>
              <a:off x="4581" y="10314"/>
              <a:ext cx="0" cy="18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6" name="AutoShape 42"/>
            <p:cNvSpPr>
              <a:spLocks noChangeShapeType="1"/>
            </p:cNvSpPr>
            <p:nvPr/>
          </p:nvSpPr>
          <p:spPr bwMode="auto">
            <a:xfrm>
              <a:off x="3861" y="10314"/>
              <a:ext cx="0" cy="18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7" name="AutoShape 43"/>
            <p:cNvSpPr>
              <a:spLocks noChangeShapeType="1"/>
            </p:cNvSpPr>
            <p:nvPr/>
          </p:nvSpPr>
          <p:spPr bwMode="auto">
            <a:xfrm>
              <a:off x="5301" y="10314"/>
              <a:ext cx="0" cy="18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8" name="AutoShape 44"/>
            <p:cNvSpPr>
              <a:spLocks noChangeShapeType="1"/>
            </p:cNvSpPr>
            <p:nvPr/>
          </p:nvSpPr>
          <p:spPr bwMode="auto">
            <a:xfrm>
              <a:off x="6021" y="10314"/>
              <a:ext cx="0" cy="18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9" name="AutoShape 45"/>
            <p:cNvSpPr>
              <a:spLocks noChangeShapeType="1"/>
            </p:cNvSpPr>
            <p:nvPr/>
          </p:nvSpPr>
          <p:spPr bwMode="auto">
            <a:xfrm flipH="1">
              <a:off x="3141" y="7614"/>
              <a:ext cx="179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0" name="AutoShape 46"/>
            <p:cNvSpPr>
              <a:spLocks noChangeShapeType="1"/>
            </p:cNvSpPr>
            <p:nvPr/>
          </p:nvSpPr>
          <p:spPr bwMode="auto">
            <a:xfrm flipH="1">
              <a:off x="3141" y="8334"/>
              <a:ext cx="179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1" name="AutoShape 47"/>
            <p:cNvSpPr>
              <a:spLocks noChangeShapeType="1"/>
            </p:cNvSpPr>
            <p:nvPr/>
          </p:nvSpPr>
          <p:spPr bwMode="auto">
            <a:xfrm flipH="1">
              <a:off x="3142" y="9054"/>
              <a:ext cx="179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2" name="AutoShape 48"/>
            <p:cNvSpPr>
              <a:spLocks noChangeShapeType="1"/>
            </p:cNvSpPr>
            <p:nvPr/>
          </p:nvSpPr>
          <p:spPr bwMode="auto">
            <a:xfrm flipH="1">
              <a:off x="3142" y="9774"/>
              <a:ext cx="179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3" name="Text Box 49"/>
            <p:cNvSpPr txBox="1">
              <a:spLocks noChangeArrowheads="1"/>
            </p:cNvSpPr>
            <p:nvPr/>
          </p:nvSpPr>
          <p:spPr bwMode="auto">
            <a:xfrm>
              <a:off x="3681" y="10674"/>
              <a:ext cx="412" cy="51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>
                  <a:latin typeface="Calibri" pitchFamily="34" charset="0"/>
                  <a:cs typeface="Arial" pitchFamily="34" charset="0"/>
                </a:rPr>
                <a:t>2</a:t>
              </a:r>
              <a:endPara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6" name="TextBox 65"/>
          <p:cNvSpPr txBox="1"/>
          <p:nvPr/>
        </p:nvSpPr>
        <p:spPr>
          <a:xfrm flipH="1">
            <a:off x="3643306" y="571501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4</a:t>
            </a:r>
            <a:endParaRPr lang="ru-RU" b="1" dirty="0"/>
          </a:p>
        </p:txBody>
      </p:sp>
      <p:sp>
        <p:nvSpPr>
          <p:cNvPr id="67" name="TextBox 66"/>
          <p:cNvSpPr txBox="1"/>
          <p:nvPr/>
        </p:nvSpPr>
        <p:spPr>
          <a:xfrm flipH="1">
            <a:off x="4429124" y="571501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6</a:t>
            </a:r>
            <a:endParaRPr lang="ru-RU" b="1" dirty="0"/>
          </a:p>
        </p:txBody>
      </p:sp>
      <p:sp>
        <p:nvSpPr>
          <p:cNvPr id="68" name="TextBox 67"/>
          <p:cNvSpPr txBox="1"/>
          <p:nvPr/>
        </p:nvSpPr>
        <p:spPr>
          <a:xfrm flipH="1">
            <a:off x="5072066" y="571501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12</a:t>
            </a:r>
            <a:endParaRPr lang="ru-RU" b="1" dirty="0"/>
          </a:p>
        </p:txBody>
      </p:sp>
      <p:sp>
        <p:nvSpPr>
          <p:cNvPr id="69" name="TextBox 68"/>
          <p:cNvSpPr txBox="1"/>
          <p:nvPr/>
        </p:nvSpPr>
        <p:spPr>
          <a:xfrm flipH="1">
            <a:off x="1928794" y="478632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6</a:t>
            </a:r>
            <a:endParaRPr lang="ru-RU" b="1" dirty="0"/>
          </a:p>
        </p:txBody>
      </p:sp>
      <p:sp>
        <p:nvSpPr>
          <p:cNvPr id="70" name="TextBox 69"/>
          <p:cNvSpPr txBox="1"/>
          <p:nvPr/>
        </p:nvSpPr>
        <p:spPr>
          <a:xfrm flipH="1">
            <a:off x="1785918" y="414338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12</a:t>
            </a:r>
            <a:endParaRPr lang="ru-RU" b="1" dirty="0"/>
          </a:p>
        </p:txBody>
      </p:sp>
      <p:sp>
        <p:nvSpPr>
          <p:cNvPr id="71" name="TextBox 70"/>
          <p:cNvSpPr txBox="1"/>
          <p:nvPr/>
        </p:nvSpPr>
        <p:spPr>
          <a:xfrm flipH="1">
            <a:off x="1785918" y="357187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18</a:t>
            </a:r>
            <a:endParaRPr lang="ru-RU" b="1" dirty="0"/>
          </a:p>
        </p:txBody>
      </p:sp>
      <p:sp>
        <p:nvSpPr>
          <p:cNvPr id="72" name="TextBox 71"/>
          <p:cNvSpPr txBox="1"/>
          <p:nvPr/>
        </p:nvSpPr>
        <p:spPr>
          <a:xfrm flipH="1">
            <a:off x="1785918" y="2928934"/>
            <a:ext cx="633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24</a:t>
            </a:r>
            <a:endParaRPr lang="ru-RU" b="1" dirty="0"/>
          </a:p>
        </p:txBody>
      </p:sp>
      <p:sp>
        <p:nvSpPr>
          <p:cNvPr id="73" name="TextBox 72"/>
          <p:cNvSpPr txBox="1"/>
          <p:nvPr/>
        </p:nvSpPr>
        <p:spPr>
          <a:xfrm flipH="1">
            <a:off x="6000760" y="5715016"/>
            <a:ext cx="490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t</a:t>
            </a:r>
            <a:r>
              <a:rPr lang="en-US" b="1" dirty="0" err="1" smtClean="0"/>
              <a:t>,c</a:t>
            </a:r>
            <a:endParaRPr lang="ru-RU" b="1" dirty="0"/>
          </a:p>
        </p:txBody>
      </p:sp>
      <p:sp>
        <p:nvSpPr>
          <p:cNvPr id="74" name="TextBox 73"/>
          <p:cNvSpPr txBox="1"/>
          <p:nvPr/>
        </p:nvSpPr>
        <p:spPr>
          <a:xfrm flipH="1">
            <a:off x="1714480" y="2000240"/>
            <a:ext cx="776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S, </a:t>
            </a:r>
            <a:r>
              <a:rPr lang="ru-RU" b="1" dirty="0" smtClean="0"/>
              <a:t>м</a:t>
            </a:r>
            <a:endParaRPr lang="ru-RU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2928926" y="4357694"/>
            <a:ext cx="2857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.</a:t>
            </a:r>
            <a:endParaRPr lang="ru-RU" sz="5400" dirty="0"/>
          </a:p>
        </p:txBody>
      </p:sp>
      <p:sp>
        <p:nvSpPr>
          <p:cNvPr id="77" name="TextBox 76"/>
          <p:cNvSpPr txBox="1"/>
          <p:nvPr/>
        </p:nvSpPr>
        <p:spPr>
          <a:xfrm>
            <a:off x="3643306" y="3786190"/>
            <a:ext cx="2857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.</a:t>
            </a:r>
            <a:endParaRPr lang="ru-RU" sz="5400" dirty="0"/>
          </a:p>
        </p:txBody>
      </p:sp>
      <p:sp>
        <p:nvSpPr>
          <p:cNvPr id="78" name="TextBox 77"/>
          <p:cNvSpPr txBox="1"/>
          <p:nvPr/>
        </p:nvSpPr>
        <p:spPr>
          <a:xfrm>
            <a:off x="4429124" y="3143248"/>
            <a:ext cx="2857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.</a:t>
            </a:r>
            <a:endParaRPr lang="ru-RU" sz="5400" dirty="0"/>
          </a:p>
        </p:txBody>
      </p:sp>
      <p:sp>
        <p:nvSpPr>
          <p:cNvPr id="79" name="TextBox 78"/>
          <p:cNvSpPr txBox="1"/>
          <p:nvPr/>
        </p:nvSpPr>
        <p:spPr>
          <a:xfrm>
            <a:off x="5072066" y="2643182"/>
            <a:ext cx="2857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.</a:t>
            </a:r>
            <a:endParaRPr lang="ru-RU" sz="5400" dirty="0"/>
          </a:p>
        </p:txBody>
      </p:sp>
      <p:cxnSp>
        <p:nvCxnSpPr>
          <p:cNvPr id="81" name="Прямая соединительная линия 80"/>
          <p:cNvCxnSpPr/>
          <p:nvPr/>
        </p:nvCxnSpPr>
        <p:spPr>
          <a:xfrm flipV="1">
            <a:off x="2428860" y="3214686"/>
            <a:ext cx="2857520" cy="235745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7" grpId="0"/>
      <p:bldP spid="78" grpId="0"/>
      <p:bldP spid="7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Содержимое 37"/>
          <p:cNvGraphicFramePr>
            <a:graphicFrameLocks noGrp="1"/>
          </p:cNvGraphicFramePr>
          <p:nvPr>
            <p:ph idx="1"/>
          </p:nvPr>
        </p:nvGraphicFramePr>
        <p:xfrm>
          <a:off x="500034" y="428604"/>
          <a:ext cx="757243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4486"/>
                <a:gridCol w="1514486"/>
                <a:gridCol w="1514486"/>
                <a:gridCol w="1514486"/>
                <a:gridCol w="151448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t. C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S, </a:t>
                      </a:r>
                      <a:r>
                        <a:rPr lang="ru-RU" dirty="0" smtClean="0"/>
                        <a:t>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AutoShape 39"/>
          <p:cNvSpPr>
            <a:spLocks noChangeShapeType="1"/>
          </p:cNvSpPr>
          <p:nvPr/>
        </p:nvSpPr>
        <p:spPr bwMode="auto">
          <a:xfrm flipV="1">
            <a:off x="2428860" y="2143116"/>
            <a:ext cx="989" cy="3423071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0"/>
          <p:cNvSpPr>
            <a:spLocks noChangeShapeType="1"/>
          </p:cNvSpPr>
          <p:nvPr/>
        </p:nvSpPr>
        <p:spPr bwMode="auto">
          <a:xfrm>
            <a:off x="2429849" y="5566187"/>
            <a:ext cx="3976282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1"/>
          <p:cNvSpPr>
            <a:spLocks noChangeShapeType="1"/>
          </p:cNvSpPr>
          <p:nvPr/>
        </p:nvSpPr>
        <p:spPr bwMode="auto">
          <a:xfrm>
            <a:off x="3853554" y="5417358"/>
            <a:ext cx="0" cy="14882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42"/>
          <p:cNvSpPr>
            <a:spLocks noChangeShapeType="1"/>
          </p:cNvSpPr>
          <p:nvPr/>
        </p:nvSpPr>
        <p:spPr bwMode="auto">
          <a:xfrm>
            <a:off x="3141207" y="5417358"/>
            <a:ext cx="0" cy="14882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43"/>
          <p:cNvSpPr>
            <a:spLocks noChangeShapeType="1"/>
          </p:cNvSpPr>
          <p:nvPr/>
        </p:nvSpPr>
        <p:spPr bwMode="auto">
          <a:xfrm>
            <a:off x="4565901" y="5417358"/>
            <a:ext cx="0" cy="14882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44"/>
          <p:cNvSpPr>
            <a:spLocks noChangeShapeType="1"/>
          </p:cNvSpPr>
          <p:nvPr/>
        </p:nvSpPr>
        <p:spPr bwMode="auto">
          <a:xfrm>
            <a:off x="5278248" y="5417358"/>
            <a:ext cx="0" cy="14882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45"/>
          <p:cNvSpPr>
            <a:spLocks noChangeShapeType="1"/>
          </p:cNvSpPr>
          <p:nvPr/>
        </p:nvSpPr>
        <p:spPr bwMode="auto">
          <a:xfrm flipH="1">
            <a:off x="2428860" y="3184920"/>
            <a:ext cx="177097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46"/>
          <p:cNvSpPr>
            <a:spLocks noChangeShapeType="1"/>
          </p:cNvSpPr>
          <p:nvPr/>
        </p:nvSpPr>
        <p:spPr bwMode="auto">
          <a:xfrm flipH="1">
            <a:off x="2428860" y="3780237"/>
            <a:ext cx="177097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AutoShape 47"/>
          <p:cNvSpPr>
            <a:spLocks noChangeShapeType="1"/>
          </p:cNvSpPr>
          <p:nvPr/>
        </p:nvSpPr>
        <p:spPr bwMode="auto">
          <a:xfrm flipH="1">
            <a:off x="2429849" y="4375554"/>
            <a:ext cx="177097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AutoShape 48"/>
          <p:cNvSpPr>
            <a:spLocks noChangeShapeType="1"/>
          </p:cNvSpPr>
          <p:nvPr/>
        </p:nvSpPr>
        <p:spPr bwMode="auto">
          <a:xfrm flipH="1">
            <a:off x="2429849" y="4970871"/>
            <a:ext cx="177097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 Box 49"/>
          <p:cNvSpPr txBox="1">
            <a:spLocks noChangeArrowheads="1"/>
          </p:cNvSpPr>
          <p:nvPr/>
        </p:nvSpPr>
        <p:spPr bwMode="auto">
          <a:xfrm>
            <a:off x="3000364" y="5786454"/>
            <a:ext cx="407621" cy="4282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flipH="1">
            <a:off x="1714480" y="2000240"/>
            <a:ext cx="776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S, </a:t>
            </a:r>
            <a:r>
              <a:rPr lang="ru-RU" b="1" dirty="0" smtClean="0"/>
              <a:t>м</a:t>
            </a:r>
            <a:endParaRPr lang="ru-RU" b="1" dirty="0"/>
          </a:p>
        </p:txBody>
      </p:sp>
      <p:sp>
        <p:nvSpPr>
          <p:cNvPr id="28" name="Text Box 49"/>
          <p:cNvSpPr txBox="1">
            <a:spLocks noChangeArrowheads="1"/>
          </p:cNvSpPr>
          <p:nvPr/>
        </p:nvSpPr>
        <p:spPr bwMode="auto">
          <a:xfrm>
            <a:off x="3643306" y="5786454"/>
            <a:ext cx="407621" cy="4282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6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49"/>
          <p:cNvSpPr txBox="1">
            <a:spLocks noChangeArrowheads="1"/>
          </p:cNvSpPr>
          <p:nvPr/>
        </p:nvSpPr>
        <p:spPr bwMode="auto">
          <a:xfrm>
            <a:off x="4357686" y="5786454"/>
            <a:ext cx="407621" cy="4282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9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49"/>
          <p:cNvSpPr txBox="1">
            <a:spLocks noChangeArrowheads="1"/>
          </p:cNvSpPr>
          <p:nvPr/>
        </p:nvSpPr>
        <p:spPr bwMode="auto">
          <a:xfrm>
            <a:off x="5072066" y="5786454"/>
            <a:ext cx="407621" cy="4282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1600" b="1" dirty="0" smtClean="0">
                <a:latin typeface="Calibri" pitchFamily="34" charset="0"/>
                <a:cs typeface="Arial" pitchFamily="34" charset="0"/>
              </a:rPr>
              <a:t>1</a:t>
            </a:r>
            <a:r>
              <a:rPr lang="en-US" sz="1600" b="1" dirty="0" smtClean="0">
                <a:latin typeface="Calibri" pitchFamily="34" charset="0"/>
                <a:cs typeface="Arial" pitchFamily="34" charset="0"/>
              </a:rPr>
              <a:t>2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49"/>
          <p:cNvSpPr txBox="1">
            <a:spLocks noChangeArrowheads="1"/>
          </p:cNvSpPr>
          <p:nvPr/>
        </p:nvSpPr>
        <p:spPr bwMode="auto">
          <a:xfrm>
            <a:off x="6072198" y="5857892"/>
            <a:ext cx="704856" cy="4282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t. c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49"/>
          <p:cNvSpPr txBox="1">
            <a:spLocks noChangeArrowheads="1"/>
          </p:cNvSpPr>
          <p:nvPr/>
        </p:nvSpPr>
        <p:spPr bwMode="auto">
          <a:xfrm>
            <a:off x="1785918" y="2928934"/>
            <a:ext cx="407621" cy="4282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1600" b="1" dirty="0" smtClean="0">
                <a:latin typeface="Calibri" pitchFamily="34" charset="0"/>
                <a:cs typeface="Arial" pitchFamily="34" charset="0"/>
              </a:rPr>
              <a:t>24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49"/>
          <p:cNvSpPr txBox="1">
            <a:spLocks noChangeArrowheads="1"/>
          </p:cNvSpPr>
          <p:nvPr/>
        </p:nvSpPr>
        <p:spPr bwMode="auto">
          <a:xfrm>
            <a:off x="1785918" y="3571876"/>
            <a:ext cx="407621" cy="4282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1600" b="1" dirty="0" smtClean="0">
                <a:latin typeface="Calibri" pitchFamily="34" charset="0"/>
                <a:cs typeface="Arial" pitchFamily="34" charset="0"/>
              </a:rPr>
              <a:t>18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49"/>
          <p:cNvSpPr txBox="1">
            <a:spLocks noChangeArrowheads="1"/>
          </p:cNvSpPr>
          <p:nvPr/>
        </p:nvSpPr>
        <p:spPr bwMode="auto">
          <a:xfrm>
            <a:off x="1785918" y="4214818"/>
            <a:ext cx="407621" cy="4282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1600" b="1" dirty="0" smtClean="0">
                <a:latin typeface="Calibri" pitchFamily="34" charset="0"/>
                <a:cs typeface="Arial" pitchFamily="34" charset="0"/>
              </a:rPr>
              <a:t>12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49"/>
          <p:cNvSpPr txBox="1">
            <a:spLocks noChangeArrowheads="1"/>
          </p:cNvSpPr>
          <p:nvPr/>
        </p:nvSpPr>
        <p:spPr bwMode="auto">
          <a:xfrm>
            <a:off x="1857356" y="4857760"/>
            <a:ext cx="407621" cy="4282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1600" b="1" dirty="0" smtClean="0">
                <a:latin typeface="Calibri" pitchFamily="34" charset="0"/>
                <a:cs typeface="Arial" pitchFamily="34" charset="0"/>
              </a:rPr>
              <a:t>6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flipV="1">
            <a:off x="2500298" y="3214686"/>
            <a:ext cx="2500330" cy="235745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Группа 32"/>
          <p:cNvGrpSpPr/>
          <p:nvPr/>
        </p:nvGrpSpPr>
        <p:grpSpPr>
          <a:xfrm>
            <a:off x="285720" y="3429000"/>
            <a:ext cx="4143404" cy="3000396"/>
            <a:chOff x="285720" y="3429000"/>
            <a:chExt cx="4143404" cy="3000396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285720" y="3429000"/>
              <a:ext cx="4143404" cy="30003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Рисунок 17" descr="http://imagesland.ru/images/photo/small_9761326977663368964.jpg"/>
            <p:cNvPicPr/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28596" y="4071942"/>
              <a:ext cx="1714512" cy="16430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" name="TextBox 25"/>
            <p:cNvSpPr txBox="1"/>
            <p:nvPr/>
          </p:nvSpPr>
          <p:spPr>
            <a:xfrm>
              <a:off x="2214546" y="3714752"/>
              <a:ext cx="2143140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dirty="0" smtClean="0"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2</a:t>
              </a:r>
              <a:r>
                <a:rPr lang="ru-RU" b="1" dirty="0" smtClean="0"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. Движутся или покоятся относительно друг друга два гуся, плывущие: </a:t>
              </a:r>
              <a:endParaRPr lang="ru-RU" sz="1050" b="1" dirty="0" smtClean="0">
                <a:latin typeface="Arial" pitchFamily="34" charset="0"/>
                <a:cs typeface="Arial" pitchFamily="34" charset="0"/>
              </a:endParaRPr>
            </a:p>
            <a:p>
              <a:pPr lvl="0"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b="1" dirty="0" smtClean="0"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а) рядом ; </a:t>
              </a:r>
            </a:p>
            <a:p>
              <a:pPr lvl="0"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b="1" dirty="0" smtClean="0"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б) навстречу?</a:t>
              </a:r>
              <a:endParaRPr lang="ru-RU" sz="2800" b="1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285721" y="571480"/>
            <a:ext cx="4143404" cy="2571768"/>
            <a:chOff x="285721" y="571480"/>
            <a:chExt cx="4143404" cy="2571768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285721" y="571480"/>
              <a:ext cx="4143404" cy="25717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214546" y="714356"/>
              <a:ext cx="214314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600" b="1" dirty="0" smtClean="0"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1. Стая птиц перелетает через реку Лену. Относительно, каких тел летящая утка, находятся в движении:</a:t>
              </a:r>
              <a:endParaRPr lang="ru-RU" sz="1600" b="1" dirty="0" smtClean="0">
                <a:latin typeface="Arial" pitchFamily="34" charset="0"/>
                <a:cs typeface="Arial" pitchFamily="34" charset="0"/>
              </a:endParaRPr>
            </a:p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600" b="1" dirty="0" smtClean="0"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а)реки; б) соседней птицы; с)берега?</a:t>
              </a:r>
              <a:endParaRPr lang="ru-RU" sz="1600" b="1" dirty="0" smtClean="0"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4" name="Рисунок 13" descr="Стая летящих стройными рядами уток, фото № 2296967, снято 7 января 2011 г. (c) Анатолий Ковтун / Фотобанк Лори"/>
            <p:cNvPicPr/>
            <p:nvPr/>
          </p:nvPicPr>
          <p:blipFill>
            <a:blip r:embed="rId3" cstate="print"/>
            <a:srcRect b="14182"/>
            <a:stretch>
              <a:fillRect/>
            </a:stretch>
          </p:blipFill>
          <p:spPr bwMode="auto">
            <a:xfrm>
              <a:off x="428596" y="1071546"/>
              <a:ext cx="1714512" cy="1357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1" name="Группа 30"/>
          <p:cNvGrpSpPr/>
          <p:nvPr/>
        </p:nvGrpSpPr>
        <p:grpSpPr>
          <a:xfrm>
            <a:off x="4714876" y="571480"/>
            <a:ext cx="3857652" cy="2571768"/>
            <a:chOff x="4714876" y="571480"/>
            <a:chExt cx="3857652" cy="257176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4714876" y="571480"/>
              <a:ext cx="3786182" cy="25717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7" name="Группа 26"/>
            <p:cNvGrpSpPr/>
            <p:nvPr/>
          </p:nvGrpSpPr>
          <p:grpSpPr>
            <a:xfrm>
              <a:off x="4929190" y="928670"/>
              <a:ext cx="3643338" cy="2062103"/>
              <a:chOff x="4929190" y="928670"/>
              <a:chExt cx="3643338" cy="2062103"/>
            </a:xfrm>
          </p:grpSpPr>
          <p:sp>
            <p:nvSpPr>
              <p:cNvPr id="30" name="TextBox 29"/>
              <p:cNvSpPr txBox="1"/>
              <p:nvPr/>
            </p:nvSpPr>
            <p:spPr>
              <a:xfrm>
                <a:off x="6500826" y="928670"/>
                <a:ext cx="2071702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1600" b="1" dirty="0" smtClean="0">
                    <a:latin typeface="Calibri" pitchFamily="34" charset="0"/>
                    <a:ea typeface="Times New Roman" pitchFamily="18" charset="0"/>
                    <a:cs typeface="Times New Roman" pitchFamily="18" charset="0"/>
                  </a:rPr>
                  <a:t>1. Летящий над озером рябок несет в клюве перо. Относительно каких тел перо  находится в покое: </a:t>
                </a:r>
                <a:endParaRPr lang="ru-RU" sz="1600" b="1" dirty="0" smtClean="0">
                  <a:latin typeface="Arial" pitchFamily="34" charset="0"/>
                  <a:cs typeface="Arial" pitchFamily="34" charset="0"/>
                </a:endParaRP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1600" b="1" dirty="0" smtClean="0">
                    <a:latin typeface="Calibri" pitchFamily="34" charset="0"/>
                    <a:ea typeface="Times New Roman" pitchFamily="18" charset="0"/>
                    <a:cs typeface="Times New Roman" pitchFamily="18" charset="0"/>
                  </a:rPr>
                  <a:t>а)деревья; б)озеро; с)рябок?</a:t>
                </a:r>
                <a:endParaRPr lang="ru-RU" sz="1600" b="1" dirty="0" smtClean="0">
                  <a:latin typeface="Arial" pitchFamily="34" charset="0"/>
                  <a:cs typeface="Arial" pitchFamily="34" charset="0"/>
                </a:endParaRPr>
              </a:p>
            </p:txBody>
          </p:sp>
          <p:pic>
            <p:nvPicPr>
              <p:cNvPr id="15" name="Рисунок 14" descr="РЯБОК БЕЛОБРЮХИЙ"/>
              <p:cNvPicPr/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4929190" y="1357298"/>
                <a:ext cx="1571636" cy="12144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grpSp>
        <p:nvGrpSpPr>
          <p:cNvPr id="34" name="Группа 33"/>
          <p:cNvGrpSpPr/>
          <p:nvPr/>
        </p:nvGrpSpPr>
        <p:grpSpPr>
          <a:xfrm>
            <a:off x="4857752" y="3429000"/>
            <a:ext cx="3929090" cy="3000396"/>
            <a:chOff x="4857752" y="3429000"/>
            <a:chExt cx="3929090" cy="3000396"/>
          </a:xfrm>
        </p:grpSpPr>
        <p:sp>
          <p:nvSpPr>
            <p:cNvPr id="29" name="Прямоугольник 28"/>
            <p:cNvSpPr/>
            <p:nvPr/>
          </p:nvSpPr>
          <p:spPr>
            <a:xfrm>
              <a:off x="4857752" y="3429000"/>
              <a:ext cx="3786214" cy="300039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572264" y="3500438"/>
              <a:ext cx="2214578" cy="26161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600" b="1" dirty="0" smtClean="0"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2. Относительно  каких тел кулик, сидящий за кочкой  находится в движении:</a:t>
              </a:r>
              <a:endParaRPr lang="ru-RU" sz="1600" b="1" dirty="0" smtClean="0">
                <a:latin typeface="Arial" pitchFamily="34" charset="0"/>
                <a:ea typeface="Times New Roman" pitchFamily="18" charset="0"/>
                <a:cs typeface="Arial" pitchFamily="34" charset="0"/>
              </a:endParaRPr>
            </a:p>
            <a:p>
              <a:pPr marL="342900" lvl="0" indent="-342900" eaLnBrk="0" fontAlgn="base" hangingPunct="0">
                <a:spcBef>
                  <a:spcPct val="0"/>
                </a:spcBef>
                <a:spcAft>
                  <a:spcPct val="0"/>
                </a:spcAft>
                <a:buAutoNum type="alphaLcParenR"/>
              </a:pPr>
              <a:r>
                <a:rPr lang="ru-RU" sz="1400" b="1" dirty="0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относительно кочки;</a:t>
              </a:r>
            </a:p>
            <a:p>
              <a:pPr marL="342900" lvl="0" indent="-3429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dirty="0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 б) относительно Солнца; </a:t>
              </a:r>
            </a:p>
            <a:p>
              <a:pPr marL="342900" lvl="0" indent="-3429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dirty="0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с) относительно Земли?</a:t>
              </a:r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pic>
          <p:nvPicPr>
            <p:cNvPr id="16" name="Рисунок 15" descr="КУЛИК-ВОРОБЕЙ"/>
            <p:cNvPicPr/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857752" y="4000504"/>
              <a:ext cx="1571636" cy="1357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1214414" y="285728"/>
            <a:ext cx="4040188" cy="42865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Задача № 1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3"/>
          </p:nvPr>
        </p:nvSpPr>
        <p:spPr>
          <a:xfrm>
            <a:off x="1714480" y="3286124"/>
            <a:ext cx="3786214" cy="496886"/>
          </a:xfrm>
        </p:spPr>
        <p:txBody>
          <a:bodyPr/>
          <a:lstStyle/>
          <a:p>
            <a:pPr algn="ctr"/>
            <a:r>
              <a:rPr lang="ru-RU" dirty="0" smtClean="0"/>
              <a:t>Задача №2</a:t>
            </a:r>
            <a:endParaRPr lang="ru-RU" dirty="0"/>
          </a:p>
        </p:txBody>
      </p:sp>
      <p:pic>
        <p:nvPicPr>
          <p:cNvPr id="15" name="p687165448" descr="http://fokart.net/_ph/30/2/687165448.jpg"/>
          <p:cNvPicPr>
            <a:picLocks noGrp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785794"/>
            <a:ext cx="214314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645025" y="1214422"/>
            <a:ext cx="4041775" cy="4911741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71736" y="785794"/>
            <a:ext cx="5929354" cy="150019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200" b="1" dirty="0" smtClean="0">
                <a:solidFill>
                  <a:schemeClr val="tx1"/>
                </a:solidFill>
              </a:rPr>
              <a:t>Гусь, летящий над речкой Синяя, за 5 мин., переместился на расстояние 5700 м. Какова его  скорость, если считать полет гуся равномерным?   </a:t>
            </a:r>
            <a:endParaRPr lang="ru-RU" sz="2000" b="1" dirty="0" smtClean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428860" y="3857628"/>
            <a:ext cx="6500858" cy="164307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200" b="1" dirty="0" smtClean="0">
                <a:solidFill>
                  <a:schemeClr val="tx1"/>
                </a:solidFill>
              </a:rPr>
              <a:t>Сколько времени займет перелет бекаса через реку Лена  при скорости равномерного движения 18 м/с, если ширина реки составляет 21,6 км? </a:t>
            </a:r>
          </a:p>
        </p:txBody>
      </p:sp>
      <p:pic>
        <p:nvPicPr>
          <p:cNvPr id="13" name="Рисунок 12" descr="БЕКАС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857628"/>
            <a:ext cx="192882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4071934" y="2571744"/>
            <a:ext cx="4143404" cy="50006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19 м/с</a:t>
            </a:r>
            <a:endParaRPr lang="ru-RU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286248" y="5786454"/>
            <a:ext cx="4000528" cy="50006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1200с=20 мин</a:t>
            </a:r>
            <a:endParaRPr lang="ru-RU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animBg="1"/>
      <p:bldP spid="10" grpId="0" animBg="1"/>
      <p:bldP spid="12" grpId="0" animBg="1"/>
      <p:bldP spid="16" grpId="0" animBg="1"/>
      <p:bldP spid="1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719</TotalTime>
  <Words>568</Words>
  <Application>Microsoft Office PowerPoint</Application>
  <PresentationFormat>Экран (4:3)</PresentationFormat>
  <Paragraphs>172</Paragraphs>
  <Slides>16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Открытая</vt:lpstr>
      <vt:lpstr>Тема урока: «Линейные графики в равномерном движении»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1. Найдите скорость глухаря в начале движения.</vt:lpstr>
      <vt:lpstr>Слайд 12</vt:lpstr>
      <vt:lpstr>Слайд 13</vt:lpstr>
      <vt:lpstr>Два способа решения задач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76</cp:revision>
  <dcterms:created xsi:type="dcterms:W3CDTF">2012-03-16T05:33:46Z</dcterms:created>
  <dcterms:modified xsi:type="dcterms:W3CDTF">2014-01-21T11:51:35Z</dcterms:modified>
</cp:coreProperties>
</file>