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  <p:sldMasterId id="2147483774" r:id="rId2"/>
  </p:sld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3934-E28B-4EDC-8020-CBA218C6D633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B9AB8-4445-403C-AF72-4811EAC9E5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783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3934-E28B-4EDC-8020-CBA218C6D633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B9AB8-4445-403C-AF72-4811EAC9E5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793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3934-E28B-4EDC-8020-CBA218C6D633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B9AB8-4445-403C-AF72-4811EAC9E5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2503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3934-E28B-4EDC-8020-CBA218C6D633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B9AB8-4445-403C-AF72-4811EAC9E5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575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209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3934-E28B-4EDC-8020-CBA218C6D633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B9AB8-4445-403C-AF72-4811EAC9E5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666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3934-E28B-4EDC-8020-CBA218C6D633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B9AB8-4445-403C-AF72-4811EAC9E5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0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3934-E28B-4EDC-8020-CBA218C6D633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B9AB8-4445-403C-AF72-4811EAC9E5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8989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3934-E28B-4EDC-8020-CBA218C6D633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B9AB8-4445-403C-AF72-4811EAC9E5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47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3934-E28B-4EDC-8020-CBA218C6D633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B9AB8-4445-403C-AF72-4811EAC9E5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4642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3934-E28B-4EDC-8020-CBA218C6D633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B9AB8-4445-403C-AF72-4811EAC9E5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084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93934-E28B-4EDC-8020-CBA218C6D633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B9AB8-4445-403C-AF72-4811EAC9E5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037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93934-E28B-4EDC-8020-CBA218C6D633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B9AB8-4445-403C-AF72-4811EAC9E5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330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1393934-E28B-4EDC-8020-CBA218C6D633}" type="datetimeFigureOut">
              <a:rPr lang="ru-RU" smtClean="0"/>
              <a:t>05.12.2013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BEB9AB8-4445-403C-AF72-4811EAC9E53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77240" y="2060848"/>
            <a:ext cx="7543800" cy="43204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7200" b="1" dirty="0" smtClean="0">
                <a:solidFill>
                  <a:schemeClr val="tx2">
                    <a:lumMod val="75000"/>
                  </a:schemeClr>
                </a:solidFill>
              </a:rPr>
              <a:t>Употребление слов:</a:t>
            </a:r>
            <a:br>
              <a:rPr lang="ru-RU" sz="7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7200" b="1" dirty="0" smtClean="0">
                <a:solidFill>
                  <a:schemeClr val="tx2">
                    <a:lumMod val="75000"/>
                  </a:schemeClr>
                </a:solidFill>
              </a:rPr>
              <a:t> «</a:t>
            </a:r>
            <a:r>
              <a:rPr lang="en-US" sz="7200" b="1" dirty="0" smtClean="0">
                <a:solidFill>
                  <a:schemeClr val="tx2">
                    <a:lumMod val="75000"/>
                  </a:schemeClr>
                </a:solidFill>
              </a:rPr>
              <a:t>much, many, </a:t>
            </a:r>
            <a:r>
              <a:rPr lang="ru-RU" sz="7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7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sz="7200" b="1" dirty="0" smtClean="0">
                <a:solidFill>
                  <a:schemeClr val="tx2">
                    <a:lumMod val="75000"/>
                  </a:schemeClr>
                </a:solidFill>
              </a:rPr>
              <a:t>a lot of</a:t>
            </a:r>
            <a:r>
              <a:rPr lang="ru-RU" sz="7200" b="1" dirty="0" smtClean="0">
                <a:solidFill>
                  <a:schemeClr val="tx2">
                    <a:lumMod val="75000"/>
                  </a:schemeClr>
                </a:solidFill>
              </a:rPr>
              <a:t>»</a:t>
            </a:r>
            <a:endParaRPr lang="ru-RU" sz="72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966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7584" y="2132856"/>
            <a:ext cx="7543800" cy="4176464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accent6">
                    <a:lumMod val="50000"/>
                  </a:schemeClr>
                </a:solidFill>
              </a:rPr>
              <a:t>Much, many, a lot of </a:t>
            </a:r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</a:rPr>
              <a:t>обозначают </a:t>
            </a:r>
            <a:r>
              <a:rPr lang="ru-RU" sz="6000" b="1" dirty="0" smtClean="0">
                <a:solidFill>
                  <a:srgbClr val="7030A0"/>
                </a:solidFill>
              </a:rPr>
              <a:t/>
            </a:r>
            <a:br>
              <a:rPr lang="ru-RU" sz="6000" b="1" dirty="0" smtClean="0">
                <a:solidFill>
                  <a:srgbClr val="7030A0"/>
                </a:solidFill>
              </a:rPr>
            </a:br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6000" b="1" dirty="0">
                <a:solidFill>
                  <a:schemeClr val="accent6">
                    <a:lumMod val="50000"/>
                  </a:schemeClr>
                </a:solidFill>
              </a:rPr>
              <a:t>-</a:t>
            </a:r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</a:rPr>
              <a:t>   </a:t>
            </a:r>
            <a:r>
              <a:rPr lang="ru-RU" sz="6000" b="1" i="1" u="sng" dirty="0" smtClean="0">
                <a:solidFill>
                  <a:srgbClr val="C00000"/>
                </a:solidFill>
              </a:rPr>
              <a:t>много</a:t>
            </a:r>
            <a:endParaRPr lang="ru-RU" sz="6000" b="1" i="1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1280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55576" y="2492896"/>
            <a:ext cx="7543800" cy="3240360"/>
          </a:xfrm>
        </p:spPr>
        <p:txBody>
          <a:bodyPr>
            <a:normAutofit/>
          </a:bodyPr>
          <a:lstStyle/>
          <a:p>
            <a:pPr algn="ctr"/>
            <a:r>
              <a:rPr lang="ru-RU" sz="6600" b="1" dirty="0" smtClean="0">
                <a:solidFill>
                  <a:schemeClr val="accent4">
                    <a:lumMod val="50000"/>
                  </a:schemeClr>
                </a:solidFill>
              </a:rPr>
              <a:t>Когда употребляется «</a:t>
            </a:r>
            <a:r>
              <a:rPr lang="en-US" sz="6600" b="1" dirty="0" smtClean="0">
                <a:solidFill>
                  <a:schemeClr val="accent4">
                    <a:lumMod val="50000"/>
                  </a:schemeClr>
                </a:solidFill>
              </a:rPr>
              <a:t>much</a:t>
            </a:r>
            <a:r>
              <a:rPr lang="ru-RU" sz="6600" b="1" dirty="0" smtClean="0">
                <a:solidFill>
                  <a:schemeClr val="accent4">
                    <a:lumMod val="50000"/>
                  </a:schemeClr>
                </a:solidFill>
              </a:rPr>
              <a:t>»</a:t>
            </a:r>
            <a:r>
              <a:rPr lang="en-US" sz="6600" b="1" dirty="0" smtClean="0">
                <a:solidFill>
                  <a:schemeClr val="accent4">
                    <a:lumMod val="50000"/>
                  </a:schemeClr>
                </a:solidFill>
              </a:rPr>
              <a:t>?</a:t>
            </a:r>
            <a:endParaRPr lang="ru-RU" sz="66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44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77240" y="2564904"/>
            <a:ext cx="7899216" cy="3960440"/>
          </a:xfrm>
        </p:spPr>
        <p:txBody>
          <a:bodyPr>
            <a:normAutofit fontScale="90000"/>
          </a:bodyPr>
          <a:lstStyle/>
          <a:p>
            <a:pPr algn="l"/>
            <a:r>
              <a:rPr lang="en-US" sz="4800" b="1" dirty="0" smtClean="0">
                <a:solidFill>
                  <a:schemeClr val="accent4">
                    <a:lumMod val="50000"/>
                  </a:schemeClr>
                </a:solidFill>
              </a:rPr>
              <a:t>Much –</a:t>
            </a:r>
            <a:r>
              <a:rPr lang="en-US" sz="4800" b="1" dirty="0" smtClean="0">
                <a:solidFill>
                  <a:srgbClr val="92D050"/>
                </a:solidFill>
              </a:rPr>
              <a:t> </a:t>
            </a:r>
            <a:r>
              <a:rPr lang="ru-RU" sz="4800" b="1" dirty="0" smtClean="0">
                <a:solidFill>
                  <a:schemeClr val="bg2">
                    <a:lumMod val="10000"/>
                  </a:schemeClr>
                </a:solidFill>
              </a:rPr>
              <a:t>употребляется</a:t>
            </a:r>
            <a:r>
              <a:rPr lang="en-US" sz="48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4800" b="1" dirty="0" smtClean="0">
                <a:solidFill>
                  <a:schemeClr val="bg2">
                    <a:lumMod val="10000"/>
                  </a:schemeClr>
                </a:solidFill>
              </a:rPr>
              <a:t>с </a:t>
            </a:r>
            <a:r>
              <a:rPr lang="en-US" sz="4800" b="1" dirty="0" smtClean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en-US" sz="4800" b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4800" b="1" dirty="0" smtClean="0">
                <a:solidFill>
                  <a:schemeClr val="bg2">
                    <a:lumMod val="10000"/>
                  </a:schemeClr>
                </a:solidFill>
              </a:rPr>
              <a:t>названиями</a:t>
            </a:r>
            <a:r>
              <a:rPr lang="en-US" sz="48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4800" b="1" dirty="0" smtClean="0">
                <a:solidFill>
                  <a:schemeClr val="bg2">
                    <a:lumMod val="10000"/>
                  </a:schemeClr>
                </a:solidFill>
              </a:rPr>
              <a:t>предметов </a:t>
            </a:r>
            <a:r>
              <a:rPr lang="en-US" sz="4800" b="1" dirty="0" smtClean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en-US" sz="4800" b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4800" b="1" dirty="0" smtClean="0">
                <a:solidFill>
                  <a:schemeClr val="bg2">
                    <a:lumMod val="10000"/>
                  </a:schemeClr>
                </a:solidFill>
              </a:rPr>
              <a:t>и веществ, которые нельзя сосчитать.</a:t>
            </a:r>
            <a:br>
              <a:rPr lang="ru-RU" sz="4800" b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4800" b="1" i="1" u="sng" dirty="0" smtClean="0">
                <a:solidFill>
                  <a:schemeClr val="accent4">
                    <a:lumMod val="50000"/>
                  </a:schemeClr>
                </a:solidFill>
              </a:rPr>
              <a:t>Например:</a:t>
            </a:r>
            <a:r>
              <a:rPr lang="ru-RU" sz="4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4800" b="1" dirty="0" smtClean="0">
                <a:solidFill>
                  <a:schemeClr val="accent4">
                    <a:lumMod val="50000"/>
                  </a:schemeClr>
                </a:solidFill>
              </a:rPr>
              <a:t>much meat, much corn, much butter…</a:t>
            </a:r>
            <a:r>
              <a:rPr lang="ru-RU" sz="4800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48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4800" b="1" dirty="0" smtClean="0"/>
              <a:t>  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1140432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7240" y="1628800"/>
            <a:ext cx="7543800" cy="4536504"/>
          </a:xfrm>
        </p:spPr>
        <p:txBody>
          <a:bodyPr>
            <a:normAutofit/>
          </a:bodyPr>
          <a:lstStyle/>
          <a:p>
            <a:pPr algn="ctr"/>
            <a:r>
              <a:rPr lang="ru-RU" sz="6600" b="1" dirty="0">
                <a:solidFill>
                  <a:schemeClr val="accent5">
                    <a:lumMod val="75000"/>
                  </a:schemeClr>
                </a:solidFill>
              </a:rPr>
              <a:t>Когда </a:t>
            </a:r>
            <a:r>
              <a:rPr lang="ru-RU" sz="6600" b="1" dirty="0" smtClean="0">
                <a:solidFill>
                  <a:schemeClr val="accent5">
                    <a:lumMod val="75000"/>
                  </a:schemeClr>
                </a:solidFill>
              </a:rPr>
              <a:t>употребляется</a:t>
            </a:r>
            <a:br>
              <a:rPr lang="ru-RU" sz="66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6600" b="1" dirty="0" smtClean="0">
                <a:solidFill>
                  <a:schemeClr val="accent5">
                    <a:lumMod val="75000"/>
                  </a:schemeClr>
                </a:solidFill>
              </a:rPr>
              <a:t>«</a:t>
            </a:r>
            <a:r>
              <a:rPr lang="en-US" sz="6600" b="1" dirty="0" smtClean="0">
                <a:solidFill>
                  <a:schemeClr val="accent5">
                    <a:lumMod val="75000"/>
                  </a:schemeClr>
                </a:solidFill>
              </a:rPr>
              <a:t>many, </a:t>
            </a:r>
            <a:r>
              <a:rPr lang="ru-RU" sz="6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6600" b="1" dirty="0" smtClean="0">
                <a:solidFill>
                  <a:schemeClr val="accent5">
                    <a:lumMod val="75000"/>
                  </a:schemeClr>
                </a:solidFill>
              </a:rPr>
              <a:t>a lot of</a:t>
            </a:r>
            <a:r>
              <a:rPr lang="ru-RU" sz="6600" b="1" dirty="0" smtClean="0">
                <a:solidFill>
                  <a:schemeClr val="accent5">
                    <a:lumMod val="75000"/>
                  </a:schemeClr>
                </a:solidFill>
              </a:rPr>
              <a:t>»</a:t>
            </a:r>
            <a:r>
              <a:rPr lang="en-US" sz="6600" b="1" dirty="0">
                <a:solidFill>
                  <a:schemeClr val="accent5">
                    <a:lumMod val="75000"/>
                  </a:schemeClr>
                </a:solidFill>
              </a:rPr>
              <a:t>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42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80920" cy="4392488"/>
          </a:xfrm>
        </p:spPr>
        <p:txBody>
          <a:bodyPr>
            <a:normAutofit fontScale="90000"/>
          </a:bodyPr>
          <a:lstStyle/>
          <a:p>
            <a:pPr algn="l"/>
            <a:r>
              <a:rPr lang="en-US" sz="4400" b="1" smtClean="0">
                <a:solidFill>
                  <a:schemeClr val="accent5">
                    <a:lumMod val="75000"/>
                  </a:schemeClr>
                </a:solidFill>
              </a:rPr>
              <a:t>Many,</a:t>
            </a:r>
            <a:r>
              <a:rPr lang="ru-RU" sz="4400" b="1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</a:rPr>
              <a:t>a lot of</a:t>
            </a:r>
            <a:r>
              <a:rPr lang="ru-RU" sz="4400" b="1" dirty="0" smtClean="0">
                <a:solidFill>
                  <a:schemeClr val="accent5">
                    <a:lumMod val="75000"/>
                  </a:schemeClr>
                </a:solidFill>
              </a:rPr>
              <a:t> – </a:t>
            </a:r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употребляются </a:t>
            </a:r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с названиями живых существ и предметов, которые можно сосчитать.</a:t>
            </a:r>
            <a:b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4400" b="1" i="1" u="sng" dirty="0" smtClean="0">
                <a:solidFill>
                  <a:schemeClr val="accent5">
                    <a:lumMod val="75000"/>
                  </a:schemeClr>
                </a:solidFill>
              </a:rPr>
              <a:t>Например:</a:t>
            </a:r>
            <a:r>
              <a:rPr lang="ru-RU" sz="44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</a:rPr>
              <a:t>many sweets,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</a:rPr>
              <a:t>many rabbits</a:t>
            </a:r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</a:rPr>
              <a:t>,</a:t>
            </a:r>
            <a:r>
              <a:rPr lang="en-US" sz="4400" b="1" dirty="0">
                <a:solidFill>
                  <a:schemeClr val="accent5">
                    <a:lumMod val="75000"/>
                  </a:schemeClr>
                </a:solidFill>
              </a:rPr>
              <a:t> many </a:t>
            </a:r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</a:rPr>
              <a:t>birds, </a:t>
            </a:r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</a:rPr>
              <a:t>a </a:t>
            </a:r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</a:rPr>
              <a:t>lot of friends...</a:t>
            </a:r>
            <a:endParaRPr lang="ru-RU" sz="4400" b="1" i="1" u="sng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757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132856"/>
            <a:ext cx="7997512" cy="4536504"/>
          </a:xfrm>
        </p:spPr>
        <p:txBody>
          <a:bodyPr>
            <a:normAutofit/>
          </a:bodyPr>
          <a:lstStyle/>
          <a:p>
            <a:pPr marL="571500" indent="-571500" algn="l">
              <a:buFont typeface="Wingdings" pitchFamily="2" charset="2"/>
              <a:buChar char="v"/>
            </a:pPr>
            <a:r>
              <a:rPr lang="ru-RU" sz="3600" b="1" dirty="0" smtClean="0">
                <a:solidFill>
                  <a:schemeClr val="tx1"/>
                </a:solidFill>
              </a:rPr>
              <a:t>Занесите в таблицу ваше мнение  на сколько вы усвоили эту тему и сможете ли вы выполнить задания самостоятельно, обозначая следующим образом:</a:t>
            </a:r>
            <a:br>
              <a:rPr lang="ru-RU" sz="3600" b="1" dirty="0" smtClean="0">
                <a:solidFill>
                  <a:schemeClr val="tx1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«+» - если ты усвоил(а) хорошо;</a:t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«</a:t>
            </a:r>
            <a:r>
              <a:rPr lang="en-US" sz="3600" b="1" dirty="0" smtClean="0">
                <a:solidFill>
                  <a:srgbClr val="C00000"/>
                </a:solidFill>
              </a:rPr>
              <a:t>?</a:t>
            </a:r>
            <a:r>
              <a:rPr lang="ru-RU" sz="3600" b="1" dirty="0" smtClean="0">
                <a:solidFill>
                  <a:srgbClr val="C00000"/>
                </a:solidFill>
              </a:rPr>
              <a:t>» - если ты  сомневаешься;</a:t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«-» - если ничего не понял(а);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461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115</TotalTime>
  <Words>64</Words>
  <Application>Microsoft Office PowerPoint</Application>
  <PresentationFormat>Экран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Специальное оформление</vt:lpstr>
      <vt:lpstr>Волна</vt:lpstr>
      <vt:lpstr>Употребление слов:  «much, many,  a lot of»</vt:lpstr>
      <vt:lpstr>Much, many, a lot of обозначают   -   много</vt:lpstr>
      <vt:lpstr>Когда употребляется «much»?</vt:lpstr>
      <vt:lpstr>Much – употребляется с  названиями предметов  и веществ, которые нельзя сосчитать. Например: much meat, much corn, much butter…   </vt:lpstr>
      <vt:lpstr>Когда употребляется «many,  a lot of»?</vt:lpstr>
      <vt:lpstr>Many, a lot of – употребляются с названиями живых существ и предметов, которые можно сосчитать. Например: many sweets, many rabbits, many birds, a lot of friends...</vt:lpstr>
      <vt:lpstr>Занесите в таблицу ваше мнение  на сколько вы усвоили эту тему и сможете ли вы выполнить задания самостоятельно, обозначая следующим образом: «+» - если ты усвоил(а) хорошо; «?» - если ты  сомневаешься; «-» - если ничего не понял(а);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Употребление слов:  «much, many,  a lot of»</dc:title>
  <dc:creator>User1</dc:creator>
  <cp:lastModifiedBy>User1</cp:lastModifiedBy>
  <cp:revision>12</cp:revision>
  <dcterms:created xsi:type="dcterms:W3CDTF">2013-12-03T17:01:17Z</dcterms:created>
  <dcterms:modified xsi:type="dcterms:W3CDTF">2013-12-05T15:52:47Z</dcterms:modified>
</cp:coreProperties>
</file>