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56" r:id="rId10"/>
    <p:sldId id="270" r:id="rId11"/>
    <p:sldId id="271" r:id="rId12"/>
    <p:sldId id="273" r:id="rId13"/>
    <p:sldId id="263" r:id="rId14"/>
    <p:sldId id="278" r:id="rId15"/>
    <p:sldId id="272" r:id="rId16"/>
    <p:sldId id="264" r:id="rId17"/>
    <p:sldId id="274" r:id="rId18"/>
    <p:sldId id="275" r:id="rId19"/>
    <p:sldId id="276" r:id="rId20"/>
    <p:sldId id="277" r:id="rId21"/>
    <p:sldId id="265" r:id="rId22"/>
    <p:sldId id="280" r:id="rId23"/>
    <p:sldId id="266" r:id="rId24"/>
    <p:sldId id="267" r:id="rId25"/>
    <p:sldId id="281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2-11T14:46:34.73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7660-A3B9-4A78-8404-2E6108F696DE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F4B5F-5142-4671-8DC4-6B7BD4330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4BC2-6E88-428D-9A27-755C05456C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F11DC7-FD59-47C3-BE0A-7D447A6ABA18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277F3E-AF54-484A-A3A6-D07535AC98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 «Звуки [</a:t>
            </a:r>
            <a:r>
              <a:rPr lang="ru-RU" dirty="0" err="1" smtClean="0"/>
              <a:t>д</a:t>
            </a:r>
            <a:r>
              <a:rPr lang="ru-RU" dirty="0" smtClean="0"/>
              <a:t>] [</a:t>
            </a:r>
            <a:r>
              <a:rPr lang="ru-RU" dirty="0" err="1" smtClean="0"/>
              <a:t>д</a:t>
            </a:r>
            <a:r>
              <a:rPr lang="ru-RU" baseline="30000" dirty="0" smtClean="0"/>
              <a:t>,</a:t>
            </a:r>
            <a:r>
              <a:rPr lang="ru-RU" dirty="0" smtClean="0"/>
              <a:t>] и буква </a:t>
            </a:r>
            <a:r>
              <a:rPr lang="ru-RU" dirty="0" err="1" smtClean="0"/>
              <a:t>д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7854696" cy="19288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Составила : </a:t>
            </a:r>
            <a:r>
              <a:rPr lang="ru-RU" sz="2000" dirty="0" err="1" smtClean="0"/>
              <a:t>Симашева</a:t>
            </a:r>
            <a:r>
              <a:rPr lang="ru-RU" sz="2000" dirty="0" smtClean="0"/>
              <a:t> Л.Н. , учитель </a:t>
            </a:r>
            <a:r>
              <a:rPr lang="en-US" sz="2000" dirty="0" smtClean="0"/>
              <a:t>I </a:t>
            </a:r>
            <a:r>
              <a:rPr lang="ru-RU" sz="2000" dirty="0" smtClean="0"/>
              <a:t>категории МБОУ «Васильевская СОШ № 3 ЗМР РТ»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6" y="2500306"/>
            <a:ext cx="3139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 О М</a:t>
            </a:r>
            <a:endParaRPr lang="ru-RU" sz="8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500694" y="3929066"/>
            <a:ext cx="720725" cy="792162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11" descr="gold_christmas_bell_hc_mi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50"/>
            <a:ext cx="708025" cy="855662"/>
          </a:xfrm>
          <a:prstGeom prst="rect">
            <a:avLst/>
          </a:prstGeom>
          <a:noFill/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572264" y="3929066"/>
            <a:ext cx="720725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715272" y="3929066"/>
            <a:ext cx="720725" cy="792162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15" descr="gold_christmas_bell_hc_mi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43050"/>
            <a:ext cx="708025" cy="855662"/>
          </a:xfrm>
          <a:prstGeom prst="rect">
            <a:avLst/>
          </a:prstGeom>
          <a:noFill/>
        </p:spPr>
      </p:pic>
      <p:pic>
        <p:nvPicPr>
          <p:cNvPr id="18434" name="Picture 2" descr="http://folklor.igraemsdetmy.ru/wp-content/uploads/2010/08/Zagad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9058" y="2285992"/>
            <a:ext cx="48253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 Я Т Е Л</a:t>
            </a:r>
            <a:endParaRPr lang="ru-RU" sz="8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3714744" y="3571876"/>
            <a:ext cx="4967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5857884" y="1000108"/>
            <a:ext cx="0" cy="37449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5357818" y="1714488"/>
            <a:ext cx="21590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4000496" y="3786190"/>
            <a:ext cx="720725" cy="7921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9" descr="gold_christmas_bell_hc_mi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357298"/>
            <a:ext cx="708025" cy="855662"/>
          </a:xfrm>
          <a:prstGeom prst="rect">
            <a:avLst/>
          </a:prstGeom>
          <a:noFill/>
        </p:spPr>
      </p:pic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00628" y="3786190"/>
            <a:ext cx="720725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000760" y="3786190"/>
            <a:ext cx="720725" cy="7921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857884" y="1571612"/>
            <a:ext cx="931863" cy="504825"/>
            <a:chOff x="930" y="754"/>
            <a:chExt cx="1316" cy="408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930" y="1162"/>
              <a:ext cx="13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111" y="754"/>
              <a:ext cx="952" cy="4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929454" y="3786190"/>
            <a:ext cx="720725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929586" y="3786190"/>
            <a:ext cx="720725" cy="792162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10" descr="gold_christmas_bell_hc_mi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285860"/>
            <a:ext cx="708025" cy="855662"/>
          </a:xfrm>
          <a:prstGeom prst="rect">
            <a:avLst/>
          </a:prstGeom>
          <a:noFill/>
        </p:spPr>
      </p:pic>
      <p:pic>
        <p:nvPicPr>
          <p:cNvPr id="17412" name="Picture 4" descr="http://www.rbcu.ru/upload/forum/upload/666/4757_White-backedWoodpecker06_070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292895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9" name="Улыбающееся лицо 8"/>
          <p:cNvSpPr/>
          <p:nvPr/>
        </p:nvSpPr>
        <p:spPr>
          <a:xfrm>
            <a:off x="2357422" y="1857364"/>
            <a:ext cx="4000528" cy="364333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643174" y="5500702"/>
            <a:ext cx="117158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000628" y="5500702"/>
            <a:ext cx="1143008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07587" y="560785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822033" y="560785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>
            <a:off x="5857884" y="3786190"/>
            <a:ext cx="857256" cy="1143008"/>
          </a:xfrm>
          <a:prstGeom prst="arc">
            <a:avLst>
              <a:gd name="adj1" fmla="val 16714088"/>
              <a:gd name="adj2" fmla="val 75303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flipH="1">
            <a:off x="2000232" y="3714752"/>
            <a:ext cx="785818" cy="1143008"/>
          </a:xfrm>
          <a:prstGeom prst="arc">
            <a:avLst>
              <a:gd name="adj1" fmla="val 16434015"/>
              <a:gd name="adj2" fmla="val 74877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71736" y="4714884"/>
            <a:ext cx="21431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57884" y="4786322"/>
            <a:ext cx="21431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3286116" y="-142900"/>
            <a:ext cx="2071702" cy="2928958"/>
          </a:xfrm>
          <a:prstGeom prst="rightBrace">
            <a:avLst>
              <a:gd name="adj1" fmla="val 28868"/>
              <a:gd name="adj2" fmla="val 49103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60756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9" name="Улыбающееся лицо 8"/>
          <p:cNvSpPr/>
          <p:nvPr/>
        </p:nvSpPr>
        <p:spPr>
          <a:xfrm>
            <a:off x="2357422" y="1857364"/>
            <a:ext cx="4000528" cy="3643338"/>
          </a:xfrm>
          <a:prstGeom prst="smileyFac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643174" y="5500702"/>
            <a:ext cx="1171580" cy="4572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000628" y="5500702"/>
            <a:ext cx="1143008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07587" y="560785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822033" y="560785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 rot="16200000">
            <a:off x="3286116" y="-142900"/>
            <a:ext cx="2071702" cy="2928958"/>
          </a:xfrm>
          <a:prstGeom prst="rightBrace">
            <a:avLst>
              <a:gd name="adj1" fmla="val 28868"/>
              <a:gd name="adj2" fmla="val 4910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643042" y="4143380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6143636" y="4357694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8573830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664373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ФИЗМИНУТКА.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Дело,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котёнок,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дудочка,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вертолет,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подружка,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ромашка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озеро,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радость,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гвоздика,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лягушка,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дом.</a:t>
            </a:r>
          </a:p>
          <a:p>
            <a:endParaRPr lang="ru-RU" dirty="0"/>
          </a:p>
        </p:txBody>
      </p:sp>
      <p:pic>
        <p:nvPicPr>
          <p:cNvPr id="3" name="Рисунок 2" descr="67560126fc5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472087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12961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ОБРАЗУЙТЕ НОВЫЕ СЛОВА, ИСПОЛЬЗУЯ СУФФИКС   </a:t>
            </a:r>
            <a:r>
              <a:rPr lang="ru-RU" sz="3200" b="1" dirty="0" smtClean="0">
                <a:solidFill>
                  <a:srgbClr val="00B050"/>
                </a:solidFill>
              </a:rPr>
              <a:t>-УШК -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ЗИМА – </a:t>
            </a:r>
            <a:endParaRPr lang="ru-RU" sz="4000" dirty="0" smtClean="0">
              <a:solidFill>
                <a:schemeClr val="accent1"/>
              </a:solidFill>
            </a:endParaRPr>
          </a:p>
          <a:p>
            <a:r>
              <a:rPr lang="ru-RU" sz="4000" b="1" dirty="0" smtClean="0">
                <a:solidFill>
                  <a:schemeClr val="accent1"/>
                </a:solidFill>
              </a:rPr>
              <a:t>РЕКА – </a:t>
            </a:r>
          </a:p>
          <a:p>
            <a:r>
              <a:rPr lang="ru-RU" sz="4000" b="1" dirty="0" smtClean="0">
                <a:solidFill>
                  <a:schemeClr val="accent1"/>
                </a:solidFill>
              </a:rPr>
              <a:t>ГОЛОВА -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643192" cy="12961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Проверь себя: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ЗИМА – ЗИМ</a:t>
            </a:r>
            <a:r>
              <a:rPr lang="ru-RU" sz="4000" b="1" dirty="0" smtClean="0">
                <a:solidFill>
                  <a:srgbClr val="00B050"/>
                </a:solidFill>
              </a:rPr>
              <a:t>УШК</a:t>
            </a:r>
            <a:r>
              <a:rPr lang="ru-RU" sz="4000" dirty="0" smtClean="0">
                <a:solidFill>
                  <a:schemeClr val="accent1"/>
                </a:solidFill>
              </a:rPr>
              <a:t>А</a:t>
            </a:r>
          </a:p>
          <a:p>
            <a:r>
              <a:rPr lang="ru-RU" sz="4000" b="1" dirty="0" smtClean="0">
                <a:solidFill>
                  <a:schemeClr val="accent1"/>
                </a:solidFill>
              </a:rPr>
              <a:t>РЕКА – РЕЧ</a:t>
            </a:r>
            <a:r>
              <a:rPr lang="ru-RU" sz="4000" b="1" dirty="0" smtClean="0">
                <a:solidFill>
                  <a:srgbClr val="00B050"/>
                </a:solidFill>
              </a:rPr>
              <a:t>УШК</a:t>
            </a:r>
            <a:r>
              <a:rPr lang="ru-RU" sz="4000" b="1" dirty="0" smtClean="0">
                <a:solidFill>
                  <a:schemeClr val="accent1"/>
                </a:solidFill>
              </a:rPr>
              <a:t>А</a:t>
            </a:r>
          </a:p>
          <a:p>
            <a:r>
              <a:rPr lang="ru-RU" sz="4000" b="1" dirty="0" smtClean="0">
                <a:solidFill>
                  <a:schemeClr val="accent1"/>
                </a:solidFill>
              </a:rPr>
              <a:t>ГОЛОВА - ГОЛОВ</a:t>
            </a:r>
            <a:r>
              <a:rPr lang="ru-RU" sz="4000" b="1" dirty="0" smtClean="0">
                <a:solidFill>
                  <a:srgbClr val="00B050"/>
                </a:solidFill>
              </a:rPr>
              <a:t>УШК</a:t>
            </a:r>
            <a:r>
              <a:rPr lang="ru-RU" sz="4000" b="1" dirty="0" smtClean="0">
                <a:solidFill>
                  <a:schemeClr val="accent1"/>
                </a:solidFill>
              </a:rPr>
              <a:t>А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m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420938"/>
            <a:ext cx="2016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EB1D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AD298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18m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428868"/>
            <a:ext cx="2016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482600" y="2767013"/>
            <a:ext cx="1008063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357718" cy="20002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ОЛИМПИЙСКИЕ ИГРЫ В ДРЕВНЕЙ ГРЕЦИИ </a:t>
            </a:r>
            <a:endParaRPr lang="ru-RU" sz="4000" dirty="0"/>
          </a:p>
        </p:txBody>
      </p:sp>
      <p:pic>
        <p:nvPicPr>
          <p:cNvPr id="1028" name="Picture 4" descr="C:\Users\Adelya\Desktop\0004-005-Lish-k-kontsu-KHIX-veka-sportivnye-sorevnovanija-vernulis-v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8429684" cy="428625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5720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9" name="Picture 5" descr="C:\Users\Adelya\Desktop\diuv-ch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714876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95288" y="2492375"/>
            <a:ext cx="2376487" cy="208915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Подберите  схему к словам:      </a:t>
            </a:r>
            <a:r>
              <a:rPr lang="ru-RU" b="1" dirty="0" smtClean="0"/>
              <a:t>дело, сады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	         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</a:t>
            </a:r>
            <a:r>
              <a:rPr lang="ru-RU" sz="5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дело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сады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1071538" y="5214950"/>
            <a:ext cx="428628" cy="4286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4929190" y="5214950"/>
            <a:ext cx="428628" cy="42862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28572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          Подберите  схемы к словам: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1260730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0125" algn="l"/>
                <a:tab pos="287655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12121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0125" algn="l"/>
                <a:tab pos="287655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12121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00100" y="5143512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1643042" y="5214950"/>
            <a:ext cx="428628" cy="42862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2000232" y="514351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86314" y="5143512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822165" y="517923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2857488" y="5214950"/>
            <a:ext cx="428628" cy="42862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6715140" y="5214950"/>
            <a:ext cx="428628" cy="42862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Oval 26"/>
          <p:cNvSpPr>
            <a:spLocks noChangeArrowheads="1"/>
          </p:cNvSpPr>
          <p:nvPr/>
        </p:nvSpPr>
        <p:spPr bwMode="auto">
          <a:xfrm>
            <a:off x="5500694" y="5214950"/>
            <a:ext cx="428628" cy="42862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2285984" y="5214950"/>
            <a:ext cx="428628" cy="4286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>
            <a:off x="6143636" y="5214950"/>
            <a:ext cx="428628" cy="4286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3178959" y="4822041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5750727" y="4893479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66" name="Picture 30" descr="http://www.freelancejob.ru/upload/415/567286931443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71612"/>
            <a:ext cx="2095500" cy="1905000"/>
          </a:xfrm>
          <a:prstGeom prst="rect">
            <a:avLst/>
          </a:prstGeom>
          <a:noFill/>
        </p:spPr>
      </p:pic>
      <p:pic>
        <p:nvPicPr>
          <p:cNvPr id="14368" name="Picture 32" descr="http://www.prodisney.ru/phpBB2/download/file.php?id=910&amp;sid=bded6f63d56e2a53998d2f27fb440ea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250033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	         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</a:t>
            </a:r>
            <a:endParaRPr lang="ru-RU" sz="5400" b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са</a:t>
            </a:r>
            <a:r>
              <a:rPr lang="ru-RU" sz="6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ды            дело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1142976" y="5214950"/>
            <a:ext cx="428628" cy="4286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4929190" y="5214950"/>
            <a:ext cx="428628" cy="42862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28572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285720" y="142852"/>
            <a:ext cx="885828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0125" algn="l"/>
                <a:tab pos="28765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0125" algn="l"/>
                <a:tab pos="28765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Проверь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себя: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00100" y="5143512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1643042" y="5214950"/>
            <a:ext cx="428628" cy="42862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2000232" y="514351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86314" y="5143512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822165" y="517923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2786050" y="5214950"/>
            <a:ext cx="428628" cy="42862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6715140" y="5214950"/>
            <a:ext cx="428628" cy="42862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Oval 26"/>
          <p:cNvSpPr>
            <a:spLocks noChangeArrowheads="1"/>
          </p:cNvSpPr>
          <p:nvPr/>
        </p:nvSpPr>
        <p:spPr bwMode="auto">
          <a:xfrm>
            <a:off x="5500694" y="5214950"/>
            <a:ext cx="428628" cy="42862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2285984" y="5214950"/>
            <a:ext cx="428628" cy="4286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>
            <a:off x="6143636" y="5214950"/>
            <a:ext cx="428628" cy="4286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3178959" y="4822041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5750727" y="4893479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66" name="Picture 30" descr="http://www.freelancejob.ru/upload/415/567286931443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2309814" cy="2047876"/>
          </a:xfrm>
          <a:prstGeom prst="rect">
            <a:avLst/>
          </a:prstGeom>
          <a:noFill/>
        </p:spPr>
      </p:pic>
      <p:pic>
        <p:nvPicPr>
          <p:cNvPr id="14368" name="Picture 32" descr="http://www.prodisney.ru/phpBB2/download/file.php?id=910&amp;sid=bded6f63d56e2a53998d2f27fb440ea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278608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 animBg="1"/>
      <p:bldP spid="14360" grpId="0" animBg="1"/>
      <p:bldP spid="41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r>
              <a:rPr lang="ru-RU" dirty="0" smtClean="0"/>
              <a:t>  Составьте слова со слогами: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  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ВЕРБ            ДОГ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БУЛЬ            ДА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БЕ                ЛЮД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ДОБ             БЫ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ДУ                БА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БОРЬ           РО        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r>
              <a:rPr lang="ru-RU" sz="4800" dirty="0" smtClean="0"/>
              <a:t>Проверь себя: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ВЕРБЛЮД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БУЛЬДОГ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БЕДА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ДОБРО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ДУБЫ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БОРЬБА</a:t>
            </a:r>
            <a:endParaRPr lang="ru-RU" sz="4800" dirty="0"/>
          </a:p>
        </p:txBody>
      </p:sp>
      <p:pic>
        <p:nvPicPr>
          <p:cNvPr id="12290" name="Picture 2" descr="http://blindgossip.com/wp-content/uploads/2011/09/camel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2714644" cy="2857520"/>
          </a:xfrm>
          <a:prstGeom prst="rect">
            <a:avLst/>
          </a:prstGeom>
          <a:noFill/>
        </p:spPr>
      </p:pic>
      <p:pic>
        <p:nvPicPr>
          <p:cNvPr id="12292" name="Picture 4" descr="http://ejka.ru/uploads/images/8/b/e/0/6/1298a71e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357562"/>
            <a:ext cx="207170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</a:t>
            </a:r>
            <a:r>
              <a:rPr lang="ru-RU" sz="4400" b="1" dirty="0" smtClean="0"/>
              <a:t>Карточка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00792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3300" i="1" dirty="0" smtClean="0">
                <a:solidFill>
                  <a:srgbClr val="7030A0"/>
                </a:solidFill>
              </a:rPr>
              <a:t>                              1 уровень</a:t>
            </a:r>
            <a:endParaRPr lang="ru-RU" sz="33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300" dirty="0" smtClean="0">
                <a:solidFill>
                  <a:srgbClr val="7030A0"/>
                </a:solidFill>
              </a:rPr>
              <a:t>   Сделайте </a:t>
            </a:r>
            <a:r>
              <a:rPr lang="ru-RU" sz="3300" dirty="0" err="1" smtClean="0">
                <a:solidFill>
                  <a:srgbClr val="7030A0"/>
                </a:solidFill>
              </a:rPr>
              <a:t>звуко-буквенный</a:t>
            </a:r>
            <a:r>
              <a:rPr lang="ru-RU" sz="3300" dirty="0" smtClean="0">
                <a:solidFill>
                  <a:srgbClr val="7030A0"/>
                </a:solidFill>
              </a:rPr>
              <a:t> анализ слова </a:t>
            </a:r>
            <a:r>
              <a:rPr lang="ru-RU" sz="3300" b="1" dirty="0" smtClean="0">
                <a:solidFill>
                  <a:srgbClr val="7030A0"/>
                </a:solidFill>
              </a:rPr>
              <a:t>подарок</a:t>
            </a:r>
            <a:r>
              <a:rPr lang="ru-RU" sz="3300" dirty="0" smtClean="0">
                <a:solidFill>
                  <a:srgbClr val="7030A0"/>
                </a:solidFill>
              </a:rPr>
              <a:t>. Составьте предложение с этим словом.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</a:t>
            </a:r>
            <a:r>
              <a:rPr lang="ru-RU" sz="3500" i="1" dirty="0" smtClean="0">
                <a:solidFill>
                  <a:schemeClr val="accent4">
                    <a:lumMod val="75000"/>
                  </a:schemeClr>
                </a:solidFill>
              </a:rPr>
              <a:t>2 уровень.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300" dirty="0" smtClean="0">
                <a:solidFill>
                  <a:schemeClr val="accent4">
                    <a:lumMod val="75000"/>
                  </a:schemeClr>
                </a:solidFill>
              </a:rPr>
              <a:t>   Найдите слово, соответствующее схеме, соедините их линией.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</a:rPr>
              <a:t>	                                                   </a:t>
            </a: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</a:rPr>
              <a:t>6 б., 6 </a:t>
            </a:r>
            <a:r>
              <a:rPr lang="ru-RU" sz="3500" b="1" dirty="0" err="1" smtClean="0">
                <a:solidFill>
                  <a:schemeClr val="accent4">
                    <a:lumMod val="75000"/>
                  </a:schemeClr>
                </a:solidFill>
              </a:rPr>
              <a:t>зв</a:t>
            </a: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</a:rPr>
              <a:t>.        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</a:rPr>
              <a:t>         </a:t>
            </a:r>
            <a:r>
              <a:rPr lang="ru-RU" sz="3500" b="1" dirty="0" smtClean="0">
                <a:solidFill>
                  <a:schemeClr val="accent1"/>
                </a:solidFill>
              </a:rPr>
              <a:t>Ведро     дорога    дверь</a:t>
            </a:r>
            <a:endParaRPr lang="ru-RU" sz="3500" dirty="0">
              <a:solidFill>
                <a:schemeClr val="accent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00232" y="2500306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071670" y="264318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86116" y="264318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43438" y="264318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86446" y="264318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894001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51323" y="2463793"/>
            <a:ext cx="49927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643174" y="264318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14942" y="264318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857620" y="264318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857356" y="5000636"/>
            <a:ext cx="32147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714612" y="500063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785388" y="5000636"/>
            <a:ext cx="42942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928794" y="5143512"/>
            <a:ext cx="428628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428860" y="514351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000364" y="5143512"/>
            <a:ext cx="428628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500430" y="514351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72000" y="514351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071934" y="5143512"/>
            <a:ext cx="428628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3786182" y="478632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4286256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vw-golfclub.ru/forum/imagehosting/2012/10/09/thumb_261515073c00f51f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21484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elya\Desktop\26281_5efbb65a__5efbb65a_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92961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0"/>
            <a:ext cx="8001056" cy="10715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b="1" dirty="0" smtClean="0">
                <a:solidFill>
                  <a:srgbClr val="0070C0"/>
                </a:solidFill>
              </a:rPr>
              <a:t>Белый медведь Полюс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L:\Материалы к уроку Буква Д\symbol-olympics-2014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929090" cy="49911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000108"/>
            <a:ext cx="47863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rgbClr val="0070C0"/>
                </a:solidFill>
              </a:rPr>
              <a:t>имеет </a:t>
            </a:r>
            <a:r>
              <a:rPr lang="ru-RU" sz="2700" dirty="0">
                <a:solidFill>
                  <a:srgbClr val="0070C0"/>
                </a:solidFill>
              </a:rPr>
              <a:t>такой же покладистый и добрый характер, как и его предшественник – символ Олимпиады-80, он лучший друг детей, дарит им свою заботу и уважение. Полюс ни минуты не может сидеть на месте, обладает настоящим спортивным напором и постоянно стремится к новым спортивным вершинам, демонстрируя силу и волю </a:t>
            </a:r>
            <a:r>
              <a:rPr lang="ru-RU" sz="2700" dirty="0" smtClean="0">
                <a:solidFill>
                  <a:srgbClr val="0070C0"/>
                </a:solidFill>
              </a:rPr>
              <a:t>к победе</a:t>
            </a:r>
            <a:r>
              <a:rPr lang="ru-RU" sz="2800" dirty="0">
                <a:solidFill>
                  <a:srgbClr val="0070C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000924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Белый леопард </a:t>
            </a:r>
            <a:r>
              <a:rPr lang="ru-RU" b="1" dirty="0" err="1" smtClean="0">
                <a:solidFill>
                  <a:srgbClr val="0070C0"/>
                </a:solidFill>
              </a:rPr>
              <a:t>Барсик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L:\Материалы к уроку Буква Д\symbol-olympics-2014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786214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1428736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сильный</a:t>
            </a:r>
            <a:r>
              <a:rPr lang="ru-RU" sz="2800" dirty="0">
                <a:solidFill>
                  <a:srgbClr val="0070C0"/>
                </a:solidFill>
              </a:rPr>
              <a:t>, выносливый зверь, который живёт в горах Кавказа. Он знаток </a:t>
            </a:r>
            <a:r>
              <a:rPr lang="ru-RU" sz="2800" dirty="0" smtClean="0">
                <a:solidFill>
                  <a:srgbClr val="0070C0"/>
                </a:solidFill>
              </a:rPr>
              <a:t>горных склонов</a:t>
            </a:r>
            <a:r>
              <a:rPr lang="ru-RU" sz="2800" dirty="0">
                <a:solidFill>
                  <a:srgbClr val="0070C0"/>
                </a:solidFill>
              </a:rPr>
              <a:t> и отличный альпинист. Охраняет ближайшие селения от непогоды, а в свободное время учит своих друзей кататься на сноуборде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472254" cy="1143000"/>
          </a:xfrm>
        </p:spPr>
        <p:txBody>
          <a:bodyPr/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L:\Материалы к уроку Буква Д\symbol-olympics-2014-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857652" cy="507209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86314" y="1285860"/>
            <a:ext cx="31432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Активная Зайка успевает всё: заниматься спортом, учиться «на отлично» и помогать маме.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ОЛИМПИАДА </a:t>
            </a:r>
            <a:endParaRPr lang="ru-RU" b="1" dirty="0"/>
          </a:p>
        </p:txBody>
      </p:sp>
      <p:pic>
        <p:nvPicPr>
          <p:cNvPr id="2052" name="Picture 4" descr="C:\Users\Adelya\Desktop\1374826787_biatl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429000"/>
            <a:ext cx="4081466" cy="3242471"/>
          </a:xfrm>
          <a:prstGeom prst="rect">
            <a:avLst/>
          </a:prstGeom>
          <a:noFill/>
        </p:spPr>
      </p:pic>
      <p:pic>
        <p:nvPicPr>
          <p:cNvPr id="8" name="Picture 3" descr="C:\Users\Adelya\Desktop\winterg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929222" cy="3643338"/>
          </a:xfrm>
          <a:prstGeom prst="rect">
            <a:avLst/>
          </a:prstGeom>
          <a:noFill/>
        </p:spPr>
      </p:pic>
      <p:pic>
        <p:nvPicPr>
          <p:cNvPr id="2053" name="Picture 5" descr="C:\Users\Adelya\Desktop\129313150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71480"/>
            <a:ext cx="3786182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       О</a:t>
            </a:r>
            <a:r>
              <a:rPr lang="ru-RU" sz="6000" b="1" dirty="0" smtClean="0">
                <a:solidFill>
                  <a:srgbClr val="00B050"/>
                </a:solidFill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r>
              <a:rPr lang="ru-RU" sz="6000" b="1" dirty="0" smtClean="0">
                <a:solidFill>
                  <a:schemeClr val="accent1"/>
                </a:solidFill>
              </a:rPr>
              <a:t>М</a:t>
            </a:r>
            <a:r>
              <a:rPr lang="ru-RU" sz="6000" b="1" dirty="0" smtClean="0">
                <a:solidFill>
                  <a:srgbClr val="00B050"/>
                </a:solidFill>
              </a:rPr>
              <a:t>П</a:t>
            </a:r>
            <a:r>
              <a:rPr lang="ru-RU" sz="6000" b="1" dirty="0" smtClean="0">
                <a:solidFill>
                  <a:srgbClr val="FF0000"/>
                </a:solidFill>
              </a:rPr>
              <a:t>ИА</a:t>
            </a:r>
            <a:r>
              <a:rPr lang="ru-RU" sz="6000" b="1" i="1" dirty="0" smtClean="0">
                <a:solidFill>
                  <a:srgbClr val="0070C0"/>
                </a:solidFill>
              </a:rPr>
              <a:t>Д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ГЛАСНЫЕ </a:t>
            </a:r>
            <a:r>
              <a:rPr lang="ru-RU" dirty="0" smtClean="0"/>
              <a:t>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СОГЛАСНЫЕ</a:t>
            </a:r>
          </a:p>
          <a:p>
            <a:pPr>
              <a:buNone/>
            </a:pPr>
            <a:r>
              <a:rPr lang="ru-RU" dirty="0" smtClean="0"/>
              <a:t>                                               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1"/>
                </a:solidFill>
              </a:rPr>
              <a:t>МЕ</a:t>
            </a:r>
            <a:r>
              <a:rPr lang="ru-RU" b="1" dirty="0" smtClean="0">
                <a:solidFill>
                  <a:srgbClr val="FF6600"/>
                </a:solidFill>
              </a:rPr>
              <a:t>Д</a:t>
            </a:r>
            <a:r>
              <a:rPr lang="ru-RU" b="1" dirty="0" smtClean="0">
                <a:solidFill>
                  <a:schemeClr val="accent1"/>
                </a:solidFill>
              </a:rPr>
              <a:t>ВЕ</a:t>
            </a:r>
            <a:r>
              <a:rPr lang="ru-RU" b="1" dirty="0" smtClean="0">
                <a:solidFill>
                  <a:srgbClr val="FF6600"/>
                </a:solidFill>
              </a:rPr>
              <a:t>Д</a:t>
            </a:r>
            <a:r>
              <a:rPr lang="ru-RU" b="1" dirty="0" smtClean="0">
                <a:solidFill>
                  <a:schemeClr val="accent1"/>
                </a:solidFill>
              </a:rPr>
              <a:t>Ь  </a:t>
            </a:r>
            <a:r>
              <a:rPr lang="ru-RU" b="1" dirty="0" smtClean="0"/>
              <a:t>   </a:t>
            </a:r>
            <a:r>
              <a:rPr lang="ru-RU" dirty="0" smtClean="0"/>
              <a:t>        </a:t>
            </a:r>
            <a:r>
              <a:rPr lang="ru-RU" b="1" dirty="0" smtClean="0">
                <a:solidFill>
                  <a:schemeClr val="accent1"/>
                </a:solidFill>
              </a:rPr>
              <a:t>ЛЕОПАР</a:t>
            </a:r>
            <a:r>
              <a:rPr lang="ru-RU" b="1" dirty="0" smtClean="0">
                <a:solidFill>
                  <a:srgbClr val="FF6600"/>
                </a:solidFill>
              </a:rPr>
              <a:t>Д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             </a:t>
            </a:r>
            <a:r>
              <a:rPr lang="ru-RU" b="1" dirty="0" smtClean="0">
                <a:solidFill>
                  <a:schemeClr val="accent1"/>
                </a:solidFill>
              </a:rPr>
              <a:t>ЗАЯЦ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L:\Материалы к уроку Буква Д\symbol-olympics-2014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1714512" cy="2000263"/>
          </a:xfrm>
          <a:prstGeom prst="rect">
            <a:avLst/>
          </a:prstGeom>
          <a:noFill/>
        </p:spPr>
      </p:pic>
      <p:pic>
        <p:nvPicPr>
          <p:cNvPr id="5" name="Picture 2" descr="L:\Материалы к уроку Буква Д\symbol-olympics-2014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071942"/>
            <a:ext cx="1857388" cy="2000264"/>
          </a:xfrm>
          <a:prstGeom prst="rect">
            <a:avLst/>
          </a:prstGeom>
          <a:noFill/>
        </p:spPr>
      </p:pic>
      <p:pic>
        <p:nvPicPr>
          <p:cNvPr id="6" name="Picture 2" descr="L:\Материалы к уроку Буква Д\symbol-olympics-2014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71942"/>
            <a:ext cx="171451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385048" cy="2914672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 «Звуки [</a:t>
            </a:r>
            <a:r>
              <a:rPr lang="ru-RU" dirty="0" err="1" smtClean="0"/>
              <a:t>д</a:t>
            </a:r>
            <a:r>
              <a:rPr lang="ru-RU" dirty="0" smtClean="0"/>
              <a:t>] [</a:t>
            </a:r>
            <a:r>
              <a:rPr lang="ru-RU" dirty="0" err="1" smtClean="0"/>
              <a:t>д</a:t>
            </a:r>
            <a:r>
              <a:rPr lang="ru-RU" baseline="30000" dirty="0" smtClean="0"/>
              <a:t>,</a:t>
            </a:r>
            <a:r>
              <a:rPr lang="ru-RU" dirty="0" smtClean="0"/>
              <a:t>] и буква </a:t>
            </a:r>
            <a:r>
              <a:rPr lang="ru-RU" dirty="0" err="1" smtClean="0"/>
              <a:t>д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3857652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 smtClean="0">
                <a:solidFill>
                  <a:schemeClr val="accent4"/>
                </a:solidFill>
              </a:rPr>
              <a:t>ЦЕЛИ:                                  </a:t>
            </a:r>
            <a:r>
              <a:rPr lang="ru-RU" sz="2400" b="1" dirty="0" smtClean="0">
                <a:solidFill>
                  <a:schemeClr val="accent4"/>
                </a:solidFill>
              </a:rPr>
              <a:t>ПОЗНАКОМИТЬСЯ……….</a:t>
            </a:r>
          </a:p>
          <a:p>
            <a:r>
              <a:rPr lang="ru-RU" sz="2400" b="1" dirty="0" smtClean="0">
                <a:solidFill>
                  <a:schemeClr val="accent4"/>
                </a:solidFill>
              </a:rPr>
              <a:t> НАУЧИТЬСЯ ОТЛИЧАТЬ.....</a:t>
            </a:r>
          </a:p>
          <a:p>
            <a:r>
              <a:rPr lang="ru-RU" sz="2400" b="1" dirty="0" smtClean="0">
                <a:solidFill>
                  <a:schemeClr val="accent4"/>
                </a:solidFill>
              </a:rPr>
              <a:t>НАУЧИТЬСЯ ЧИТАТЬ…………..      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</TotalTime>
  <Words>326</Words>
  <Application>Microsoft Office PowerPoint</Application>
  <PresentationFormat>Экран (4:3)</PresentationFormat>
  <Paragraphs>87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Тема урока «Звуки [д] [д,] и буква д» </vt:lpstr>
      <vt:lpstr>ОЛИМПИЙСКИЕ ИГРЫ В ДРЕВНЕЙ ГРЕЦИИ </vt:lpstr>
      <vt:lpstr>Слайд 3</vt:lpstr>
      <vt:lpstr>         Белый медведь Полюс</vt:lpstr>
      <vt:lpstr>Белый леопард Барсик</vt:lpstr>
      <vt:lpstr>Зайка</vt:lpstr>
      <vt:lpstr> ОЛИМПИАДА </vt:lpstr>
      <vt:lpstr>        ОЛИМПИАДА</vt:lpstr>
      <vt:lpstr>Тема урока «Звуки [д] [д,] и буква д» </vt:lpstr>
      <vt:lpstr>Слайд 10</vt:lpstr>
      <vt:lpstr>Слайд 11</vt:lpstr>
      <vt:lpstr>Слайд 12</vt:lpstr>
      <vt:lpstr>Слайд 13</vt:lpstr>
      <vt:lpstr>Слайд 14</vt:lpstr>
      <vt:lpstr>Слайд 15</vt:lpstr>
      <vt:lpstr>ОБРАЗУЙТЕ НОВЫЕ СЛОВА, ИСПОЛЬЗУЯ СУФФИКС   -УШК - </vt:lpstr>
      <vt:lpstr>        Проверь себя:</vt:lpstr>
      <vt:lpstr>Слайд 18</vt:lpstr>
      <vt:lpstr>Слайд 19</vt:lpstr>
      <vt:lpstr>Слайд 20</vt:lpstr>
      <vt:lpstr>Подберите  схему к словам:      дело, сады                                              </vt:lpstr>
      <vt:lpstr>                                             </vt:lpstr>
      <vt:lpstr>  Составьте слова со слогами:</vt:lpstr>
      <vt:lpstr>                 Проверь себя:</vt:lpstr>
      <vt:lpstr>                    Карточка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Adelya</dc:creator>
  <cp:lastModifiedBy>Adelya</cp:lastModifiedBy>
  <cp:revision>46</cp:revision>
  <dcterms:created xsi:type="dcterms:W3CDTF">2013-12-18T21:49:15Z</dcterms:created>
  <dcterms:modified xsi:type="dcterms:W3CDTF">2014-01-25T17:31:58Z</dcterms:modified>
</cp:coreProperties>
</file>