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42" d="100"/>
          <a:sy n="42" d="100"/>
        </p:scale>
        <p:origin x="-11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B101A-B333-45D3-B36F-F9265C8E5855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ADB5E-9365-4D48-B74D-07C09B9589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ADB5E-9365-4D48-B74D-07C09B95897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891400-5A91-49C5-9602-38320BF187C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ADB5E-9365-4D48-B74D-07C09B95897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ADB5E-9365-4D48-B74D-07C09B95897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ADB5E-9365-4D48-B74D-07C09B95897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ADB5E-9365-4D48-B74D-07C09B95897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ADB5E-9365-4D48-B74D-07C09B95897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go.mail.ru/frame.html?&amp;imgurl=http://www.newsprom.ru/photo/125551954811471.gif&amp;pageurl=http://edu.of.ru/belovo30sh/default.asp?ob_no=49029&amp;id=11375397&amp;iid=0&amp;imgwidth=420&amp;imgheight=320&amp;imgsize=73076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15616" y="1052736"/>
            <a:ext cx="7128792" cy="1815882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тестов на установление причинно-следственных связей и развитие логического </a:t>
            </a:r>
            <a:r>
              <a:rPr lang="ru-RU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мышления </a:t>
            </a:r>
          </a:p>
          <a:p>
            <a:pPr algn="ctr"/>
            <a:r>
              <a:rPr lang="ru-RU" sz="28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уроках биологии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3717032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Составила: </a:t>
            </a:r>
            <a:r>
              <a:rPr lang="ru-RU" sz="2000" b="1" dirty="0" err="1" smtClean="0"/>
              <a:t>Шептыкина</a:t>
            </a:r>
            <a:r>
              <a:rPr lang="ru-RU" sz="2000" b="1" dirty="0" smtClean="0"/>
              <a:t> Нина Георгиевна</a:t>
            </a:r>
          </a:p>
          <a:p>
            <a:pPr algn="ctr"/>
            <a:r>
              <a:rPr lang="ru-RU" sz="2000" b="1" dirty="0" smtClean="0"/>
              <a:t>Учитель биологии высшей категории</a:t>
            </a:r>
          </a:p>
          <a:p>
            <a:pPr algn="ctr"/>
            <a:r>
              <a:rPr lang="ru-RU" sz="2000" b="1" dirty="0" smtClean="0"/>
              <a:t>ГБОУ СШИ №25 </a:t>
            </a:r>
            <a:endParaRPr lang="ru-RU" sz="2000" b="1" dirty="0"/>
          </a:p>
        </p:txBody>
      </p:sp>
      <p:pic>
        <p:nvPicPr>
          <p:cNvPr id="1027" name="Picture 3" descr="Картинка 2 из 15637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3645024"/>
            <a:ext cx="3026792" cy="23039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332656"/>
            <a:ext cx="8208912" cy="632480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  </a:t>
            </a:r>
            <a:r>
              <a:rPr lang="ru-RU" sz="3000" dirty="0" smtClean="0"/>
              <a:t>Каждое задание состоит из двух утверждений, связанных союзом </a:t>
            </a:r>
            <a:r>
              <a:rPr lang="ru-RU" sz="3000" b="1" i="1" dirty="0" smtClean="0"/>
              <a:t>«потому что». </a:t>
            </a:r>
            <a:r>
              <a:rPr lang="ru-RU" sz="3000" dirty="0" smtClean="0"/>
              <a:t>Следует определить верно или неверно каждое утверждение, и затем установить наличие или отсутствие причинно-следственной связи между ними. Ответ выражается в виде комбинаций букв: </a:t>
            </a:r>
            <a:r>
              <a:rPr lang="ru-RU" sz="3000" b="1" dirty="0" err="1" smtClean="0">
                <a:solidFill>
                  <a:srgbClr val="FF0000"/>
                </a:solidFill>
              </a:rPr>
              <a:t>В-верно</a:t>
            </a:r>
            <a:r>
              <a:rPr lang="ru-RU" sz="3000" b="1" dirty="0" smtClean="0">
                <a:solidFill>
                  <a:srgbClr val="FF0000"/>
                </a:solidFill>
              </a:rPr>
              <a:t>       ,</a:t>
            </a:r>
            <a:r>
              <a:rPr lang="ru-RU" sz="3000" b="1" dirty="0" smtClean="0"/>
              <a:t> </a:t>
            </a:r>
            <a:r>
              <a:rPr lang="ru-RU" sz="3000" b="1" dirty="0" err="1" smtClean="0">
                <a:solidFill>
                  <a:srgbClr val="002060"/>
                </a:solidFill>
              </a:rPr>
              <a:t>Н-неверно</a:t>
            </a:r>
            <a:r>
              <a:rPr lang="ru-RU" sz="3000" dirty="0" smtClean="0">
                <a:solidFill>
                  <a:srgbClr val="002060"/>
                </a:solidFill>
              </a:rPr>
              <a:t>.</a:t>
            </a:r>
            <a:endParaRPr lang="ru-RU" sz="3000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Users\123\Desktop\картинки\happy-face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83768" y="5816614"/>
            <a:ext cx="671916" cy="724869"/>
          </a:xfrm>
          <a:prstGeom prst="rect">
            <a:avLst/>
          </a:prstGeom>
          <a:noFill/>
        </p:spPr>
      </p:pic>
      <p:pic>
        <p:nvPicPr>
          <p:cNvPr id="2051" name="Picture 3" descr="C:\Users\123\Desktop\картинки\sm_hO9OA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0152" y="5733256"/>
            <a:ext cx="909960" cy="9099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548680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Например: Определите, верны или неверны утверждения и связь между ними: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84784"/>
            <a:ext cx="846043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/>
              <a:t>Во время вдоха </a:t>
            </a:r>
            <a:r>
              <a:rPr lang="ru-RU" sz="4000" b="1" i="1" baseline="50000" dirty="0" smtClean="0">
                <a:solidFill>
                  <a:srgbClr val="FF0000"/>
                </a:solidFill>
              </a:rPr>
              <a:t>в</a:t>
            </a:r>
            <a:r>
              <a:rPr lang="ru-RU" sz="4000" b="1" i="1" baseline="30000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/>
              <a:t>объем грудной полости увеличивается, </a:t>
            </a:r>
            <a:r>
              <a:rPr lang="ru-RU" sz="2400" b="1" i="1" u="sng" dirty="0" err="1" smtClean="0"/>
              <a:t>потому</a:t>
            </a:r>
            <a:r>
              <a:rPr lang="ru-RU" sz="4000" b="1" i="1" baseline="50000" dirty="0" err="1" smtClean="0">
                <a:solidFill>
                  <a:srgbClr val="FF0000"/>
                </a:solidFill>
              </a:rPr>
              <a:t>в</a:t>
            </a:r>
            <a:r>
              <a:rPr lang="ru-RU" sz="2400" b="1" i="1" u="sng" dirty="0" err="1" smtClean="0"/>
              <a:t>что</a:t>
            </a:r>
            <a:r>
              <a:rPr lang="ru-RU" sz="2400" b="1" i="1" dirty="0" smtClean="0"/>
              <a:t> при сокращении наружных межреберных мышц ребра поднимаются,</a:t>
            </a:r>
            <a:r>
              <a:rPr lang="ru-RU" sz="4000" b="1" i="1" baseline="50000" dirty="0" smtClean="0">
                <a:solidFill>
                  <a:srgbClr val="FF0000"/>
                </a:solidFill>
              </a:rPr>
              <a:t>в</a:t>
            </a:r>
            <a:r>
              <a:rPr lang="ru-RU" sz="2400" b="1" i="1" dirty="0" smtClean="0"/>
              <a:t>а диафрагма, сокращаясь, становится плоской.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4797152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1.ВВН 2.ВНН 3.ННН 4.НВН 5.ВВВ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5373216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Правильный ответ: </a:t>
            </a:r>
            <a:r>
              <a:rPr lang="ru-RU" sz="2400" b="1" dirty="0" smtClean="0">
                <a:solidFill>
                  <a:srgbClr val="FF0000"/>
                </a:solidFill>
              </a:rPr>
              <a:t>ВВВ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8" name="Picture 4" descr="органы дыхания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32240" y="4221088"/>
            <a:ext cx="1833216" cy="1833216"/>
          </a:xfrm>
          <a:prstGeom prst="rect">
            <a:avLst/>
          </a:prstGeom>
          <a:noFill/>
          <a:ln w="9525">
            <a:solidFill>
              <a:srgbClr val="996633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2574" y="704743"/>
            <a:ext cx="867645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/>
              <a:t>Легкие </a:t>
            </a:r>
            <a:r>
              <a:rPr lang="ru-RU" sz="2400" b="1" i="1" dirty="0" err="1" smtClean="0"/>
              <a:t>пассивно</a:t>
            </a:r>
            <a:r>
              <a:rPr lang="ru-RU" sz="4000" b="1" i="1" baseline="50000" dirty="0" err="1" smtClean="0">
                <a:solidFill>
                  <a:srgbClr val="FF0000"/>
                </a:solidFill>
              </a:rPr>
              <a:t>в</a:t>
            </a:r>
            <a:r>
              <a:rPr lang="ru-RU" sz="2400" b="1" i="1" dirty="0" err="1" smtClean="0"/>
              <a:t>следуют</a:t>
            </a:r>
            <a:r>
              <a:rPr lang="ru-RU" sz="2400" b="1" i="1" dirty="0" smtClean="0"/>
              <a:t> за грудной клеткой, </a:t>
            </a:r>
            <a:r>
              <a:rPr lang="ru-RU" sz="2400" b="1" i="1" dirty="0" err="1" smtClean="0"/>
              <a:t>потому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4000" b="1" i="1" baseline="50000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smtClean="0"/>
              <a:t>что к </a:t>
            </a:r>
            <a:r>
              <a:rPr lang="ru-RU" sz="2400" b="1" i="1" dirty="0" err="1" smtClean="0"/>
              <a:t>дыхательным</a:t>
            </a:r>
            <a:r>
              <a:rPr lang="ru-RU" sz="4000" b="1" i="1" baseline="50000" dirty="0" err="1" smtClean="0">
                <a:solidFill>
                  <a:srgbClr val="FF0000"/>
                </a:solidFill>
              </a:rPr>
              <a:t>в</a:t>
            </a:r>
            <a:r>
              <a:rPr lang="ru-RU" sz="2400" b="1" i="1" dirty="0" err="1" smtClean="0"/>
              <a:t>мышцам</a:t>
            </a:r>
            <a:r>
              <a:rPr lang="ru-RU" sz="2400" b="1" i="1" dirty="0" smtClean="0"/>
              <a:t> относятся диафрагма и межреберные мышцы.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278092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1.ВВН 2.ВНН 3.ННН 4.НВН 5.ВВВ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3356992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Правильный ответ: </a:t>
            </a:r>
            <a:r>
              <a:rPr lang="ru-RU" sz="2400" b="1" dirty="0" smtClean="0">
                <a:solidFill>
                  <a:srgbClr val="FF0000"/>
                </a:solidFill>
              </a:rPr>
              <a:t>ВВ</a:t>
            </a:r>
            <a:r>
              <a:rPr lang="ru-RU" sz="2400" b="1" dirty="0" smtClean="0">
                <a:solidFill>
                  <a:srgbClr val="002060"/>
                </a:solidFill>
              </a:rPr>
              <a:t>Н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7904" y="4005064"/>
            <a:ext cx="4752528" cy="1815882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Оба утверждения верны, но причинно-следственная связь между ними отсутствует</a:t>
            </a:r>
            <a:endParaRPr lang="ru-RU" sz="2800" dirty="0"/>
          </a:p>
        </p:txBody>
      </p:sp>
      <p:pic>
        <p:nvPicPr>
          <p:cNvPr id="10" name="Picture 7" descr="альвеолы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3568" y="4149080"/>
            <a:ext cx="2520280" cy="2108559"/>
          </a:xfrm>
          <a:prstGeom prst="rect">
            <a:avLst/>
          </a:prstGeom>
          <a:noFill/>
          <a:ln w="9525">
            <a:solidFill>
              <a:srgbClr val="996633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32" y="548680"/>
            <a:ext cx="846144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/>
              <a:t>Крик </a:t>
            </a:r>
            <a:r>
              <a:rPr lang="ru-RU" sz="2400" b="1" dirty="0" err="1" smtClean="0"/>
              <a:t>вредит</a:t>
            </a:r>
            <a:r>
              <a:rPr lang="ru-RU" sz="4000" b="1" baseline="50000" dirty="0" err="1" smtClean="0">
                <a:solidFill>
                  <a:srgbClr val="FF0000"/>
                </a:solidFill>
              </a:rPr>
              <a:t>в</a:t>
            </a:r>
            <a:r>
              <a:rPr lang="ru-RU" sz="4000" b="1" baseline="50000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/>
              <a:t>голосовым связкам,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/>
              <a:t>потому </a:t>
            </a:r>
            <a:r>
              <a:rPr lang="ru-RU" sz="4000" b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2400" b="1" dirty="0" smtClean="0"/>
              <a:t> что они сильно</a:t>
            </a:r>
            <a:r>
              <a:rPr lang="ru-RU" sz="4000" b="1" baseline="50000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/>
              <a:t>напрягаются и удаляясь друг от друга, </a:t>
            </a:r>
            <a:r>
              <a:rPr lang="ru-RU" sz="2400" b="1" dirty="0" err="1" smtClean="0"/>
              <a:t>повреждаются</a:t>
            </a:r>
            <a:r>
              <a:rPr lang="ru-RU" sz="4000" b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2400" b="1" dirty="0" err="1" smtClean="0"/>
              <a:t>при</a:t>
            </a:r>
            <a:r>
              <a:rPr lang="ru-RU" sz="2400" b="1" dirty="0" smtClean="0"/>
              <a:t> этом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3068960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1.ВВН 2.ВНН 3.ННН 4.НВН 5.ВВВ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3573016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Правильный ответ: </a:t>
            </a:r>
            <a:r>
              <a:rPr lang="ru-RU" sz="2400" b="1" dirty="0" smtClean="0">
                <a:solidFill>
                  <a:srgbClr val="FF0000"/>
                </a:solidFill>
              </a:rPr>
              <a:t>В</a:t>
            </a:r>
            <a:r>
              <a:rPr lang="ru-RU" sz="2400" b="1" dirty="0" smtClean="0">
                <a:solidFill>
                  <a:srgbClr val="002060"/>
                </a:solidFill>
              </a:rPr>
              <a:t>НН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3933056"/>
            <a:ext cx="4176464" cy="2677656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Второе утверждение неверно и причинно-следственная связь отсутствует, так как во время крика голосовые связки напрягаясь, </a:t>
            </a:r>
            <a:r>
              <a:rPr lang="ru-RU" sz="2400" b="1" dirty="0" smtClean="0"/>
              <a:t>сближаются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3074" name="Picture 2" descr="C:\Users\123\Desktop\картинки\007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31640" y="4077072"/>
            <a:ext cx="3024337" cy="23894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620688"/>
            <a:ext cx="849694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/>
              <a:t>Интенсивность </a:t>
            </a:r>
            <a:r>
              <a:rPr lang="ru-RU" sz="2400" b="1" i="1" dirty="0" err="1" smtClean="0"/>
              <a:t>вентиляции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2400" b="1" i="1" dirty="0" err="1" smtClean="0"/>
              <a:t>легких</a:t>
            </a:r>
            <a:r>
              <a:rPr lang="ru-RU" sz="2400" b="1" i="1" dirty="0" smtClean="0"/>
              <a:t> не зависит от физической нагрузки, </a:t>
            </a:r>
            <a:r>
              <a:rPr lang="ru-RU" sz="2400" b="1" i="1" dirty="0" err="1" smtClean="0"/>
              <a:t>потому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4000" b="1" i="1" baseline="50000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smtClean="0"/>
              <a:t>что работающая </a:t>
            </a:r>
            <a:r>
              <a:rPr lang="ru-RU" sz="2400" b="1" i="1" dirty="0" err="1" smtClean="0"/>
              <a:t>ткань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2400" b="1" i="1" dirty="0" err="1" smtClean="0"/>
              <a:t>медленно</a:t>
            </a:r>
            <a:r>
              <a:rPr lang="ru-RU" sz="2400" b="1" i="1" dirty="0" smtClean="0"/>
              <a:t> поглощает кислород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3212976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1.ВВН 2.ВНН 3.ННН 4. НВН 5.ВВВ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378904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Правильный ответ: </a:t>
            </a:r>
            <a:r>
              <a:rPr lang="ru-RU" sz="2400" b="1" dirty="0" smtClean="0">
                <a:solidFill>
                  <a:srgbClr val="002060"/>
                </a:solidFill>
              </a:rPr>
              <a:t>ННН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4149080"/>
            <a:ext cx="3528392" cy="1938992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Оба утверждения неверны, причинно-следственная связь между ними отсутствует.</a:t>
            </a:r>
            <a:endParaRPr lang="ru-RU" sz="2400" dirty="0"/>
          </a:p>
        </p:txBody>
      </p:sp>
      <p:pic>
        <p:nvPicPr>
          <p:cNvPr id="4098" name="Picture 2" descr="C:\Users\123\Desktop\картинки\begun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5656" y="4293096"/>
            <a:ext cx="2376264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692696"/>
            <a:ext cx="853244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/>
              <a:t>Легкие не прижаты к </a:t>
            </a:r>
            <a:r>
              <a:rPr lang="ru-RU" sz="2400" b="1" i="1" dirty="0" err="1" smtClean="0"/>
              <a:t>стенке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2400" b="1" i="1" dirty="0" err="1" smtClean="0"/>
              <a:t>грудной</a:t>
            </a:r>
            <a:r>
              <a:rPr lang="ru-RU" sz="2400" b="1" i="1" dirty="0" smtClean="0"/>
              <a:t> полости, </a:t>
            </a:r>
            <a:r>
              <a:rPr lang="ru-RU" sz="2400" b="1" i="1" dirty="0" err="1" smtClean="0"/>
              <a:t>потому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н</a:t>
            </a:r>
            <a:r>
              <a:rPr lang="ru-RU" sz="4000" b="1" i="1" baseline="50000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smtClean="0"/>
              <a:t>что их объем всегда </a:t>
            </a:r>
            <a:r>
              <a:rPr lang="ru-RU" sz="2400" b="1" i="1" dirty="0" err="1" smtClean="0"/>
              <a:t>изменяется</a:t>
            </a:r>
            <a:r>
              <a:rPr lang="ru-RU" sz="4000" b="1" i="1" baseline="50000" dirty="0" err="1" smtClean="0">
                <a:solidFill>
                  <a:srgbClr val="002060"/>
                </a:solidFill>
              </a:rPr>
              <a:t>в</a:t>
            </a:r>
            <a:r>
              <a:rPr lang="ru-RU" sz="2400" b="1" i="1" dirty="0" err="1" smtClean="0"/>
              <a:t>вслед</a:t>
            </a:r>
            <a:r>
              <a:rPr lang="ru-RU" sz="2400" b="1" i="1" dirty="0" smtClean="0"/>
              <a:t> за изменением объема  грудной полости.</a:t>
            </a:r>
            <a:endParaRPr lang="ru-RU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3212976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1.ВВН 2.ВНН 3.ННН 4. НВН 5.ВВВ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3645024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Правильный ответ: </a:t>
            </a:r>
            <a:r>
              <a:rPr lang="ru-RU" sz="2400" b="1" dirty="0" smtClean="0">
                <a:solidFill>
                  <a:srgbClr val="002060"/>
                </a:solidFill>
              </a:rPr>
              <a:t>НВН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3811012"/>
            <a:ext cx="4032448" cy="3046988"/>
          </a:xfrm>
          <a:prstGeom prst="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Первое утверждение неверно, второе верно, причинно-следственная связь отсутствует. Правильный ответ: легкие </a:t>
            </a:r>
            <a:r>
              <a:rPr lang="ru-RU" sz="2400" b="1" dirty="0" smtClean="0"/>
              <a:t>тесно прижаты к стенке грудной полости.</a:t>
            </a:r>
            <a:endParaRPr lang="ru-RU" sz="2400" b="1" dirty="0"/>
          </a:p>
        </p:txBody>
      </p:sp>
      <p:pic>
        <p:nvPicPr>
          <p:cNvPr id="5122" name="Picture 2" descr="C:\Users\123\Desktop\картинки\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47664" y="4293096"/>
            <a:ext cx="1368152" cy="1572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1714488"/>
            <a:ext cx="7286676" cy="2071702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9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 </a:t>
            </a:r>
            <a:r>
              <a:rPr lang="ru-RU" sz="60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</a:t>
            </a:r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а с и б о</a:t>
            </a:r>
            <a:r>
              <a:rPr lang="ru-RU" sz="6000" b="1" i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/>
            </a:r>
            <a:br>
              <a:rPr lang="ru-RU" sz="6000" b="1" i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 </a:t>
            </a:r>
            <a:b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6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внимание</a:t>
            </a:r>
          </a:p>
        </p:txBody>
      </p:sp>
      <p:pic>
        <p:nvPicPr>
          <p:cNvPr id="17412" name="Picture 8" descr="i?id=11375397&amp;tov=0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3357554" y="4143380"/>
            <a:ext cx="2070328" cy="1571636"/>
          </a:xfrm>
        </p:spPr>
      </p:pic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151</TotalTime>
  <Words>302</Words>
  <Application>Microsoft Office PowerPoint</Application>
  <PresentationFormat>Экран (4:3)</PresentationFormat>
  <Paragraphs>35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 С п а с и б о за 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Тесты на установление причинно-следственных связей</dc:title>
  <dc:creator>123</dc:creator>
  <cp:lastModifiedBy>re</cp:lastModifiedBy>
  <cp:revision>22</cp:revision>
  <dcterms:created xsi:type="dcterms:W3CDTF">2012-08-13T14:45:06Z</dcterms:created>
  <dcterms:modified xsi:type="dcterms:W3CDTF">2014-04-13T22:18:05Z</dcterms:modified>
</cp:coreProperties>
</file>