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6"/>
  </p:notesMasterIdLst>
  <p:sldIdLst>
    <p:sldId id="256" r:id="rId2"/>
    <p:sldId id="287" r:id="rId3"/>
    <p:sldId id="298" r:id="rId4"/>
    <p:sldId id="288" r:id="rId5"/>
    <p:sldId id="286" r:id="rId6"/>
    <p:sldId id="274" r:id="rId7"/>
    <p:sldId id="257" r:id="rId8"/>
    <p:sldId id="258" r:id="rId9"/>
    <p:sldId id="259" r:id="rId10"/>
    <p:sldId id="271" r:id="rId11"/>
    <p:sldId id="275" r:id="rId12"/>
    <p:sldId id="276" r:id="rId13"/>
    <p:sldId id="277" r:id="rId14"/>
    <p:sldId id="280" r:id="rId15"/>
    <p:sldId id="272" r:id="rId16"/>
    <p:sldId id="281" r:id="rId17"/>
    <p:sldId id="282" r:id="rId18"/>
    <p:sldId id="260" r:id="rId19"/>
    <p:sldId id="264" r:id="rId20"/>
    <p:sldId id="265" r:id="rId21"/>
    <p:sldId id="284" r:id="rId22"/>
    <p:sldId id="285" r:id="rId23"/>
    <p:sldId id="269" r:id="rId24"/>
    <p:sldId id="270" r:id="rId25"/>
    <p:sldId id="290" r:id="rId26"/>
    <p:sldId id="291" r:id="rId27"/>
    <p:sldId id="293" r:id="rId28"/>
    <p:sldId id="294" r:id="rId29"/>
    <p:sldId id="295" r:id="rId30"/>
    <p:sldId id="292" r:id="rId31"/>
    <p:sldId id="296" r:id="rId32"/>
    <p:sldId id="297" r:id="rId33"/>
    <p:sldId id="289" r:id="rId34"/>
    <p:sldId id="283" r:id="rId3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10265C"/>
    <a:srgbClr val="66FFFF"/>
    <a:srgbClr val="CE329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93" autoAdjust="0"/>
    <p:restoredTop sz="94660"/>
  </p:normalViewPr>
  <p:slideViewPr>
    <p:cSldViewPr>
      <p:cViewPr varScale="1">
        <p:scale>
          <a:sx n="42" d="100"/>
          <a:sy n="42" d="100"/>
        </p:scale>
        <p:origin x="-97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altLang="ru-RU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FD125CE-A75D-4FC2-B46C-2A4E09E6150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8768237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E31A71-23DF-4E1C-BA95-15C801E18F37}" type="slidenum">
              <a:rPr lang="ru-RU" altLang="ru-RU"/>
              <a:pPr/>
              <a:t>1</a:t>
            </a:fld>
            <a:endParaRPr lang="ru-RU" altLang="ru-RU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ru-RU" altLang="en-US" noProof="0" smtClean="0"/>
              <a:t>Образец заголовка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ru-RU" altLang="en-US" noProof="0" smtClean="0"/>
              <a:t>Образец подзаголовка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BBE9C78-A263-4E9A-B471-0E9F180F0A7E}" type="slidenum">
              <a:rPr lang="ru-RU" altLang="en-US"/>
              <a:pPr/>
              <a:t>‹#›</a:t>
            </a:fld>
            <a:endParaRPr lang="ru-RU" altLang="en-US"/>
          </a:p>
        </p:txBody>
      </p:sp>
      <p:grpSp>
        <p:nvGrpSpPr>
          <p:cNvPr id="5128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5129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0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1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2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3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4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5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6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7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8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39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0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1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2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3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4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5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6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7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8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9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0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1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2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3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4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5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6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7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8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59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160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72C3AD-D612-4F70-9DE3-E72D324C5CA1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2819682310"/>
      </p:ext>
    </p:extLst>
  </p:cSld>
  <p:clrMapOvr>
    <a:masterClrMapping/>
  </p:clrMapOvr>
  <p:transition spd="slow"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2F0A9-0797-407F-954A-27892794AB2B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1625901418"/>
      </p:ext>
    </p:extLst>
  </p:cSld>
  <p:clrMapOvr>
    <a:masterClrMapping/>
  </p:clrMapOvr>
  <p:transition spd="slow">
    <p:wheel spokes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B2B3983-071B-4E50-9074-32717605213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1385534406"/>
      </p:ext>
    </p:extLst>
  </p:cSld>
  <p:clrMapOvr>
    <a:masterClrMapping/>
  </p:clrMapOvr>
  <p:transition spd="slow">
    <p:wheel spokes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B1A5E8C-3445-4709-AB1C-9DC285202B98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2780704320"/>
      </p:ext>
    </p:extLst>
  </p:cSld>
  <p:clrMapOvr>
    <a:masterClrMapping/>
  </p:clrMapOvr>
  <p:transition spd="slow">
    <p:wheel spokes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21DEA9F-9F4E-4D3E-A6A9-0C7DEF24AB2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3728912715"/>
      </p:ext>
    </p:extLst>
  </p:cSld>
  <p:clrMapOvr>
    <a:masterClrMapping/>
  </p:clrMapOvr>
  <p:transition spd="slow"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63374E-F23B-4DF5-8D02-0AAAC14DACE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3465932130"/>
      </p:ext>
    </p:extLst>
  </p:cSld>
  <p:clrMapOvr>
    <a:masterClrMapping/>
  </p:clrMapOvr>
  <p:transition spd="slow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2691CC-2AAA-4CFB-BEB7-FDDDBA928249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602298377"/>
      </p:ext>
    </p:extLst>
  </p:cSld>
  <p:clrMapOvr>
    <a:masterClrMapping/>
  </p:clrMapOvr>
  <p:transition spd="slow"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EFF831-93E0-4AA0-98DD-4E9DDB2603B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4117508635"/>
      </p:ext>
    </p:extLst>
  </p:cSld>
  <p:clrMapOvr>
    <a:masterClrMapping/>
  </p:clrMapOvr>
  <p:transition spd="slow"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E7037-6F29-4074-9E08-173CE2312BF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2972888251"/>
      </p:ext>
    </p:extLst>
  </p:cSld>
  <p:clrMapOvr>
    <a:masterClrMapping/>
  </p:clrMapOvr>
  <p:transition spd="slow"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540014-AA82-4BCE-A8DD-35A154816789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1854000144"/>
      </p:ext>
    </p:extLst>
  </p:cSld>
  <p:clrMapOvr>
    <a:masterClrMapping/>
  </p:clrMapOvr>
  <p:transition spd="slow"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B76C77-D4BC-49BC-9CDB-31C1DD23737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1676229384"/>
      </p:ext>
    </p:extLst>
  </p:cSld>
  <p:clrMapOvr>
    <a:masterClrMapping/>
  </p:clrMapOvr>
  <p:transition spd="slow"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2ED710-A807-4D1C-B93F-4FAC6939F107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1777767934"/>
      </p:ext>
    </p:extLst>
  </p:cSld>
  <p:clrMapOvr>
    <a:masterClrMapping/>
  </p:clrMapOvr>
  <p:transition spd="slow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1C3528-573B-47A0-A523-03DA8A365F9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xmlns="" val="3027924902"/>
      </p:ext>
    </p:extLst>
  </p:cSld>
  <p:clrMapOvr>
    <a:masterClrMapping/>
  </p:clrMapOvr>
  <p:transition spd="slow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5170667-5A98-40CF-99FA-37FCA64C9882}" type="slidenum">
              <a:rPr lang="ru-RU" altLang="en-US"/>
              <a:pPr/>
              <a:t>‹#›</a:t>
            </a:fld>
            <a:endParaRPr lang="ru-RU" altLang="en-US"/>
          </a:p>
        </p:txBody>
      </p:sp>
      <p:grpSp>
        <p:nvGrpSpPr>
          <p:cNvPr id="4104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410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2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 spd="slow">
    <p:wheel spokes="1"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Documents%20and%20Settings\user\&#1052;&#1086;&#1080;%20&#1076;&#1086;&#1082;&#1091;&#1084;&#1077;&#1085;&#1090;&#1099;\&#1050;&#1072;&#1073;&#1080;&#1085;&#1077;&#1090;%20&#8470;14\&#1059;&#1095;&#1077;&#1073;&#1072;\&#1052;&#1091;&#1083;&#1100;&#1090;&#1080;&#1084;&#1077;&#1076;&#1080;&#1072;\2.wav" TargetMode="External"/><Relationship Id="rId6" Type="http://schemas.openxmlformats.org/officeDocument/2006/relationships/image" Target="../media/image6.jpeg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765175"/>
            <a:ext cx="6781800" cy="1403350"/>
          </a:xfrm>
        </p:spPr>
        <p:txBody>
          <a:bodyPr/>
          <a:lstStyle/>
          <a:p>
            <a:pPr algn="ctr"/>
            <a:r>
              <a:rPr lang="ru-RU" altLang="ru-RU" sz="4000"/>
              <a:t>Урок №64</a:t>
            </a:r>
            <a:br>
              <a:rPr lang="ru-RU" altLang="ru-RU" sz="4000"/>
            </a:br>
            <a:r>
              <a:rPr lang="ru-RU" altLang="ru-RU" sz="4000"/>
              <a:t>Редактирование рисунка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33375"/>
            <a:ext cx="6248400" cy="576263"/>
          </a:xfrm>
        </p:spPr>
        <p:txBody>
          <a:bodyPr/>
          <a:lstStyle/>
          <a:p>
            <a:pPr algn="ctr">
              <a:lnSpc>
                <a:spcPct val="80000"/>
              </a:lnSpc>
            </a:pPr>
            <a:fld id="{C2474814-768B-4CB3-8241-75EE37B1F3F3}" type="datetime1">
              <a:rPr lang="ru-RU" altLang="ru-RU" sz="2500" b="1"/>
              <a:pPr algn="ctr">
                <a:lnSpc>
                  <a:spcPct val="80000"/>
                </a:lnSpc>
              </a:pPr>
              <a:t>04.04.2014</a:t>
            </a:fld>
            <a:endParaRPr lang="ru-RU" altLang="ru-RU" sz="2500" b="1"/>
          </a:p>
        </p:txBody>
      </p:sp>
      <p:pic>
        <p:nvPicPr>
          <p:cNvPr id="2056" name="Picture 8" descr="Качканар ночной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6375" y="3141663"/>
            <a:ext cx="4392613" cy="285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Пиксел (пиксель) -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indent="22225">
              <a:buFont typeface="Wingdings" pitchFamily="2" charset="2"/>
              <a:buNone/>
            </a:pPr>
            <a:r>
              <a:rPr lang="ru-RU" altLang="ru-RU"/>
              <a:t>(от англ. </a:t>
            </a:r>
            <a:r>
              <a:rPr lang="en-US" altLang="ru-RU"/>
              <a:t>picture element </a:t>
            </a:r>
            <a:r>
              <a:rPr lang="ru-RU" altLang="ru-RU"/>
              <a:t>– элемент картинки) – наименьший элемент растрового изображения.</a:t>
            </a:r>
          </a:p>
          <a:p>
            <a:pPr indent="22225">
              <a:buFont typeface="Wingdings" pitchFamily="2" charset="2"/>
              <a:buNone/>
            </a:pPr>
            <a:endParaRPr lang="ru-RU" altLang="ru-RU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971550" y="549275"/>
            <a:ext cx="67056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ru-RU" altLang="ru-RU" sz="2400"/>
              <a:t>В простейшем случае (черно-белое изображение без градаций серого цвета). Каждая точка экрана может иметь лишь два состояния – «черная» или «белая», т.е. для хранения ее состояния необходим 1 бит. </a:t>
            </a:r>
          </a:p>
        </p:txBody>
      </p:sp>
      <p:pic>
        <p:nvPicPr>
          <p:cNvPr id="33797" name="Picture 5" descr="пиксельная структура экрана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550" y="2781300"/>
            <a:ext cx="7286625" cy="3509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2"/>
          <p:cNvPicPr>
            <a:picLocks noChangeAspect="1" noChangeArrowheads="1"/>
          </p:cNvPicPr>
          <p:nvPr/>
        </p:nvPicPr>
        <p:blipFill>
          <a:blip r:embed="rId2" cstate="email">
            <a:lum bright="6000" contrast="6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813" y="476250"/>
            <a:ext cx="5715000" cy="560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827088" y="404813"/>
            <a:ext cx="67818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ru-RU" altLang="ru-RU" sz="2400"/>
              <a:t>Цветные изображения могут иметь различную глубину цвета (бит на точку 4, 8, 16, 24). Каждый цвет можно рассматривать как возможные состояния точки, и тогда по формуле </a:t>
            </a:r>
            <a:r>
              <a:rPr kumimoji="1" lang="en-US" altLang="ru-RU" sz="2400"/>
              <a:t>N=2</a:t>
            </a:r>
            <a:r>
              <a:rPr kumimoji="1" lang="en-US" altLang="ru-RU" sz="2400" baseline="30000"/>
              <a:t>I</a:t>
            </a:r>
            <a:r>
              <a:rPr kumimoji="1" lang="en-US" altLang="ru-RU" sz="2400"/>
              <a:t> </a:t>
            </a:r>
            <a:r>
              <a:rPr kumimoji="1" lang="ru-RU" altLang="ru-RU" sz="2400"/>
              <a:t>может быть вычислено количество цветов отображаемых на экране монитора.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6400800" y="5486400"/>
            <a:ext cx="1981200" cy="77946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kumimoji="1" lang="ru-RU" altLang="ru-RU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kumimoji="1" lang="ru-RU" altLang="ru-RU">
              <a:latin typeface="Times New Roman" pitchFamily="18" charset="0"/>
            </a:endParaRPr>
          </a:p>
        </p:txBody>
      </p:sp>
      <p:graphicFrame>
        <p:nvGraphicFramePr>
          <p:cNvPr id="35871" name="Group 31"/>
          <p:cNvGraphicFramePr>
            <a:graphicFrameLocks noGrp="1"/>
          </p:cNvGraphicFramePr>
          <p:nvPr/>
        </p:nvGraphicFramePr>
        <p:xfrm>
          <a:off x="611188" y="3357563"/>
          <a:ext cx="7848600" cy="3064512"/>
        </p:xfrm>
        <a:graphic>
          <a:graphicData uri="http://schemas.openxmlformats.org/drawingml/2006/table">
            <a:tbl>
              <a:tblPr/>
              <a:tblGrid>
                <a:gridCol w="3925887"/>
                <a:gridCol w="3922713"/>
              </a:tblGrid>
              <a:tr h="557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Глубина цвета </a:t>
                      </a:r>
                      <a:r>
                        <a:rPr kumimoji="0" lang="en-US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endParaRPr kumimoji="0" lang="ru-RU" alt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Количество отображаемых цветов </a:t>
                      </a:r>
                      <a:r>
                        <a:rPr kumimoji="0" lang="en-US" alt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endParaRPr kumimoji="0" lang="ru-RU" alt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560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altLang="ru-RU" sz="2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kumimoji="0" lang="en-US" alt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=16</a:t>
                      </a:r>
                      <a:endParaRPr kumimoji="0" lang="ru-RU" alt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560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altLang="ru-RU" sz="2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  <a:r>
                        <a:rPr kumimoji="0" lang="en-US" alt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=256</a:t>
                      </a:r>
                      <a:endParaRPr kumimoji="0" lang="ru-RU" alt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560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 (</a:t>
                      </a:r>
                      <a:r>
                        <a:rPr kumimoji="0" lang="en-US" alt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 Color)</a:t>
                      </a:r>
                      <a:endParaRPr kumimoji="0" lang="ru-RU" alt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altLang="ru-RU" sz="2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  <a:r>
                        <a:rPr kumimoji="0" lang="en-US" alt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=65 536</a:t>
                      </a:r>
                      <a:endParaRPr kumimoji="0" lang="ru-RU" alt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560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 (True Color)</a:t>
                      </a:r>
                      <a:endParaRPr kumimoji="0" lang="ru-RU" alt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altLang="ru-RU" sz="2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  <a:r>
                        <a:rPr kumimoji="0" lang="en-US" alt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=16 777 216</a:t>
                      </a:r>
                      <a:endParaRPr kumimoji="0" lang="ru-RU" alt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971550" y="476250"/>
            <a:ext cx="67056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ru-RU" altLang="ru-RU" sz="2800"/>
              <a:t>Изображение может иметь различный размер, которое определяется количеством точек по горизонтали и вертикали.</a:t>
            </a:r>
          </a:p>
        </p:txBody>
      </p:sp>
      <p:grpSp>
        <p:nvGrpSpPr>
          <p:cNvPr id="38974" name="Group 62"/>
          <p:cNvGrpSpPr>
            <a:grpSpLocks/>
          </p:cNvGrpSpPr>
          <p:nvPr/>
        </p:nvGrpSpPr>
        <p:grpSpPr bwMode="auto">
          <a:xfrm>
            <a:off x="827088" y="2565400"/>
            <a:ext cx="4822825" cy="3313113"/>
            <a:chOff x="431" y="1616"/>
            <a:chExt cx="3038" cy="2087"/>
          </a:xfrm>
        </p:grpSpPr>
        <p:grpSp>
          <p:nvGrpSpPr>
            <p:cNvPr id="38959" name="Group 47"/>
            <p:cNvGrpSpPr>
              <a:grpSpLocks/>
            </p:cNvGrpSpPr>
            <p:nvPr/>
          </p:nvGrpSpPr>
          <p:grpSpPr bwMode="auto">
            <a:xfrm>
              <a:off x="884" y="1979"/>
              <a:ext cx="2585" cy="1724"/>
              <a:chOff x="340" y="1570"/>
              <a:chExt cx="2585" cy="1724"/>
            </a:xfrm>
          </p:grpSpPr>
          <p:sp>
            <p:nvSpPr>
              <p:cNvPr id="38916" name="Rectangle 4"/>
              <p:cNvSpPr>
                <a:spLocks noChangeArrowheads="1"/>
              </p:cNvSpPr>
              <p:nvPr/>
            </p:nvSpPr>
            <p:spPr bwMode="auto">
              <a:xfrm>
                <a:off x="340" y="1570"/>
                <a:ext cx="2585" cy="17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38922" name="Group 10"/>
              <p:cNvGrpSpPr>
                <a:grpSpLocks/>
              </p:cNvGrpSpPr>
              <p:nvPr/>
            </p:nvGrpSpPr>
            <p:grpSpPr bwMode="auto">
              <a:xfrm>
                <a:off x="476" y="1661"/>
                <a:ext cx="227" cy="1497"/>
                <a:chOff x="476" y="1661"/>
                <a:chExt cx="227" cy="1497"/>
              </a:xfrm>
            </p:grpSpPr>
            <p:sp>
              <p:nvSpPr>
                <p:cNvPr id="38917" name="Oval 5"/>
                <p:cNvSpPr>
                  <a:spLocks noChangeArrowheads="1"/>
                </p:cNvSpPr>
                <p:nvPr/>
              </p:nvSpPr>
              <p:spPr bwMode="auto">
                <a:xfrm>
                  <a:off x="476" y="1661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18" name="Oval 6"/>
                <p:cNvSpPr>
                  <a:spLocks noChangeArrowheads="1"/>
                </p:cNvSpPr>
                <p:nvPr/>
              </p:nvSpPr>
              <p:spPr bwMode="auto">
                <a:xfrm>
                  <a:off x="476" y="1979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19" name="Oval 7"/>
                <p:cNvSpPr>
                  <a:spLocks noChangeArrowheads="1"/>
                </p:cNvSpPr>
                <p:nvPr/>
              </p:nvSpPr>
              <p:spPr bwMode="auto">
                <a:xfrm>
                  <a:off x="476" y="2296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20" name="Oval 8"/>
                <p:cNvSpPr>
                  <a:spLocks noChangeArrowheads="1"/>
                </p:cNvSpPr>
                <p:nvPr/>
              </p:nvSpPr>
              <p:spPr bwMode="auto">
                <a:xfrm>
                  <a:off x="476" y="2614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21" name="Oval 9"/>
                <p:cNvSpPr>
                  <a:spLocks noChangeArrowheads="1"/>
                </p:cNvSpPr>
                <p:nvPr/>
              </p:nvSpPr>
              <p:spPr bwMode="auto">
                <a:xfrm>
                  <a:off x="476" y="2931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38923" name="Group 11"/>
              <p:cNvGrpSpPr>
                <a:grpSpLocks/>
              </p:cNvGrpSpPr>
              <p:nvPr/>
            </p:nvGrpSpPr>
            <p:grpSpPr bwMode="auto">
              <a:xfrm>
                <a:off x="793" y="1661"/>
                <a:ext cx="227" cy="1497"/>
                <a:chOff x="476" y="1661"/>
                <a:chExt cx="227" cy="1497"/>
              </a:xfrm>
            </p:grpSpPr>
            <p:sp>
              <p:nvSpPr>
                <p:cNvPr id="38924" name="Oval 12"/>
                <p:cNvSpPr>
                  <a:spLocks noChangeArrowheads="1"/>
                </p:cNvSpPr>
                <p:nvPr/>
              </p:nvSpPr>
              <p:spPr bwMode="auto">
                <a:xfrm>
                  <a:off x="476" y="1661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25" name="Oval 13"/>
                <p:cNvSpPr>
                  <a:spLocks noChangeArrowheads="1"/>
                </p:cNvSpPr>
                <p:nvPr/>
              </p:nvSpPr>
              <p:spPr bwMode="auto">
                <a:xfrm>
                  <a:off x="476" y="1979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26" name="Oval 14"/>
                <p:cNvSpPr>
                  <a:spLocks noChangeArrowheads="1"/>
                </p:cNvSpPr>
                <p:nvPr/>
              </p:nvSpPr>
              <p:spPr bwMode="auto">
                <a:xfrm>
                  <a:off x="476" y="2296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27" name="Oval 15"/>
                <p:cNvSpPr>
                  <a:spLocks noChangeArrowheads="1"/>
                </p:cNvSpPr>
                <p:nvPr/>
              </p:nvSpPr>
              <p:spPr bwMode="auto">
                <a:xfrm>
                  <a:off x="476" y="2614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28" name="Oval 16"/>
                <p:cNvSpPr>
                  <a:spLocks noChangeArrowheads="1"/>
                </p:cNvSpPr>
                <p:nvPr/>
              </p:nvSpPr>
              <p:spPr bwMode="auto">
                <a:xfrm>
                  <a:off x="476" y="2931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38929" name="Group 17"/>
              <p:cNvGrpSpPr>
                <a:grpSpLocks/>
              </p:cNvGrpSpPr>
              <p:nvPr/>
            </p:nvGrpSpPr>
            <p:grpSpPr bwMode="auto">
              <a:xfrm>
                <a:off x="1156" y="1661"/>
                <a:ext cx="227" cy="1497"/>
                <a:chOff x="476" y="1661"/>
                <a:chExt cx="227" cy="1497"/>
              </a:xfrm>
            </p:grpSpPr>
            <p:sp>
              <p:nvSpPr>
                <p:cNvPr id="38930" name="Oval 18"/>
                <p:cNvSpPr>
                  <a:spLocks noChangeArrowheads="1"/>
                </p:cNvSpPr>
                <p:nvPr/>
              </p:nvSpPr>
              <p:spPr bwMode="auto">
                <a:xfrm>
                  <a:off x="476" y="1661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31" name="Oval 19"/>
                <p:cNvSpPr>
                  <a:spLocks noChangeArrowheads="1"/>
                </p:cNvSpPr>
                <p:nvPr/>
              </p:nvSpPr>
              <p:spPr bwMode="auto">
                <a:xfrm>
                  <a:off x="476" y="1979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32" name="Oval 20"/>
                <p:cNvSpPr>
                  <a:spLocks noChangeArrowheads="1"/>
                </p:cNvSpPr>
                <p:nvPr/>
              </p:nvSpPr>
              <p:spPr bwMode="auto">
                <a:xfrm>
                  <a:off x="476" y="2296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33" name="Oval 21"/>
                <p:cNvSpPr>
                  <a:spLocks noChangeArrowheads="1"/>
                </p:cNvSpPr>
                <p:nvPr/>
              </p:nvSpPr>
              <p:spPr bwMode="auto">
                <a:xfrm>
                  <a:off x="476" y="2614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34" name="Oval 22"/>
                <p:cNvSpPr>
                  <a:spLocks noChangeArrowheads="1"/>
                </p:cNvSpPr>
                <p:nvPr/>
              </p:nvSpPr>
              <p:spPr bwMode="auto">
                <a:xfrm>
                  <a:off x="476" y="2931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38935" name="Group 23"/>
              <p:cNvGrpSpPr>
                <a:grpSpLocks/>
              </p:cNvGrpSpPr>
              <p:nvPr/>
            </p:nvGrpSpPr>
            <p:grpSpPr bwMode="auto">
              <a:xfrm>
                <a:off x="1519" y="1661"/>
                <a:ext cx="227" cy="1497"/>
                <a:chOff x="476" y="1661"/>
                <a:chExt cx="227" cy="1497"/>
              </a:xfrm>
            </p:grpSpPr>
            <p:sp>
              <p:nvSpPr>
                <p:cNvPr id="38936" name="Oval 24"/>
                <p:cNvSpPr>
                  <a:spLocks noChangeArrowheads="1"/>
                </p:cNvSpPr>
                <p:nvPr/>
              </p:nvSpPr>
              <p:spPr bwMode="auto">
                <a:xfrm>
                  <a:off x="476" y="1661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37" name="Oval 25"/>
                <p:cNvSpPr>
                  <a:spLocks noChangeArrowheads="1"/>
                </p:cNvSpPr>
                <p:nvPr/>
              </p:nvSpPr>
              <p:spPr bwMode="auto">
                <a:xfrm>
                  <a:off x="476" y="1979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38" name="Oval 26"/>
                <p:cNvSpPr>
                  <a:spLocks noChangeArrowheads="1"/>
                </p:cNvSpPr>
                <p:nvPr/>
              </p:nvSpPr>
              <p:spPr bwMode="auto">
                <a:xfrm>
                  <a:off x="476" y="2296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39" name="Oval 27"/>
                <p:cNvSpPr>
                  <a:spLocks noChangeArrowheads="1"/>
                </p:cNvSpPr>
                <p:nvPr/>
              </p:nvSpPr>
              <p:spPr bwMode="auto">
                <a:xfrm>
                  <a:off x="476" y="2614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40" name="Oval 28"/>
                <p:cNvSpPr>
                  <a:spLocks noChangeArrowheads="1"/>
                </p:cNvSpPr>
                <p:nvPr/>
              </p:nvSpPr>
              <p:spPr bwMode="auto">
                <a:xfrm>
                  <a:off x="476" y="2931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38941" name="Group 29"/>
              <p:cNvGrpSpPr>
                <a:grpSpLocks/>
              </p:cNvGrpSpPr>
              <p:nvPr/>
            </p:nvGrpSpPr>
            <p:grpSpPr bwMode="auto">
              <a:xfrm>
                <a:off x="1837" y="1661"/>
                <a:ext cx="227" cy="1497"/>
                <a:chOff x="476" y="1661"/>
                <a:chExt cx="227" cy="1497"/>
              </a:xfrm>
            </p:grpSpPr>
            <p:sp>
              <p:nvSpPr>
                <p:cNvPr id="38942" name="Oval 30"/>
                <p:cNvSpPr>
                  <a:spLocks noChangeArrowheads="1"/>
                </p:cNvSpPr>
                <p:nvPr/>
              </p:nvSpPr>
              <p:spPr bwMode="auto">
                <a:xfrm>
                  <a:off x="476" y="1661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43" name="Oval 31"/>
                <p:cNvSpPr>
                  <a:spLocks noChangeArrowheads="1"/>
                </p:cNvSpPr>
                <p:nvPr/>
              </p:nvSpPr>
              <p:spPr bwMode="auto">
                <a:xfrm>
                  <a:off x="476" y="1979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44" name="Oval 32"/>
                <p:cNvSpPr>
                  <a:spLocks noChangeArrowheads="1"/>
                </p:cNvSpPr>
                <p:nvPr/>
              </p:nvSpPr>
              <p:spPr bwMode="auto">
                <a:xfrm>
                  <a:off x="476" y="2296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45" name="Oval 33"/>
                <p:cNvSpPr>
                  <a:spLocks noChangeArrowheads="1"/>
                </p:cNvSpPr>
                <p:nvPr/>
              </p:nvSpPr>
              <p:spPr bwMode="auto">
                <a:xfrm>
                  <a:off x="476" y="2614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46" name="Oval 34"/>
                <p:cNvSpPr>
                  <a:spLocks noChangeArrowheads="1"/>
                </p:cNvSpPr>
                <p:nvPr/>
              </p:nvSpPr>
              <p:spPr bwMode="auto">
                <a:xfrm>
                  <a:off x="476" y="2931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38947" name="Group 35"/>
              <p:cNvGrpSpPr>
                <a:grpSpLocks/>
              </p:cNvGrpSpPr>
              <p:nvPr/>
            </p:nvGrpSpPr>
            <p:grpSpPr bwMode="auto">
              <a:xfrm>
                <a:off x="2200" y="1661"/>
                <a:ext cx="227" cy="1497"/>
                <a:chOff x="476" y="1661"/>
                <a:chExt cx="227" cy="1497"/>
              </a:xfrm>
            </p:grpSpPr>
            <p:sp>
              <p:nvSpPr>
                <p:cNvPr id="38948" name="Oval 36"/>
                <p:cNvSpPr>
                  <a:spLocks noChangeArrowheads="1"/>
                </p:cNvSpPr>
                <p:nvPr/>
              </p:nvSpPr>
              <p:spPr bwMode="auto">
                <a:xfrm>
                  <a:off x="476" y="1661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49" name="Oval 37"/>
                <p:cNvSpPr>
                  <a:spLocks noChangeArrowheads="1"/>
                </p:cNvSpPr>
                <p:nvPr/>
              </p:nvSpPr>
              <p:spPr bwMode="auto">
                <a:xfrm>
                  <a:off x="476" y="1979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50" name="Oval 38"/>
                <p:cNvSpPr>
                  <a:spLocks noChangeArrowheads="1"/>
                </p:cNvSpPr>
                <p:nvPr/>
              </p:nvSpPr>
              <p:spPr bwMode="auto">
                <a:xfrm>
                  <a:off x="476" y="2296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51" name="Oval 39"/>
                <p:cNvSpPr>
                  <a:spLocks noChangeArrowheads="1"/>
                </p:cNvSpPr>
                <p:nvPr/>
              </p:nvSpPr>
              <p:spPr bwMode="auto">
                <a:xfrm>
                  <a:off x="476" y="2614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52" name="Oval 40"/>
                <p:cNvSpPr>
                  <a:spLocks noChangeArrowheads="1"/>
                </p:cNvSpPr>
                <p:nvPr/>
              </p:nvSpPr>
              <p:spPr bwMode="auto">
                <a:xfrm>
                  <a:off x="476" y="2931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38953" name="Group 41"/>
              <p:cNvGrpSpPr>
                <a:grpSpLocks/>
              </p:cNvGrpSpPr>
              <p:nvPr/>
            </p:nvGrpSpPr>
            <p:grpSpPr bwMode="auto">
              <a:xfrm>
                <a:off x="2517" y="1661"/>
                <a:ext cx="227" cy="1497"/>
                <a:chOff x="476" y="1661"/>
                <a:chExt cx="227" cy="1497"/>
              </a:xfrm>
            </p:grpSpPr>
            <p:sp>
              <p:nvSpPr>
                <p:cNvPr id="38954" name="Oval 42"/>
                <p:cNvSpPr>
                  <a:spLocks noChangeArrowheads="1"/>
                </p:cNvSpPr>
                <p:nvPr/>
              </p:nvSpPr>
              <p:spPr bwMode="auto">
                <a:xfrm>
                  <a:off x="476" y="1661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55" name="Oval 43"/>
                <p:cNvSpPr>
                  <a:spLocks noChangeArrowheads="1"/>
                </p:cNvSpPr>
                <p:nvPr/>
              </p:nvSpPr>
              <p:spPr bwMode="auto">
                <a:xfrm>
                  <a:off x="476" y="1979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56" name="Oval 44"/>
                <p:cNvSpPr>
                  <a:spLocks noChangeArrowheads="1"/>
                </p:cNvSpPr>
                <p:nvPr/>
              </p:nvSpPr>
              <p:spPr bwMode="auto">
                <a:xfrm>
                  <a:off x="476" y="2296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57" name="Oval 45"/>
                <p:cNvSpPr>
                  <a:spLocks noChangeArrowheads="1"/>
                </p:cNvSpPr>
                <p:nvPr/>
              </p:nvSpPr>
              <p:spPr bwMode="auto">
                <a:xfrm>
                  <a:off x="476" y="2614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8958" name="Oval 46"/>
                <p:cNvSpPr>
                  <a:spLocks noChangeArrowheads="1"/>
                </p:cNvSpPr>
                <p:nvPr/>
              </p:nvSpPr>
              <p:spPr bwMode="auto">
                <a:xfrm>
                  <a:off x="476" y="2931"/>
                  <a:ext cx="227" cy="227"/>
                </a:xfrm>
                <a:prstGeom prst="ellips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38960" name="Line 48"/>
            <p:cNvSpPr>
              <a:spLocks noChangeShapeType="1"/>
            </p:cNvSpPr>
            <p:nvPr/>
          </p:nvSpPr>
          <p:spPr bwMode="auto">
            <a:xfrm>
              <a:off x="1066" y="1752"/>
              <a:ext cx="208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961" name="Line 49"/>
            <p:cNvSpPr>
              <a:spLocks noChangeShapeType="1"/>
            </p:cNvSpPr>
            <p:nvPr/>
          </p:nvSpPr>
          <p:spPr bwMode="auto">
            <a:xfrm>
              <a:off x="1066" y="1752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962" name="Line 50"/>
            <p:cNvSpPr>
              <a:spLocks noChangeShapeType="1"/>
            </p:cNvSpPr>
            <p:nvPr/>
          </p:nvSpPr>
          <p:spPr bwMode="auto">
            <a:xfrm>
              <a:off x="3152" y="1752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963" name="Text Box 51"/>
            <p:cNvSpPr txBox="1">
              <a:spLocks noChangeArrowheads="1"/>
            </p:cNvSpPr>
            <p:nvPr/>
          </p:nvSpPr>
          <p:spPr bwMode="auto">
            <a:xfrm>
              <a:off x="1927" y="1616"/>
              <a:ext cx="363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altLang="ru-RU" b="1"/>
                <a:t>М</a:t>
              </a:r>
            </a:p>
          </p:txBody>
        </p:sp>
        <p:sp>
          <p:nvSpPr>
            <p:cNvPr id="38964" name="Line 52"/>
            <p:cNvSpPr>
              <a:spLocks noChangeShapeType="1"/>
            </p:cNvSpPr>
            <p:nvPr/>
          </p:nvSpPr>
          <p:spPr bwMode="auto">
            <a:xfrm>
              <a:off x="612" y="2160"/>
              <a:ext cx="0" cy="1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965" name="Line 53"/>
            <p:cNvSpPr>
              <a:spLocks noChangeShapeType="1"/>
            </p:cNvSpPr>
            <p:nvPr/>
          </p:nvSpPr>
          <p:spPr bwMode="auto">
            <a:xfrm>
              <a:off x="612" y="3475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966" name="Line 54"/>
            <p:cNvSpPr>
              <a:spLocks noChangeShapeType="1"/>
            </p:cNvSpPr>
            <p:nvPr/>
          </p:nvSpPr>
          <p:spPr bwMode="auto">
            <a:xfrm>
              <a:off x="612" y="2160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967" name="Text Box 55"/>
            <p:cNvSpPr txBox="1">
              <a:spLocks noChangeArrowheads="1"/>
            </p:cNvSpPr>
            <p:nvPr/>
          </p:nvSpPr>
          <p:spPr bwMode="auto">
            <a:xfrm>
              <a:off x="431" y="2568"/>
              <a:ext cx="317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ru-RU" b="1"/>
                <a:t>N</a:t>
              </a:r>
              <a:endParaRPr lang="ru-RU" altLang="ru-RU" b="1"/>
            </a:p>
          </p:txBody>
        </p:sp>
      </p:grpSp>
      <p:grpSp>
        <p:nvGrpSpPr>
          <p:cNvPr id="38976" name="Group 64"/>
          <p:cNvGrpSpPr>
            <a:grpSpLocks/>
          </p:cNvGrpSpPr>
          <p:nvPr/>
        </p:nvGrpSpPr>
        <p:grpSpPr bwMode="auto">
          <a:xfrm>
            <a:off x="5219700" y="2708275"/>
            <a:ext cx="3167063" cy="1295400"/>
            <a:chOff x="3470" y="2069"/>
            <a:chExt cx="1995" cy="816"/>
          </a:xfrm>
        </p:grpSpPr>
        <p:sp>
          <p:nvSpPr>
            <p:cNvPr id="38969" name="Line 57"/>
            <p:cNvSpPr>
              <a:spLocks noChangeShapeType="1"/>
            </p:cNvSpPr>
            <p:nvPr/>
          </p:nvSpPr>
          <p:spPr bwMode="auto">
            <a:xfrm flipH="1">
              <a:off x="3470" y="2341"/>
              <a:ext cx="907" cy="5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38975" name="Group 63"/>
            <p:cNvGrpSpPr>
              <a:grpSpLocks/>
            </p:cNvGrpSpPr>
            <p:nvPr/>
          </p:nvGrpSpPr>
          <p:grpSpPr bwMode="auto">
            <a:xfrm>
              <a:off x="4286" y="2069"/>
              <a:ext cx="1179" cy="273"/>
              <a:chOff x="3651" y="1706"/>
              <a:chExt cx="1179" cy="273"/>
            </a:xfrm>
          </p:grpSpPr>
          <p:sp>
            <p:nvSpPr>
              <p:cNvPr id="38970" name="Line 58"/>
              <p:cNvSpPr>
                <a:spLocks noChangeShapeType="1"/>
              </p:cNvSpPr>
              <p:nvPr/>
            </p:nvSpPr>
            <p:spPr bwMode="auto">
              <a:xfrm>
                <a:off x="3742" y="1979"/>
                <a:ext cx="99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971" name="Text Box 59"/>
              <p:cNvSpPr txBox="1">
                <a:spLocks noChangeArrowheads="1"/>
              </p:cNvSpPr>
              <p:nvPr/>
            </p:nvSpPr>
            <p:spPr bwMode="auto">
              <a:xfrm>
                <a:off x="3651" y="1706"/>
                <a:ext cx="1179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altLang="ru-RU" b="1"/>
                  <a:t>Пиксель </a:t>
                </a:r>
              </a:p>
            </p:txBody>
          </p:sp>
        </p:grpSp>
      </p:grpSp>
      <p:sp>
        <p:nvSpPr>
          <p:cNvPr id="38972" name="Text Box 60"/>
          <p:cNvSpPr txBox="1">
            <a:spLocks noChangeArrowheads="1"/>
          </p:cNvSpPr>
          <p:nvPr/>
        </p:nvSpPr>
        <p:spPr bwMode="auto">
          <a:xfrm>
            <a:off x="5940425" y="4076700"/>
            <a:ext cx="2735263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b="1">
                <a:solidFill>
                  <a:srgbClr val="CE329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" action="ppaction://hlinkshowjump?jump=nextslide">
                  <a:snd r:embed="rId2" name="click.wav"/>
                </a:hlinkClick>
              </a:rPr>
              <a:t>Растр</a:t>
            </a:r>
            <a:r>
              <a:rPr lang="ru-RU" altLang="ru-RU" b="1">
                <a:effectLst>
                  <a:outerShdw blurRad="38100" dist="38100" dir="2700000" algn="tl">
                    <a:srgbClr val="C0C0C0"/>
                  </a:outerShdw>
                </a:effectLst>
                <a:hlinkClick r:id="" action="ppaction://hlinkshowjump?jump=nextslide">
                  <a:snd r:embed="rId2" name="click.wav"/>
                </a:hlinkClick>
              </a:rPr>
              <a:t> </a:t>
            </a:r>
            <a:r>
              <a:rPr lang="en-US" altLang="ru-RU" b="1"/>
              <a:t>M x N</a:t>
            </a:r>
            <a:r>
              <a:rPr lang="ru-RU" altLang="ru-RU" b="1"/>
              <a:t/>
            </a:r>
            <a:br>
              <a:rPr lang="ru-RU" altLang="ru-RU" b="1"/>
            </a:br>
            <a:r>
              <a:rPr lang="ru-RU" altLang="ru-RU" b="1"/>
              <a:t>(графическая сетка)</a:t>
            </a:r>
            <a:br>
              <a:rPr lang="ru-RU" altLang="ru-RU" b="1"/>
            </a:br>
            <a:endParaRPr lang="ru-RU" altLang="ru-RU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8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8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8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8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8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autoUpdateAnimBg="0"/>
      <p:bldP spid="3897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Растр  -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indent="22225">
              <a:buFont typeface="Wingdings" pitchFamily="2" charset="2"/>
              <a:buNone/>
            </a:pPr>
            <a:r>
              <a:rPr lang="ru-RU" altLang="ru-RU"/>
              <a:t>(от англ. </a:t>
            </a:r>
            <a:r>
              <a:rPr lang="en-US" altLang="ru-RU"/>
              <a:t>raster</a:t>
            </a:r>
            <a:r>
              <a:rPr lang="ru-RU" altLang="ru-RU"/>
              <a:t>) – представление изображения в виде двумерного массива точек (пикселов), упорядоченных в ряды и столбцы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1676400" y="1219200"/>
            <a:ext cx="6781800" cy="338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ru-RU" altLang="ru-RU" sz="3600" b="1">
                <a:latin typeface="Times New Roman" pitchFamily="18" charset="0"/>
              </a:rPr>
              <a:t>В современных ПК обычно используются 4 основных размера изображения или разрешающих способностей экрана:</a:t>
            </a:r>
            <a:r>
              <a:rPr kumimoji="1" lang="ru-RU" altLang="ru-RU" sz="3600">
                <a:latin typeface="Times New Roman" pitchFamily="18" charset="0"/>
              </a:rPr>
              <a:t> 	</a:t>
            </a:r>
            <a:r>
              <a:rPr kumimoji="1" lang="ru-RU" altLang="ru-RU" sz="3600" b="1">
                <a:latin typeface="Times New Roman" pitchFamily="18" charset="0"/>
              </a:rPr>
              <a:t>640х480, 800х600, 1024х768, 1280х1024 пикселя.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611188" y="836613"/>
            <a:ext cx="7361237" cy="5310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ru-RU" altLang="ru-RU" sz="3600"/>
              <a:t>Графический режим вывода изображения на экран определяется </a:t>
            </a:r>
            <a:r>
              <a:rPr kumimoji="1" lang="ru-RU" altLang="ru-RU" sz="3600">
                <a:solidFill>
                  <a:schemeClr val="accent2"/>
                </a:solidFill>
              </a:rPr>
              <a:t>разрешающей способностью экрана</a:t>
            </a:r>
            <a:r>
              <a:rPr kumimoji="1" lang="ru-RU" altLang="ru-RU" sz="36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kumimoji="1" lang="ru-RU" altLang="ru-RU" sz="3600"/>
              <a:t>и</a:t>
            </a:r>
            <a:r>
              <a:rPr kumimoji="1" lang="ru-RU" altLang="ru-RU" sz="36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kumimoji="1" lang="ru-RU" altLang="ru-RU" sz="3600">
                <a:solidFill>
                  <a:schemeClr val="accent2"/>
                </a:solidFill>
              </a:rPr>
              <a:t>глубиной (интенсивностью) цвета. </a:t>
            </a:r>
          </a:p>
          <a:p>
            <a:pPr>
              <a:spcBef>
                <a:spcPct val="50000"/>
              </a:spcBef>
            </a:pPr>
            <a:r>
              <a:rPr kumimoji="1" lang="ru-RU" altLang="ru-RU" sz="3600"/>
              <a:t>Полная информация о всех точках изображения, хранящаяся в видеопамяти, называется </a:t>
            </a:r>
            <a:r>
              <a:rPr kumimoji="1" lang="ru-RU" altLang="ru-RU" sz="3600">
                <a:solidFill>
                  <a:schemeClr val="accent2"/>
                </a:solidFill>
              </a:rPr>
              <a:t>битовой картой изображения</a:t>
            </a:r>
            <a:r>
              <a:rPr kumimoji="1" lang="ru-RU" altLang="ru-RU" sz="36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100"/>
              <a:t>Основные проблемы при работе с растровой графикой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133600"/>
            <a:ext cx="4330700" cy="3997325"/>
          </a:xfrm>
        </p:spPr>
        <p:txBody>
          <a:bodyPr/>
          <a:lstStyle/>
          <a:p>
            <a:r>
              <a:rPr lang="ru-RU" altLang="ru-RU" sz="2400"/>
              <a:t>Большие объемы данных. Для обработки растровых изображений требуются высокопроизводительные компьютеры</a:t>
            </a:r>
          </a:p>
          <a:p>
            <a:r>
              <a:rPr lang="ru-RU" altLang="ru-RU" sz="2400"/>
              <a:t>Увеличение изображения приводит к эффекту пикселизации, иллюстрация искажается</a:t>
            </a:r>
          </a:p>
        </p:txBody>
      </p:sp>
      <p:pic>
        <p:nvPicPr>
          <p:cNvPr id="15369" name="Picture 9" descr="BFP143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5715000" y="2590800"/>
            <a:ext cx="1905000" cy="26670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1" name="Picture 7" descr="BFP143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484313"/>
            <a:ext cx="2212975" cy="3097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1513" name="Picture 9" descr="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79613" y="620713"/>
            <a:ext cx="4573587" cy="5335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1514" name="Picture 10" descr="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450" y="0"/>
            <a:ext cx="62642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755650" y="981075"/>
            <a:ext cx="7543800" cy="125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3900" b="1">
                <a:solidFill>
                  <a:schemeClr val="tx2"/>
                </a:solidFill>
                <a:latin typeface="Arial" charset="0"/>
              </a:defRPr>
            </a:lvl1pPr>
            <a:lvl2pPr>
              <a:defRPr sz="3900" b="1">
                <a:solidFill>
                  <a:schemeClr val="tx2"/>
                </a:solidFill>
                <a:latin typeface="Arial" charset="0"/>
              </a:defRPr>
            </a:lvl2pPr>
            <a:lvl3pPr>
              <a:defRPr sz="3900" b="1">
                <a:solidFill>
                  <a:schemeClr val="tx2"/>
                </a:solidFill>
                <a:latin typeface="Arial" charset="0"/>
              </a:defRPr>
            </a:lvl3pPr>
            <a:lvl4pPr>
              <a:defRPr sz="3900" b="1">
                <a:solidFill>
                  <a:schemeClr val="tx2"/>
                </a:solidFill>
                <a:latin typeface="Arial" charset="0"/>
              </a:defRPr>
            </a:lvl4pPr>
            <a:lvl5pPr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 b="0"/>
              <a:t>Повторение пройденного материала</a:t>
            </a:r>
          </a:p>
        </p:txBody>
      </p:sp>
      <p:pic>
        <p:nvPicPr>
          <p:cNvPr id="48133" name="Picture 5" descr="j0282747">
            <a:hlinkHover r:id="" action="ppaction://noaction" highlightClick="1"/>
          </p:cNvPr>
          <p:cNvPicPr>
            <a:picLocks noChangeAspect="1" noChangeArrowheads="1" noCrop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35375" y="2781300"/>
            <a:ext cx="1463675" cy="146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/>
              <a:t>Векторная графика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4475163" cy="4411662"/>
          </a:xfrm>
        </p:spPr>
        <p:txBody>
          <a:bodyPr/>
          <a:lstStyle/>
          <a:p>
            <a:r>
              <a:rPr lang="ru-RU" altLang="ru-RU" sz="2600"/>
              <a:t>Предназначена для создания иллюстраций с применением шрифтов и простейших геометрических объектов</a:t>
            </a:r>
          </a:p>
          <a:p>
            <a:r>
              <a:rPr lang="ru-RU" altLang="ru-RU" sz="2600"/>
              <a:t>Основным элементом векторного изображения является контур (линия) </a:t>
            </a:r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>
            <a:off x="7092950" y="4508500"/>
            <a:ext cx="1873250" cy="1225550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5292725" y="2708275"/>
            <a:ext cx="2951163" cy="2736850"/>
          </a:xfrm>
          <a:prstGeom prst="su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build="p"/>
      <p:bldP spid="22533" grpId="0" animBg="1"/>
      <p:bldP spid="2253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395288" y="476250"/>
            <a:ext cx="734536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74638">
              <a:defRPr>
                <a:solidFill>
                  <a:schemeClr val="tx1"/>
                </a:solidFill>
                <a:latin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ru-RU" altLang="ru-RU" sz="2000" b="1"/>
              <a:t>Сложные объекты векторной графики при увеличении можно рассматривать более подробно</a:t>
            </a:r>
            <a:r>
              <a:rPr lang="ru-RU" altLang="ru-RU" b="1"/>
              <a:t> </a:t>
            </a:r>
          </a:p>
        </p:txBody>
      </p:sp>
      <p:pic>
        <p:nvPicPr>
          <p:cNvPr id="45059" name="Picture 3" descr="Географическая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550" y="1196975"/>
            <a:ext cx="6624638" cy="544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/>
              <a:t>Фрактальная графика 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5051425" cy="4411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600"/>
              <a:t>Фрактальная графика, как и векторная, основана на математических вычислениях</a:t>
            </a:r>
          </a:p>
          <a:p>
            <a:pPr>
              <a:lnSpc>
                <a:spcPct val="90000"/>
              </a:lnSpc>
            </a:pPr>
            <a:r>
              <a:rPr lang="ru-RU" altLang="ru-RU" sz="2600"/>
              <a:t>Базовым элементом фрактальной графики является сама математическая формула, изображение строится исключительно по уравнениям</a:t>
            </a:r>
          </a:p>
        </p:txBody>
      </p:sp>
      <p:pic>
        <p:nvPicPr>
          <p:cNvPr id="46084" name="Picture 4" descr="Rosette_ballauer_640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1500" y="3644900"/>
            <a:ext cx="3106738" cy="244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  <p:bldP spid="4608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500">
                <a:solidFill>
                  <a:schemeClr val="hlink"/>
                </a:solidFill>
              </a:rPr>
              <a:t>Сравнительная характеристика растровой и векторной графики</a:t>
            </a:r>
          </a:p>
        </p:txBody>
      </p:sp>
      <p:graphicFrame>
        <p:nvGraphicFramePr>
          <p:cNvPr id="27698" name="Group 50"/>
          <p:cNvGraphicFramePr>
            <a:graphicFrameLocks noGrp="1"/>
          </p:cNvGraphicFramePr>
          <p:nvPr>
            <p:ph idx="1"/>
          </p:nvPr>
        </p:nvGraphicFramePr>
        <p:xfrm>
          <a:off x="457200" y="1557338"/>
          <a:ext cx="8228013" cy="4682809"/>
        </p:xfrm>
        <a:graphic>
          <a:graphicData uri="http://schemas.openxmlformats.org/drawingml/2006/table">
            <a:tbl>
              <a:tblPr/>
              <a:tblGrid>
                <a:gridCol w="3106738"/>
                <a:gridCol w="2560637"/>
                <a:gridCol w="2560638"/>
              </a:tblGrid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Характеристики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Растровая графика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Векторная графика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Элементарный объект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пиксель (точка)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контур и внутренняя область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Изображение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совокупность точек (матрица)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совокупность объектов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Фотографическое качество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нет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Распечатка на принтере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не печатаются или искажается изображение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Объем памяти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очень большой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относительно небольшой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Масштабирование и вращение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нежелательно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Группировка и разгруппировка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нет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5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Форматы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BMP, GIF, JPG, PCX, TIF</a:t>
                      </a:r>
                      <a:endParaRPr kumimoji="0" lang="ru-RU" alt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WMF, EPS, DXF, CGM</a:t>
                      </a:r>
                      <a:endParaRPr kumimoji="0" lang="ru-RU" altLang="ru-RU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7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7543800" cy="868363"/>
          </a:xfrm>
        </p:spPr>
        <p:txBody>
          <a:bodyPr/>
          <a:lstStyle/>
          <a:p>
            <a:r>
              <a:rPr lang="ru-RU" altLang="ru-RU">
                <a:solidFill>
                  <a:schemeClr val="hlink"/>
                </a:solidFill>
              </a:rPr>
              <a:t>Области применения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103438"/>
            <a:ext cx="4038600" cy="4349750"/>
          </a:xfrm>
        </p:spPr>
        <p:txBody>
          <a:bodyPr/>
          <a:lstStyle/>
          <a:p>
            <a:pPr marL="274638" indent="-274638">
              <a:lnSpc>
                <a:spcPct val="80000"/>
              </a:lnSpc>
            </a:pPr>
            <a:r>
              <a:rPr lang="ru-RU" altLang="ru-RU" sz="2200">
                <a:latin typeface="Times New Roman" pitchFamily="18" charset="0"/>
              </a:rPr>
              <a:t>При разработке электронных (мультимедийных) и полиграфических изданий</a:t>
            </a:r>
          </a:p>
          <a:p>
            <a:pPr marL="274638" indent="-274638">
              <a:lnSpc>
                <a:spcPct val="80000"/>
              </a:lnSpc>
            </a:pPr>
            <a:r>
              <a:rPr lang="ru-RU" altLang="ru-RU" sz="2200">
                <a:latin typeface="Times New Roman" pitchFamily="18" charset="0"/>
              </a:rPr>
              <a:t>В Интернете</a:t>
            </a:r>
          </a:p>
          <a:p>
            <a:pPr marL="274638" indent="-274638">
              <a:lnSpc>
                <a:spcPct val="80000"/>
              </a:lnSpc>
              <a:buFont typeface="Wingdings" pitchFamily="2" charset="2"/>
              <a:buNone/>
            </a:pPr>
            <a:endParaRPr lang="ru-RU" altLang="ru-RU" sz="1000"/>
          </a:p>
          <a:p>
            <a:pPr marL="274638" indent="-274638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000" b="1">
                <a:latin typeface="Times New Roman" pitchFamily="18" charset="0"/>
              </a:rPr>
              <a:t>	</a:t>
            </a:r>
            <a:r>
              <a:rPr lang="ru-RU" altLang="ru-RU" sz="2000" b="1" u="sng">
                <a:latin typeface="Times New Roman" pitchFamily="18" charset="0"/>
              </a:rPr>
              <a:t>Вывод</a:t>
            </a:r>
            <a:r>
              <a:rPr lang="ru-RU" altLang="ru-RU" sz="2000" b="1">
                <a:latin typeface="Times New Roman" pitchFamily="18" charset="0"/>
              </a:rPr>
              <a:t>:</a:t>
            </a:r>
          </a:p>
          <a:p>
            <a:pPr marL="274638" indent="-274638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000">
                <a:latin typeface="Times New Roman" pitchFamily="18" charset="0"/>
              </a:rPr>
              <a:t>	Большинство графических редакторов, предназначенных для работы с растровыми иллюстрациями, ориентированы не столько на создание изображений, сколько на их обработку.</a:t>
            </a:r>
            <a:endParaRPr lang="ru-RU" altLang="ru-RU" sz="2000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2138363"/>
            <a:ext cx="4249737" cy="4530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200">
                <a:latin typeface="Times New Roman" pitchFamily="18" charset="0"/>
              </a:rPr>
              <a:t>В рекламных агентствах</a:t>
            </a:r>
          </a:p>
          <a:p>
            <a:pPr>
              <a:lnSpc>
                <a:spcPct val="80000"/>
              </a:lnSpc>
            </a:pPr>
            <a:r>
              <a:rPr lang="ru-RU" altLang="ru-RU" sz="2200">
                <a:latin typeface="Times New Roman" pitchFamily="18" charset="0"/>
              </a:rPr>
              <a:t>В дизайнерских бюро</a:t>
            </a:r>
          </a:p>
          <a:p>
            <a:pPr>
              <a:lnSpc>
                <a:spcPct val="80000"/>
              </a:lnSpc>
            </a:pPr>
            <a:r>
              <a:rPr lang="ru-RU" altLang="ru-RU" sz="2200">
                <a:latin typeface="Times New Roman" pitchFamily="18" charset="0"/>
              </a:rPr>
              <a:t>В редакциях и издательствах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altLang="ru-RU" sz="10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altLang="ru-RU" sz="10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000" b="1" u="sng">
                <a:latin typeface="Times New Roman" pitchFamily="18" charset="0"/>
              </a:rPr>
              <a:t>Вывод</a:t>
            </a:r>
            <a:r>
              <a:rPr lang="ru-RU" altLang="ru-RU" sz="2000" b="1">
                <a:latin typeface="Times New Roman" pitchFamily="18" charset="0"/>
              </a:rPr>
              <a:t>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000">
                <a:latin typeface="Times New Roman" pitchFamily="18" charset="0"/>
              </a:rPr>
              <a:t>	Большинство векторных редакторов предназначены, в первую очередь, для создания иллюстраций и в меньшей степени для их обработки.</a:t>
            </a:r>
            <a:br>
              <a:rPr lang="ru-RU" altLang="ru-RU" sz="2000">
                <a:latin typeface="Times New Roman" pitchFamily="18" charset="0"/>
              </a:rPr>
            </a:br>
            <a:r>
              <a:rPr lang="ru-RU" altLang="ru-RU" sz="2000">
                <a:latin typeface="Times New Roman" pitchFamily="18" charset="0"/>
              </a:rPr>
              <a:t>В оформительских работах, основанных на применении шрифтов и простейших геометрических элементов.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323850" y="1268413"/>
            <a:ext cx="39608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3200">
                <a:solidFill>
                  <a:srgbClr val="10265C"/>
                </a:solidFill>
                <a:latin typeface="Times New Roman" pitchFamily="18" charset="0"/>
              </a:rPr>
              <a:t>Растровая графика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4572000" y="1265238"/>
            <a:ext cx="39608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3200">
                <a:solidFill>
                  <a:srgbClr val="10265C"/>
                </a:solidFill>
                <a:latin typeface="Times New Roman" pitchFamily="18" charset="0"/>
              </a:rPr>
              <a:t>Векторная графика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2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build="p"/>
      <p:bldP spid="28676" grpId="0" uiExpand="1" build="p"/>
      <p:bldP spid="28677" grpId="0"/>
      <p:bldP spid="2867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684213" y="549275"/>
            <a:ext cx="68707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3900" b="1">
                <a:solidFill>
                  <a:schemeClr val="tx2"/>
                </a:solidFill>
                <a:latin typeface="Arial" charset="0"/>
              </a:defRPr>
            </a:lvl1pPr>
            <a:lvl2pPr>
              <a:defRPr sz="3900" b="1">
                <a:solidFill>
                  <a:schemeClr val="tx2"/>
                </a:solidFill>
                <a:latin typeface="Arial" charset="0"/>
              </a:defRPr>
            </a:lvl2pPr>
            <a:lvl3pPr>
              <a:defRPr sz="3900" b="1">
                <a:solidFill>
                  <a:schemeClr val="tx2"/>
                </a:solidFill>
                <a:latin typeface="Arial" charset="0"/>
              </a:defRPr>
            </a:lvl3pPr>
            <a:lvl4pPr>
              <a:defRPr sz="3900" b="1">
                <a:solidFill>
                  <a:schemeClr val="tx2"/>
                </a:solidFill>
                <a:latin typeface="Arial" charset="0"/>
              </a:defRPr>
            </a:lvl4pPr>
            <a:lvl5pPr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/>
              <a:t>Графический редактор -</a:t>
            </a:r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1116013" y="1557338"/>
            <a:ext cx="6400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22225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charset="0"/>
              </a:defRPr>
            </a:lvl1pPr>
            <a:lvl2pPr marL="830263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23825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646238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ru-RU" altLang="ru-RU"/>
              <a:t>прикладная среда, предназначенная для создания и редактирования графических изображений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FF99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1116013" y="2781300"/>
            <a:ext cx="7416800" cy="2273300"/>
          </a:xfrm>
          <a:prstGeom prst="rect">
            <a:avLst/>
          </a:prstGeom>
          <a:noFill/>
          <a:ln>
            <a:noFill/>
          </a:ln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3300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latin typeface="Arial" charset="0"/>
              </a:defRPr>
            </a:lvl1pPr>
            <a:lvl2pPr algn="r">
              <a:defRPr sz="4800" b="1">
                <a:solidFill>
                  <a:schemeClr val="tx2"/>
                </a:solidFill>
                <a:latin typeface="Arial" charset="0"/>
              </a:defRPr>
            </a:lvl2pPr>
            <a:lvl3pPr algn="r">
              <a:defRPr sz="4800" b="1">
                <a:solidFill>
                  <a:schemeClr val="tx2"/>
                </a:solidFill>
                <a:latin typeface="Arial" charset="0"/>
              </a:defRPr>
            </a:lvl3pPr>
            <a:lvl4pPr algn="r">
              <a:defRPr sz="4800" b="1">
                <a:solidFill>
                  <a:schemeClr val="tx2"/>
                </a:solidFill>
                <a:latin typeface="Arial" charset="0"/>
              </a:defRPr>
            </a:lvl4pPr>
            <a:lvl5pPr algn="r">
              <a:defRPr sz="4800" b="1">
                <a:solidFill>
                  <a:schemeClr val="tx2"/>
                </a:solidFill>
                <a:latin typeface="Arial" charset="0"/>
              </a:defRPr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2"/>
                </a:solidFill>
                <a:latin typeface="Arial" charset="0"/>
              </a:defRPr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2"/>
                </a:solidFill>
                <a:latin typeface="Arial" charset="0"/>
              </a:defRPr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2"/>
                </a:solidFill>
                <a:latin typeface="Arial" charset="0"/>
              </a:defRPr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 sz="8000">
                <a:solidFill>
                  <a:srgbClr val="00FF99"/>
                </a:solidFill>
              </a:rPr>
              <a:t>Графический  редактор</a:t>
            </a:r>
            <a:r>
              <a:rPr lang="ru-RU" altLang="ru-RU" sz="8000">
                <a:solidFill>
                  <a:schemeClr val="hlink"/>
                </a:solidFill>
              </a:rPr>
              <a:t/>
            </a:r>
            <a:br>
              <a:rPr lang="ru-RU" altLang="ru-RU" sz="8000">
                <a:solidFill>
                  <a:schemeClr val="hlink"/>
                </a:solidFill>
              </a:rPr>
            </a:br>
            <a:r>
              <a:rPr lang="en-US" altLang="ru-RU" sz="8000">
                <a:solidFill>
                  <a:schemeClr val="folHlink"/>
                </a:solidFill>
              </a:rPr>
              <a:t>Paint</a:t>
            </a:r>
            <a:endParaRPr lang="ru-RU" altLang="ru-RU" sz="8000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611188" y="333375"/>
            <a:ext cx="7173912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900" b="1">
                <a:solidFill>
                  <a:schemeClr val="tx2"/>
                </a:solidFill>
                <a:latin typeface="Arial" charset="0"/>
              </a:defRPr>
            </a:lvl1pPr>
            <a:lvl2pPr>
              <a:defRPr sz="3900" b="1">
                <a:solidFill>
                  <a:schemeClr val="tx2"/>
                </a:solidFill>
                <a:latin typeface="Arial" charset="0"/>
              </a:defRPr>
            </a:lvl2pPr>
            <a:lvl3pPr>
              <a:defRPr sz="3900" b="1">
                <a:solidFill>
                  <a:schemeClr val="tx2"/>
                </a:solidFill>
                <a:latin typeface="Arial" charset="0"/>
              </a:defRPr>
            </a:lvl3pPr>
            <a:lvl4pPr>
              <a:defRPr sz="3900" b="1">
                <a:solidFill>
                  <a:schemeClr val="tx2"/>
                </a:solidFill>
                <a:latin typeface="Arial" charset="0"/>
              </a:defRPr>
            </a:lvl4pPr>
            <a:lvl5pPr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altLang="ru-RU">
                <a:solidFill>
                  <a:srgbClr val="990033"/>
                </a:solidFill>
              </a:rPr>
              <a:t>Основные виды графических примитивов в растровом редакторе </a:t>
            </a:r>
            <a:r>
              <a:rPr lang="en-US" altLang="ru-RU">
                <a:solidFill>
                  <a:srgbClr val="990033"/>
                </a:solidFill>
              </a:rPr>
              <a:t>Paint</a:t>
            </a:r>
            <a:r>
              <a:rPr lang="en-US" altLang="ru-RU"/>
              <a:t> </a:t>
            </a:r>
            <a:endParaRPr lang="ru-RU" altLang="ru-RU"/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1258888" y="2362200"/>
            <a:ext cx="6400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charset="0"/>
              </a:defRPr>
            </a:lvl1pPr>
            <a:lvl2pPr marL="692150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charset="0"/>
              </a:defRPr>
            </a:lvl2pPr>
            <a:lvl3pPr marL="987425" indent="-293688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281113" indent="-2921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1598613" indent="-315913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0558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5130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29702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4274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Wingdings" pitchFamily="2" charset="2"/>
              <a:buBlip>
                <a:blip r:embed="rId2"/>
              </a:buBlip>
            </a:pPr>
            <a:r>
              <a:rPr lang="ru-RU" altLang="ru-RU"/>
              <a:t>Линия</a:t>
            </a:r>
          </a:p>
          <a:p>
            <a:pPr>
              <a:buFont typeface="Wingdings" pitchFamily="2" charset="2"/>
              <a:buBlip>
                <a:blip r:embed="rId2"/>
              </a:buBlip>
            </a:pPr>
            <a:r>
              <a:rPr lang="ru-RU" altLang="ru-RU"/>
              <a:t>Прямоугольник, скругленный прямоугольник, эллипс</a:t>
            </a:r>
          </a:p>
          <a:p>
            <a:pPr>
              <a:buFont typeface="Wingdings" pitchFamily="2" charset="2"/>
              <a:buBlip>
                <a:blip r:embed="rId2"/>
              </a:buBlip>
            </a:pPr>
            <a:r>
              <a:rPr lang="ru-RU" altLang="ru-RU"/>
              <a:t>Кривая</a:t>
            </a:r>
          </a:p>
          <a:p>
            <a:pPr>
              <a:buFont typeface="Wingdings" pitchFamily="2" charset="2"/>
              <a:buBlip>
                <a:blip r:embed="rId2"/>
              </a:buBlip>
            </a:pPr>
            <a:r>
              <a:rPr lang="ru-RU" altLang="ru-RU"/>
              <a:t>Многоугольник</a:t>
            </a:r>
          </a:p>
          <a:p>
            <a:endParaRPr lang="ru-RU" altLang="ru-RU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4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4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4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4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4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4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4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4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4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7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755650" y="476250"/>
            <a:ext cx="3024188" cy="13684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/>
              <a:t>Прямоугольник</a:t>
            </a:r>
          </a:p>
        </p:txBody>
      </p:sp>
      <p:sp>
        <p:nvSpPr>
          <p:cNvPr id="55301" name="AutoShape 5"/>
          <p:cNvSpPr>
            <a:spLocks noChangeArrowheads="1"/>
          </p:cNvSpPr>
          <p:nvPr/>
        </p:nvSpPr>
        <p:spPr bwMode="auto">
          <a:xfrm>
            <a:off x="4572000" y="404813"/>
            <a:ext cx="3240088" cy="1655762"/>
          </a:xfrm>
          <a:prstGeom prst="flowChartAlternateProcess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/>
              <a:t>Скругленный</a:t>
            </a:r>
            <a:br>
              <a:rPr lang="ru-RU" altLang="ru-RU"/>
            </a:br>
            <a:r>
              <a:rPr lang="ru-RU" altLang="ru-RU"/>
              <a:t>прямоугольник</a:t>
            </a:r>
          </a:p>
        </p:txBody>
      </p:sp>
      <p:sp>
        <p:nvSpPr>
          <p:cNvPr id="55302" name="Line 6"/>
          <p:cNvSpPr>
            <a:spLocks noChangeShapeType="1"/>
          </p:cNvSpPr>
          <p:nvPr/>
        </p:nvSpPr>
        <p:spPr bwMode="auto">
          <a:xfrm>
            <a:off x="611188" y="1916113"/>
            <a:ext cx="4535487" cy="2087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971550" y="3141663"/>
            <a:ext cx="23764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/>
              <a:t>Линия</a:t>
            </a: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5651500" y="2852738"/>
            <a:ext cx="2447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Кривая</a:t>
            </a:r>
          </a:p>
        </p:txBody>
      </p:sp>
      <p:sp>
        <p:nvSpPr>
          <p:cNvPr id="55305" name="Freeform 9"/>
          <p:cNvSpPr>
            <a:spLocks/>
          </p:cNvSpPr>
          <p:nvPr/>
        </p:nvSpPr>
        <p:spPr bwMode="auto">
          <a:xfrm>
            <a:off x="5867400" y="2276475"/>
            <a:ext cx="1595438" cy="2316163"/>
          </a:xfrm>
          <a:custGeom>
            <a:avLst/>
            <a:gdLst>
              <a:gd name="T0" fmla="*/ 0 w 1005"/>
              <a:gd name="T1" fmla="*/ 60 h 1459"/>
              <a:gd name="T2" fmla="*/ 635 w 1005"/>
              <a:gd name="T3" fmla="*/ 151 h 1459"/>
              <a:gd name="T4" fmla="*/ 952 w 1005"/>
              <a:gd name="T5" fmla="*/ 967 h 1459"/>
              <a:gd name="T6" fmla="*/ 317 w 1005"/>
              <a:gd name="T7" fmla="*/ 650 h 1459"/>
              <a:gd name="T8" fmla="*/ 226 w 1005"/>
              <a:gd name="T9" fmla="*/ 559 h 1459"/>
              <a:gd name="T10" fmla="*/ 90 w 1005"/>
              <a:gd name="T11" fmla="*/ 876 h 1459"/>
              <a:gd name="T12" fmla="*/ 226 w 1005"/>
              <a:gd name="T13" fmla="*/ 1149 h 1459"/>
              <a:gd name="T14" fmla="*/ 408 w 1005"/>
              <a:gd name="T15" fmla="*/ 1421 h 1459"/>
              <a:gd name="T16" fmla="*/ 635 w 1005"/>
              <a:gd name="T17" fmla="*/ 1375 h 1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5" h="1459">
                <a:moveTo>
                  <a:pt x="0" y="60"/>
                </a:moveTo>
                <a:cubicBezTo>
                  <a:pt x="238" y="30"/>
                  <a:pt x="476" y="0"/>
                  <a:pt x="635" y="151"/>
                </a:cubicBezTo>
                <a:cubicBezTo>
                  <a:pt x="794" y="302"/>
                  <a:pt x="1005" y="884"/>
                  <a:pt x="952" y="967"/>
                </a:cubicBezTo>
                <a:cubicBezTo>
                  <a:pt x="899" y="1050"/>
                  <a:pt x="438" y="718"/>
                  <a:pt x="317" y="650"/>
                </a:cubicBezTo>
                <a:cubicBezTo>
                  <a:pt x="196" y="582"/>
                  <a:pt x="264" y="521"/>
                  <a:pt x="226" y="559"/>
                </a:cubicBezTo>
                <a:cubicBezTo>
                  <a:pt x="188" y="597"/>
                  <a:pt x="90" y="778"/>
                  <a:pt x="90" y="876"/>
                </a:cubicBezTo>
                <a:cubicBezTo>
                  <a:pt x="90" y="974"/>
                  <a:pt x="173" y="1058"/>
                  <a:pt x="226" y="1149"/>
                </a:cubicBezTo>
                <a:cubicBezTo>
                  <a:pt x="279" y="1240"/>
                  <a:pt x="340" y="1383"/>
                  <a:pt x="408" y="1421"/>
                </a:cubicBezTo>
                <a:cubicBezTo>
                  <a:pt x="476" y="1459"/>
                  <a:pt x="555" y="1417"/>
                  <a:pt x="635" y="1375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5306" name="Oval 10"/>
          <p:cNvSpPr>
            <a:spLocks noChangeArrowheads="1"/>
          </p:cNvSpPr>
          <p:nvPr/>
        </p:nvSpPr>
        <p:spPr bwMode="auto">
          <a:xfrm>
            <a:off x="755650" y="4508500"/>
            <a:ext cx="3024188" cy="1295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/>
              <a:t>Эллипс</a:t>
            </a:r>
          </a:p>
        </p:txBody>
      </p:sp>
      <p:grpSp>
        <p:nvGrpSpPr>
          <p:cNvPr id="55307" name="Group 11"/>
          <p:cNvGrpSpPr>
            <a:grpSpLocks/>
          </p:cNvGrpSpPr>
          <p:nvPr/>
        </p:nvGrpSpPr>
        <p:grpSpPr bwMode="auto">
          <a:xfrm>
            <a:off x="5651500" y="3860800"/>
            <a:ext cx="3167063" cy="1871663"/>
            <a:chOff x="3470" y="2750"/>
            <a:chExt cx="1995" cy="1179"/>
          </a:xfrm>
        </p:grpSpPr>
        <p:sp>
          <p:nvSpPr>
            <p:cNvPr id="55308" name="Line 12"/>
            <p:cNvSpPr>
              <a:spLocks noChangeShapeType="1"/>
            </p:cNvSpPr>
            <p:nvPr/>
          </p:nvSpPr>
          <p:spPr bwMode="auto">
            <a:xfrm>
              <a:off x="4014" y="3929"/>
              <a:ext cx="145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309" name="Line 13"/>
            <p:cNvSpPr>
              <a:spLocks noChangeShapeType="1"/>
            </p:cNvSpPr>
            <p:nvPr/>
          </p:nvSpPr>
          <p:spPr bwMode="auto">
            <a:xfrm flipV="1">
              <a:off x="5465" y="3158"/>
              <a:ext cx="0" cy="7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310" name="Line 14"/>
            <p:cNvSpPr>
              <a:spLocks noChangeShapeType="1"/>
            </p:cNvSpPr>
            <p:nvPr/>
          </p:nvSpPr>
          <p:spPr bwMode="auto">
            <a:xfrm flipH="1" flipV="1">
              <a:off x="4876" y="2750"/>
              <a:ext cx="589" cy="4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311" name="Line 15"/>
            <p:cNvSpPr>
              <a:spLocks noChangeShapeType="1"/>
            </p:cNvSpPr>
            <p:nvPr/>
          </p:nvSpPr>
          <p:spPr bwMode="auto">
            <a:xfrm flipH="1">
              <a:off x="4513" y="2750"/>
              <a:ext cx="363" cy="9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312" name="Line 16"/>
            <p:cNvSpPr>
              <a:spLocks noChangeShapeType="1"/>
            </p:cNvSpPr>
            <p:nvPr/>
          </p:nvSpPr>
          <p:spPr bwMode="auto">
            <a:xfrm flipH="1">
              <a:off x="3470" y="3702"/>
              <a:ext cx="104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313" name="Line 17"/>
            <p:cNvSpPr>
              <a:spLocks noChangeShapeType="1"/>
            </p:cNvSpPr>
            <p:nvPr/>
          </p:nvSpPr>
          <p:spPr bwMode="auto">
            <a:xfrm>
              <a:off x="3470" y="3702"/>
              <a:ext cx="544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5314" name="Text Box 18"/>
          <p:cNvSpPr txBox="1">
            <a:spLocks noChangeArrowheads="1"/>
          </p:cNvSpPr>
          <p:nvPr/>
        </p:nvSpPr>
        <p:spPr bwMode="auto">
          <a:xfrm>
            <a:off x="6516688" y="5300663"/>
            <a:ext cx="2305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/>
              <a:t>Многоугольник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1187450" y="404813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3900" b="1">
                <a:solidFill>
                  <a:schemeClr val="tx2"/>
                </a:solidFill>
                <a:latin typeface="Arial" charset="0"/>
              </a:defRPr>
            </a:lvl1pPr>
            <a:lvl2pPr>
              <a:defRPr sz="3900" b="1">
                <a:solidFill>
                  <a:schemeClr val="tx2"/>
                </a:solidFill>
                <a:latin typeface="Arial" charset="0"/>
              </a:defRPr>
            </a:lvl2pPr>
            <a:lvl3pPr>
              <a:defRPr sz="3900" b="1">
                <a:solidFill>
                  <a:schemeClr val="tx2"/>
                </a:solidFill>
                <a:latin typeface="Arial" charset="0"/>
              </a:defRPr>
            </a:lvl3pPr>
            <a:lvl4pPr>
              <a:defRPr sz="3900" b="1">
                <a:solidFill>
                  <a:schemeClr val="tx2"/>
                </a:solidFill>
                <a:latin typeface="Arial" charset="0"/>
              </a:defRPr>
            </a:lvl4pPr>
            <a:lvl5pPr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altLang="ru-RU"/>
              <a:t>К типовым действиям над фрагментом относят:</a:t>
            </a:r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1258888" y="1916113"/>
            <a:ext cx="6400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charset="0"/>
              </a:defRPr>
            </a:lvl1pPr>
            <a:lvl2pPr marL="692150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charset="0"/>
              </a:defRPr>
            </a:lvl2pPr>
            <a:lvl3pPr marL="987425" indent="-293688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281113" indent="-2921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1598613" indent="-315913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0558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5130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29702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4274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/>
              <a:t>Масштабирование</a:t>
            </a:r>
          </a:p>
          <a:p>
            <a:r>
              <a:rPr lang="ru-RU" altLang="ru-RU"/>
              <a:t>Поворот</a:t>
            </a:r>
          </a:p>
          <a:p>
            <a:r>
              <a:rPr lang="ru-RU" altLang="ru-RU"/>
              <a:t>Инверсия цвета</a:t>
            </a:r>
          </a:p>
          <a:p>
            <a:r>
              <a:rPr lang="ru-RU" altLang="ru-RU"/>
              <a:t>Стирание (удаление)</a:t>
            </a:r>
          </a:p>
          <a:p>
            <a:r>
              <a:rPr lang="ru-RU" altLang="ru-RU"/>
              <a:t>Изменение цвета</a:t>
            </a:r>
          </a:p>
          <a:p>
            <a:r>
              <a:rPr lang="ru-RU" altLang="ru-RU"/>
              <a:t>Вставка </a:t>
            </a:r>
          </a:p>
          <a:p>
            <a:r>
              <a:rPr lang="ru-RU" altLang="ru-RU"/>
              <a:t>Замена и пр.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611188" y="260350"/>
            <a:ext cx="77724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3900" b="1">
                <a:solidFill>
                  <a:schemeClr val="tx2"/>
                </a:solidFill>
                <a:latin typeface="Arial" charset="0"/>
              </a:defRPr>
            </a:lvl1pPr>
            <a:lvl2pPr>
              <a:defRPr sz="3900" b="1">
                <a:solidFill>
                  <a:schemeClr val="tx2"/>
                </a:solidFill>
                <a:latin typeface="Arial" charset="0"/>
              </a:defRPr>
            </a:lvl2pPr>
            <a:lvl3pPr>
              <a:defRPr sz="3900" b="1">
                <a:solidFill>
                  <a:schemeClr val="tx2"/>
                </a:solidFill>
                <a:latin typeface="Arial" charset="0"/>
              </a:defRPr>
            </a:lvl3pPr>
            <a:lvl4pPr>
              <a:defRPr sz="3900" b="1">
                <a:solidFill>
                  <a:schemeClr val="tx2"/>
                </a:solidFill>
                <a:latin typeface="Arial" charset="0"/>
              </a:defRPr>
            </a:lvl4pPr>
            <a:lvl5pPr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/>
              <a:t>Ответы:</a:t>
            </a:r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3419475" y="1196975"/>
            <a:ext cx="2176463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charset="0"/>
              </a:defRPr>
            </a:lvl1pPr>
            <a:lvl2pPr marL="990600" indent="-5334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371600" indent="-4572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752600" indent="-3810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209800" indent="-3810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667000" indent="-3810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3124200" indent="-3810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581400" indent="-3810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4038600" indent="-3810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Wingdings" pitchFamily="2" charset="2"/>
              <a:buAutoNum type="arabicPeriod"/>
            </a:pPr>
            <a:r>
              <a:rPr lang="ru-RU" altLang="ru-RU" sz="3900"/>
              <a:t>- </a:t>
            </a:r>
            <a:r>
              <a:rPr lang="en-US" altLang="ru-RU" sz="3900"/>
              <a:t> </a:t>
            </a:r>
            <a:r>
              <a:rPr lang="ru-RU" altLang="ru-RU" sz="3900"/>
              <a:t>в</a:t>
            </a:r>
            <a:endParaRPr lang="en-US" altLang="ru-RU" sz="3900"/>
          </a:p>
          <a:p>
            <a:pPr>
              <a:buFont typeface="Wingdings" pitchFamily="2" charset="2"/>
              <a:buAutoNum type="arabicPeriod"/>
            </a:pPr>
            <a:r>
              <a:rPr lang="en-US" altLang="ru-RU" sz="3900"/>
              <a:t>-  </a:t>
            </a:r>
            <a:r>
              <a:rPr lang="ru-RU" altLang="ru-RU" sz="3900"/>
              <a:t>д</a:t>
            </a:r>
            <a:endParaRPr lang="en-US" altLang="ru-RU" sz="3900"/>
          </a:p>
          <a:p>
            <a:pPr>
              <a:buFont typeface="Wingdings" pitchFamily="2" charset="2"/>
              <a:buAutoNum type="arabicPeriod"/>
            </a:pPr>
            <a:r>
              <a:rPr lang="en-US" altLang="ru-RU" sz="3900"/>
              <a:t>-  </a:t>
            </a:r>
            <a:r>
              <a:rPr lang="ru-RU" altLang="ru-RU" sz="3900"/>
              <a:t>б</a:t>
            </a:r>
            <a:endParaRPr lang="en-US" altLang="ru-RU" sz="3900"/>
          </a:p>
          <a:p>
            <a:pPr>
              <a:buFont typeface="Wingdings" pitchFamily="2" charset="2"/>
              <a:buAutoNum type="arabicPeriod"/>
            </a:pPr>
            <a:r>
              <a:rPr lang="en-US" altLang="ru-RU" sz="3900"/>
              <a:t>-  a</a:t>
            </a:r>
          </a:p>
          <a:p>
            <a:pPr>
              <a:buFont typeface="Wingdings" pitchFamily="2" charset="2"/>
              <a:buAutoNum type="arabicPeriod"/>
            </a:pPr>
            <a:r>
              <a:rPr lang="en-US" altLang="ru-RU" sz="3900"/>
              <a:t>-  </a:t>
            </a:r>
            <a:r>
              <a:rPr lang="ru-RU" altLang="ru-RU" sz="3900"/>
              <a:t>г</a:t>
            </a:r>
            <a:endParaRPr lang="en-US" altLang="ru-RU" sz="3900"/>
          </a:p>
          <a:p>
            <a:pPr>
              <a:buFont typeface="Wingdings" pitchFamily="2" charset="2"/>
              <a:buNone/>
            </a:pPr>
            <a:endParaRPr lang="ru-RU" altLang="ru-RU" sz="390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 autoUpdateAnimBg="0"/>
      <p:bldP spid="59397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123825" y="363538"/>
            <a:ext cx="700722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 sz="2200" b="1" i="1" u="sng">
                <a:solidFill>
                  <a:schemeClr val="tx2"/>
                </a:solidFill>
                <a:latin typeface="Comic Sans MS" pitchFamily="66" charset="0"/>
              </a:rPr>
              <a:t>Запуск программы:</a:t>
            </a:r>
            <a:endParaRPr lang="ru-RU" altLang="ru-RU" sz="2200">
              <a:solidFill>
                <a:schemeClr val="tx2"/>
              </a:solidFill>
              <a:latin typeface="Comic Sans MS" pitchFamily="66" charset="0"/>
            </a:endParaRPr>
          </a:p>
          <a:p>
            <a:r>
              <a:rPr lang="ru-RU" altLang="ru-RU" sz="2200">
                <a:latin typeface="Comic Sans MS" pitchFamily="66" charset="0"/>
              </a:rPr>
              <a:t>Пуск / Программы / Графический редактор Pаint </a:t>
            </a:r>
          </a:p>
          <a:p>
            <a:r>
              <a:rPr lang="ru-RU" altLang="ru-RU" sz="2200" b="1" i="1" u="sng">
                <a:solidFill>
                  <a:schemeClr val="tx2"/>
                </a:solidFill>
                <a:latin typeface="Comic Sans MS" pitchFamily="66" charset="0"/>
              </a:rPr>
              <a:t>Окно программы содержит:</a:t>
            </a:r>
            <a:r>
              <a:rPr lang="ru-RU" altLang="ru-RU" sz="2200">
                <a:solidFill>
                  <a:schemeClr val="tx2"/>
                </a:solidFill>
                <a:latin typeface="Comic Sans MS" pitchFamily="66" charset="0"/>
              </a:rPr>
              <a:t> </a:t>
            </a:r>
          </a:p>
          <a:p>
            <a:endParaRPr lang="ru-RU" altLang="ru-RU" sz="2200">
              <a:solidFill>
                <a:schemeClr val="tx2"/>
              </a:solidFill>
              <a:latin typeface="Comic Sans MS" pitchFamily="66" charset="0"/>
            </a:endParaRPr>
          </a:p>
        </p:txBody>
      </p:sp>
      <p:pic>
        <p:nvPicPr>
          <p:cNvPr id="53253" name="Picture 5" descr="1-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088" y="1554163"/>
            <a:ext cx="7908925" cy="5303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8" name="Picture 4" descr="Панель инструментов Paint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67175" y="836613"/>
            <a:ext cx="1284288" cy="481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7349" name="AutoShape 5"/>
          <p:cNvSpPr>
            <a:spLocks/>
          </p:cNvSpPr>
          <p:nvPr/>
        </p:nvSpPr>
        <p:spPr bwMode="auto">
          <a:xfrm>
            <a:off x="395288" y="692150"/>
            <a:ext cx="3168650" cy="500063"/>
          </a:xfrm>
          <a:prstGeom prst="callout1">
            <a:avLst>
              <a:gd name="adj1" fmla="val 115236"/>
              <a:gd name="adj2" fmla="val 3606"/>
              <a:gd name="adj3" fmla="val 115236"/>
              <a:gd name="adj4" fmla="val 11588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r>
              <a:rPr lang="ru-RU" altLang="ru-RU" sz="1600"/>
              <a:t>Выделение произвольной области</a:t>
            </a:r>
          </a:p>
        </p:txBody>
      </p:sp>
      <p:sp>
        <p:nvSpPr>
          <p:cNvPr id="57350" name="AutoShape 6"/>
          <p:cNvSpPr>
            <a:spLocks/>
          </p:cNvSpPr>
          <p:nvPr/>
        </p:nvSpPr>
        <p:spPr bwMode="auto">
          <a:xfrm>
            <a:off x="323850" y="2060575"/>
            <a:ext cx="3240088" cy="355600"/>
          </a:xfrm>
          <a:prstGeom prst="callout1">
            <a:avLst>
              <a:gd name="adj1" fmla="val 121431"/>
              <a:gd name="adj2" fmla="val 3528"/>
              <a:gd name="adj3" fmla="val 121431"/>
              <a:gd name="adj4" fmla="val 114403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r>
              <a:rPr lang="ru-RU" altLang="ru-RU" sz="1600"/>
              <a:t>Выбор цвета (пипетка)</a:t>
            </a:r>
          </a:p>
        </p:txBody>
      </p:sp>
      <p:sp>
        <p:nvSpPr>
          <p:cNvPr id="57351" name="AutoShape 7"/>
          <p:cNvSpPr>
            <a:spLocks/>
          </p:cNvSpPr>
          <p:nvPr/>
        </p:nvSpPr>
        <p:spPr bwMode="auto">
          <a:xfrm>
            <a:off x="395288" y="1541463"/>
            <a:ext cx="3241675" cy="355600"/>
          </a:xfrm>
          <a:prstGeom prst="callout1">
            <a:avLst>
              <a:gd name="adj1" fmla="val 121431"/>
              <a:gd name="adj2" fmla="val 3528"/>
              <a:gd name="adj3" fmla="val 121431"/>
              <a:gd name="adj4" fmla="val 114005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r>
              <a:rPr lang="ru-RU" altLang="ru-RU" sz="1600"/>
              <a:t>Ластик</a:t>
            </a:r>
          </a:p>
        </p:txBody>
      </p:sp>
      <p:sp>
        <p:nvSpPr>
          <p:cNvPr id="57352" name="AutoShape 8"/>
          <p:cNvSpPr>
            <a:spLocks/>
          </p:cNvSpPr>
          <p:nvPr/>
        </p:nvSpPr>
        <p:spPr bwMode="auto">
          <a:xfrm>
            <a:off x="395288" y="2636838"/>
            <a:ext cx="3168650" cy="355600"/>
          </a:xfrm>
          <a:prstGeom prst="callout1">
            <a:avLst>
              <a:gd name="adj1" fmla="val 121431"/>
              <a:gd name="adj2" fmla="val 3606"/>
              <a:gd name="adj3" fmla="val 121431"/>
              <a:gd name="adj4" fmla="val 114731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r>
              <a:rPr lang="ru-RU" altLang="ru-RU" sz="1600"/>
              <a:t>Карандаш</a:t>
            </a:r>
          </a:p>
        </p:txBody>
      </p:sp>
      <p:sp>
        <p:nvSpPr>
          <p:cNvPr id="57353" name="AutoShape 9"/>
          <p:cNvSpPr>
            <a:spLocks/>
          </p:cNvSpPr>
          <p:nvPr/>
        </p:nvSpPr>
        <p:spPr bwMode="auto">
          <a:xfrm>
            <a:off x="468313" y="3141663"/>
            <a:ext cx="3168650" cy="355600"/>
          </a:xfrm>
          <a:prstGeom prst="callout1">
            <a:avLst>
              <a:gd name="adj1" fmla="val 121431"/>
              <a:gd name="adj2" fmla="val 3606"/>
              <a:gd name="adj3" fmla="val 121431"/>
              <a:gd name="adj4" fmla="val 114731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r>
              <a:rPr lang="ru-RU" altLang="ru-RU" sz="1600"/>
              <a:t>Распылитель</a:t>
            </a:r>
          </a:p>
        </p:txBody>
      </p:sp>
      <p:sp>
        <p:nvSpPr>
          <p:cNvPr id="57354" name="AutoShape 10"/>
          <p:cNvSpPr>
            <a:spLocks/>
          </p:cNvSpPr>
          <p:nvPr/>
        </p:nvSpPr>
        <p:spPr bwMode="auto">
          <a:xfrm>
            <a:off x="468313" y="3716338"/>
            <a:ext cx="3168650" cy="355600"/>
          </a:xfrm>
          <a:prstGeom prst="callout1">
            <a:avLst>
              <a:gd name="adj1" fmla="val 121431"/>
              <a:gd name="adj2" fmla="val 3606"/>
              <a:gd name="adj3" fmla="val 121431"/>
              <a:gd name="adj4" fmla="val 114731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r>
              <a:rPr lang="ru-RU" altLang="ru-RU" sz="1600"/>
              <a:t>Линия</a:t>
            </a:r>
          </a:p>
        </p:txBody>
      </p:sp>
      <p:sp>
        <p:nvSpPr>
          <p:cNvPr id="57355" name="AutoShape 11"/>
          <p:cNvSpPr>
            <a:spLocks/>
          </p:cNvSpPr>
          <p:nvPr/>
        </p:nvSpPr>
        <p:spPr bwMode="auto">
          <a:xfrm>
            <a:off x="539750" y="4365625"/>
            <a:ext cx="3168650" cy="358775"/>
          </a:xfrm>
          <a:prstGeom prst="callout1">
            <a:avLst>
              <a:gd name="adj1" fmla="val 121241"/>
              <a:gd name="adj2" fmla="val 3606"/>
              <a:gd name="adj3" fmla="val 121241"/>
              <a:gd name="adj4" fmla="val 110222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r>
              <a:rPr lang="ru-RU" altLang="ru-RU" sz="1600"/>
              <a:t>Прямоугольник</a:t>
            </a:r>
          </a:p>
        </p:txBody>
      </p:sp>
      <p:sp>
        <p:nvSpPr>
          <p:cNvPr id="57356" name="AutoShape 12"/>
          <p:cNvSpPr>
            <a:spLocks/>
          </p:cNvSpPr>
          <p:nvPr/>
        </p:nvSpPr>
        <p:spPr bwMode="auto">
          <a:xfrm>
            <a:off x="395288" y="5013325"/>
            <a:ext cx="3168650" cy="355600"/>
          </a:xfrm>
          <a:prstGeom prst="callout1">
            <a:avLst>
              <a:gd name="adj1" fmla="val 121431"/>
              <a:gd name="adj2" fmla="val 3606"/>
              <a:gd name="adj3" fmla="val 121431"/>
              <a:gd name="adj4" fmla="val 114731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r>
              <a:rPr lang="ru-RU" altLang="ru-RU" sz="1600"/>
              <a:t>Ластик</a:t>
            </a:r>
          </a:p>
        </p:txBody>
      </p:sp>
      <p:sp>
        <p:nvSpPr>
          <p:cNvPr id="57357" name="AutoShape 13"/>
          <p:cNvSpPr>
            <a:spLocks/>
          </p:cNvSpPr>
          <p:nvPr/>
        </p:nvSpPr>
        <p:spPr bwMode="auto">
          <a:xfrm>
            <a:off x="5651500" y="692150"/>
            <a:ext cx="3168650" cy="500063"/>
          </a:xfrm>
          <a:prstGeom prst="callout1">
            <a:avLst>
              <a:gd name="adj1" fmla="val 115236"/>
              <a:gd name="adj2" fmla="val 96394"/>
              <a:gd name="adj3" fmla="val 115236"/>
              <a:gd name="adj4" fmla="val -9069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altLang="ru-RU" sz="1600"/>
              <a:t>Выделение прямоугольной области</a:t>
            </a:r>
          </a:p>
        </p:txBody>
      </p:sp>
      <p:sp>
        <p:nvSpPr>
          <p:cNvPr id="57358" name="AutoShape 14"/>
          <p:cNvSpPr>
            <a:spLocks/>
          </p:cNvSpPr>
          <p:nvPr/>
        </p:nvSpPr>
        <p:spPr bwMode="auto">
          <a:xfrm>
            <a:off x="5651500" y="1341438"/>
            <a:ext cx="3241675" cy="500062"/>
          </a:xfrm>
          <a:prstGeom prst="callout1">
            <a:avLst>
              <a:gd name="adj1" fmla="val 115236"/>
              <a:gd name="adj2" fmla="val 96472"/>
              <a:gd name="adj3" fmla="val 115236"/>
              <a:gd name="adj4" fmla="val -8324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altLang="ru-RU" sz="1600"/>
              <a:t>Заливка </a:t>
            </a:r>
          </a:p>
        </p:txBody>
      </p:sp>
      <p:sp>
        <p:nvSpPr>
          <p:cNvPr id="57359" name="AutoShape 15"/>
          <p:cNvSpPr>
            <a:spLocks/>
          </p:cNvSpPr>
          <p:nvPr/>
        </p:nvSpPr>
        <p:spPr bwMode="auto">
          <a:xfrm>
            <a:off x="5651500" y="1989138"/>
            <a:ext cx="3241675" cy="387350"/>
          </a:xfrm>
          <a:prstGeom prst="callout1">
            <a:avLst>
              <a:gd name="adj1" fmla="val 119671"/>
              <a:gd name="adj2" fmla="val 96472"/>
              <a:gd name="adj3" fmla="val 119671"/>
              <a:gd name="adj4" fmla="val -9403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altLang="ru-RU" sz="1600"/>
              <a:t>Масштаб (лупа)</a:t>
            </a:r>
          </a:p>
        </p:txBody>
      </p:sp>
      <p:sp>
        <p:nvSpPr>
          <p:cNvPr id="57360" name="AutoShape 16"/>
          <p:cNvSpPr>
            <a:spLocks/>
          </p:cNvSpPr>
          <p:nvPr/>
        </p:nvSpPr>
        <p:spPr bwMode="auto">
          <a:xfrm>
            <a:off x="5651500" y="2565400"/>
            <a:ext cx="3097213" cy="387350"/>
          </a:xfrm>
          <a:prstGeom prst="callout1">
            <a:avLst>
              <a:gd name="adj1" fmla="val 119671"/>
              <a:gd name="adj2" fmla="val 96310"/>
              <a:gd name="adj3" fmla="val 119671"/>
              <a:gd name="adj4" fmla="val -10352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altLang="ru-RU" sz="1600"/>
              <a:t>Кисть</a:t>
            </a:r>
          </a:p>
        </p:txBody>
      </p:sp>
      <p:sp>
        <p:nvSpPr>
          <p:cNvPr id="57361" name="AutoShape 17"/>
          <p:cNvSpPr>
            <a:spLocks/>
          </p:cNvSpPr>
          <p:nvPr/>
        </p:nvSpPr>
        <p:spPr bwMode="auto">
          <a:xfrm>
            <a:off x="5580063" y="3068638"/>
            <a:ext cx="3097212" cy="387350"/>
          </a:xfrm>
          <a:prstGeom prst="callout1">
            <a:avLst>
              <a:gd name="adj1" fmla="val 119671"/>
              <a:gd name="adj2" fmla="val 96310"/>
              <a:gd name="adj3" fmla="val 119671"/>
              <a:gd name="adj4" fmla="val -7278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altLang="ru-RU" sz="1600"/>
              <a:t>Надпись</a:t>
            </a:r>
          </a:p>
        </p:txBody>
      </p:sp>
      <p:sp>
        <p:nvSpPr>
          <p:cNvPr id="57362" name="AutoShape 18"/>
          <p:cNvSpPr>
            <a:spLocks/>
          </p:cNvSpPr>
          <p:nvPr/>
        </p:nvSpPr>
        <p:spPr bwMode="auto">
          <a:xfrm>
            <a:off x="5651500" y="3716338"/>
            <a:ext cx="3097213" cy="387350"/>
          </a:xfrm>
          <a:prstGeom prst="callout1">
            <a:avLst>
              <a:gd name="adj1" fmla="val 119671"/>
              <a:gd name="adj2" fmla="val 96310"/>
              <a:gd name="adj3" fmla="val 119671"/>
              <a:gd name="adj4" fmla="val -10352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altLang="ru-RU" sz="1600"/>
              <a:t>Кривая</a:t>
            </a:r>
          </a:p>
        </p:txBody>
      </p:sp>
      <p:sp>
        <p:nvSpPr>
          <p:cNvPr id="57363" name="AutoShape 19"/>
          <p:cNvSpPr>
            <a:spLocks/>
          </p:cNvSpPr>
          <p:nvPr/>
        </p:nvSpPr>
        <p:spPr bwMode="auto">
          <a:xfrm>
            <a:off x="5724525" y="4292600"/>
            <a:ext cx="3097213" cy="387350"/>
          </a:xfrm>
          <a:prstGeom prst="callout1">
            <a:avLst>
              <a:gd name="adj1" fmla="val 119671"/>
              <a:gd name="adj2" fmla="val 96310"/>
              <a:gd name="adj3" fmla="val 119671"/>
              <a:gd name="adj4" fmla="val -10352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altLang="ru-RU" sz="1600"/>
              <a:t>Многоугольник </a:t>
            </a:r>
          </a:p>
        </p:txBody>
      </p:sp>
      <p:sp>
        <p:nvSpPr>
          <p:cNvPr id="57364" name="AutoShape 20"/>
          <p:cNvSpPr>
            <a:spLocks/>
          </p:cNvSpPr>
          <p:nvPr/>
        </p:nvSpPr>
        <p:spPr bwMode="auto">
          <a:xfrm>
            <a:off x="5651500" y="4941888"/>
            <a:ext cx="3097213" cy="387350"/>
          </a:xfrm>
          <a:prstGeom prst="callout1">
            <a:avLst>
              <a:gd name="adj1" fmla="val 119671"/>
              <a:gd name="adj2" fmla="val 96310"/>
              <a:gd name="adj3" fmla="val 119671"/>
              <a:gd name="adj4" fmla="val -10352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altLang="ru-RU" sz="1600"/>
              <a:t>Скругленный прямоугольник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2" name="Picture 4" descr="палитра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35150" y="2781300"/>
            <a:ext cx="6138863" cy="1268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8373" name="AutoShape 5"/>
          <p:cNvSpPr>
            <a:spLocks/>
          </p:cNvSpPr>
          <p:nvPr/>
        </p:nvSpPr>
        <p:spPr bwMode="auto">
          <a:xfrm>
            <a:off x="6088063" y="4899025"/>
            <a:ext cx="2012950" cy="609600"/>
          </a:xfrm>
          <a:prstGeom prst="callout1">
            <a:avLst>
              <a:gd name="adj1" fmla="val 18750"/>
              <a:gd name="adj2" fmla="val -3787"/>
              <a:gd name="adj3" fmla="val -194009"/>
              <a:gd name="adj4" fmla="val -378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ru-RU" altLang="ru-RU"/>
              <a:t>Палитра</a:t>
            </a:r>
          </a:p>
        </p:txBody>
      </p:sp>
      <p:sp>
        <p:nvSpPr>
          <p:cNvPr id="58374" name="AutoShape 6"/>
          <p:cNvSpPr>
            <a:spLocks/>
          </p:cNvSpPr>
          <p:nvPr/>
        </p:nvSpPr>
        <p:spPr bwMode="auto">
          <a:xfrm>
            <a:off x="0" y="4797425"/>
            <a:ext cx="2201863" cy="609600"/>
          </a:xfrm>
          <a:prstGeom prst="callout1">
            <a:avLst>
              <a:gd name="adj1" fmla="val 18750"/>
              <a:gd name="adj2" fmla="val 103463"/>
              <a:gd name="adj3" fmla="val -158333"/>
              <a:gd name="adj4" fmla="val 103463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altLang="ru-RU"/>
              <a:t>Панель текущих цветов</a:t>
            </a:r>
          </a:p>
        </p:txBody>
      </p:sp>
      <p:sp>
        <p:nvSpPr>
          <p:cNvPr id="58375" name="AutoShape 7"/>
          <p:cNvSpPr>
            <a:spLocks/>
          </p:cNvSpPr>
          <p:nvPr/>
        </p:nvSpPr>
        <p:spPr bwMode="auto">
          <a:xfrm>
            <a:off x="2343150" y="1412875"/>
            <a:ext cx="1866900" cy="609600"/>
          </a:xfrm>
          <a:prstGeom prst="callout1">
            <a:avLst>
              <a:gd name="adj1" fmla="val 18750"/>
              <a:gd name="adj2" fmla="val -4083"/>
              <a:gd name="adj3" fmla="val 307032"/>
              <a:gd name="adj4" fmla="val -15648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altLang="ru-RU"/>
              <a:t>Основной цвет</a:t>
            </a:r>
          </a:p>
        </p:txBody>
      </p:sp>
      <p:sp>
        <p:nvSpPr>
          <p:cNvPr id="58376" name="AutoShape 8"/>
          <p:cNvSpPr>
            <a:spLocks/>
          </p:cNvSpPr>
          <p:nvPr/>
        </p:nvSpPr>
        <p:spPr bwMode="auto">
          <a:xfrm>
            <a:off x="5292725" y="1844675"/>
            <a:ext cx="1692275" cy="576263"/>
          </a:xfrm>
          <a:prstGeom prst="callout1">
            <a:avLst>
              <a:gd name="adj1" fmla="val 19833"/>
              <a:gd name="adj2" fmla="val -4505"/>
              <a:gd name="adj3" fmla="val 299171"/>
              <a:gd name="adj4" fmla="val -176269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altLang="ru-RU"/>
              <a:t>Цвет фона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990600" y="1447800"/>
            <a:ext cx="74676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ru-RU" altLang="ru-RU" sz="7200">
                <a:solidFill>
                  <a:schemeClr val="tx2"/>
                </a:solidFill>
                <a:latin typeface="Times New Roman" pitchFamily="18" charset="0"/>
              </a:rPr>
              <a:t>Практическая работа 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684213" y="620713"/>
            <a:ext cx="77724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3900" b="1">
                <a:solidFill>
                  <a:schemeClr val="tx2"/>
                </a:solidFill>
                <a:latin typeface="Arial" charset="0"/>
              </a:defRPr>
            </a:lvl1pPr>
            <a:lvl2pPr>
              <a:defRPr sz="3900" b="1">
                <a:solidFill>
                  <a:schemeClr val="tx2"/>
                </a:solidFill>
                <a:latin typeface="Arial" charset="0"/>
              </a:defRPr>
            </a:lvl2pPr>
            <a:lvl3pPr>
              <a:defRPr sz="3900" b="1">
                <a:solidFill>
                  <a:schemeClr val="tx2"/>
                </a:solidFill>
                <a:latin typeface="Arial" charset="0"/>
              </a:defRPr>
            </a:lvl3pPr>
            <a:lvl4pPr>
              <a:defRPr sz="3900" b="1">
                <a:solidFill>
                  <a:schemeClr val="tx2"/>
                </a:solidFill>
                <a:latin typeface="Arial" charset="0"/>
              </a:defRPr>
            </a:lvl4pPr>
            <a:lvl5pPr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/>
              <a:t>Ответы:</a:t>
            </a:r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3492500" y="1628775"/>
            <a:ext cx="2176463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charset="0"/>
              </a:defRPr>
            </a:lvl1pPr>
            <a:lvl2pPr marL="990600" indent="-5334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371600" indent="-4572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752600" indent="-3810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209800" indent="-38100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667000" indent="-3810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3124200" indent="-3810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581400" indent="-3810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4038600" indent="-3810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Wingdings" pitchFamily="2" charset="2"/>
              <a:buAutoNum type="arabicPeriod"/>
            </a:pPr>
            <a:r>
              <a:rPr lang="ru-RU" altLang="ru-RU" sz="3900"/>
              <a:t>- </a:t>
            </a:r>
            <a:r>
              <a:rPr lang="en-US" altLang="ru-RU" sz="3900"/>
              <a:t> </a:t>
            </a:r>
            <a:r>
              <a:rPr lang="ru-RU" altLang="ru-RU" sz="3900"/>
              <a:t>в</a:t>
            </a:r>
            <a:endParaRPr lang="en-US" altLang="ru-RU" sz="3900"/>
          </a:p>
          <a:p>
            <a:pPr>
              <a:buFont typeface="Wingdings" pitchFamily="2" charset="2"/>
              <a:buAutoNum type="arabicPeriod"/>
            </a:pPr>
            <a:r>
              <a:rPr lang="en-US" altLang="ru-RU" sz="3900"/>
              <a:t>-  </a:t>
            </a:r>
            <a:r>
              <a:rPr lang="ru-RU" altLang="ru-RU" sz="3900"/>
              <a:t>а</a:t>
            </a:r>
            <a:endParaRPr lang="en-US" altLang="ru-RU" sz="3900"/>
          </a:p>
          <a:p>
            <a:pPr>
              <a:buFont typeface="Wingdings" pitchFamily="2" charset="2"/>
              <a:buAutoNum type="arabicPeriod"/>
            </a:pPr>
            <a:r>
              <a:rPr lang="en-US" altLang="ru-RU" sz="3900"/>
              <a:t>-  </a:t>
            </a:r>
            <a:r>
              <a:rPr lang="ru-RU" altLang="ru-RU" sz="3900"/>
              <a:t>б</a:t>
            </a:r>
            <a:endParaRPr lang="en-US" altLang="ru-RU" sz="3900"/>
          </a:p>
          <a:p>
            <a:pPr>
              <a:buFont typeface="Wingdings" pitchFamily="2" charset="2"/>
              <a:buAutoNum type="arabicPeriod"/>
            </a:pPr>
            <a:r>
              <a:rPr lang="en-US" altLang="ru-RU" sz="3900"/>
              <a:t>-  </a:t>
            </a:r>
            <a:r>
              <a:rPr lang="ru-RU" altLang="ru-RU" sz="3900"/>
              <a:t>б</a:t>
            </a:r>
            <a:endParaRPr lang="en-US" altLang="ru-RU" sz="3900"/>
          </a:p>
          <a:p>
            <a:pPr>
              <a:buFont typeface="Wingdings" pitchFamily="2" charset="2"/>
              <a:buAutoNum type="arabicPeriod"/>
            </a:pPr>
            <a:r>
              <a:rPr lang="en-US" altLang="ru-RU" sz="3900"/>
              <a:t>-  </a:t>
            </a:r>
            <a:r>
              <a:rPr lang="ru-RU" altLang="ru-RU" sz="3900"/>
              <a:t>г</a:t>
            </a:r>
            <a:endParaRPr lang="en-US" altLang="ru-RU" sz="3900"/>
          </a:p>
          <a:p>
            <a:pPr>
              <a:buFont typeface="Wingdings" pitchFamily="2" charset="2"/>
              <a:buNone/>
            </a:pPr>
            <a:endParaRPr lang="ru-RU" altLang="ru-RU" sz="390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 autoUpdateAnimBg="0"/>
      <p:bldP spid="44038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611188" y="620713"/>
            <a:ext cx="7772400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3900" b="1">
                <a:solidFill>
                  <a:schemeClr val="tx2"/>
                </a:solidFill>
                <a:latin typeface="Arial" charset="0"/>
              </a:defRPr>
            </a:lvl1pPr>
            <a:lvl2pPr>
              <a:defRPr sz="3900" b="1">
                <a:solidFill>
                  <a:schemeClr val="tx2"/>
                </a:solidFill>
                <a:latin typeface="Arial" charset="0"/>
              </a:defRPr>
            </a:lvl2pPr>
            <a:lvl3pPr>
              <a:defRPr sz="3900" b="1">
                <a:solidFill>
                  <a:schemeClr val="tx2"/>
                </a:solidFill>
                <a:latin typeface="Arial" charset="0"/>
              </a:defRPr>
            </a:lvl3pPr>
            <a:lvl4pPr>
              <a:defRPr sz="3900" b="1">
                <a:solidFill>
                  <a:schemeClr val="tx2"/>
                </a:solidFill>
                <a:latin typeface="Arial" charset="0"/>
              </a:defRPr>
            </a:lvl4pPr>
            <a:lvl5pPr>
              <a:defRPr sz="3900" b="1">
                <a:solidFill>
                  <a:schemeClr val="tx2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ru-RU" altLang="ru-RU"/>
              <a:t>Шкала оценок</a:t>
            </a: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990600" y="1905000"/>
            <a:ext cx="7543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charset="0"/>
              </a:defRPr>
            </a:lvl1pPr>
            <a:lvl2pPr marL="692150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charset="0"/>
              </a:defRPr>
            </a:lvl2pPr>
            <a:lvl3pPr marL="987425" indent="-293688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charset="0"/>
              </a:defRPr>
            </a:lvl3pPr>
            <a:lvl4pPr marL="1281113" indent="-29210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4pPr>
            <a:lvl5pPr marL="1598613" indent="-315913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0558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5130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29702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427413" indent="-315913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ru-RU" altLang="ru-RU" sz="3900"/>
              <a:t>5 верных ответов – «5»</a:t>
            </a:r>
          </a:p>
          <a:p>
            <a:r>
              <a:rPr lang="ru-RU" altLang="ru-RU" sz="3900"/>
              <a:t>4 верных ответа – «4»</a:t>
            </a:r>
          </a:p>
          <a:p>
            <a:r>
              <a:rPr lang="ru-RU" altLang="ru-RU" sz="3900"/>
              <a:t>3 верных ответа – «3»</a:t>
            </a:r>
          </a:p>
          <a:p>
            <a:r>
              <a:rPr lang="ru-RU" altLang="ru-RU" sz="3900"/>
              <a:t>2 – 1 верных ответа – «2»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 autoUpdateAnimBg="0"/>
      <p:bldP spid="4915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Изучив эту тему вы узнаете: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229600" cy="3925887"/>
          </a:xfrm>
        </p:spPr>
        <p:txBody>
          <a:bodyPr/>
          <a:lstStyle/>
          <a:p>
            <a:r>
              <a:rPr lang="ru-RU" altLang="ru-RU"/>
              <a:t>Виды графических компьютерных изображений;</a:t>
            </a:r>
          </a:p>
          <a:p>
            <a:r>
              <a:rPr lang="ru-RU" altLang="ru-RU"/>
              <a:t>Принципы формирования графических изображений;</a:t>
            </a:r>
          </a:p>
          <a:p>
            <a:r>
              <a:rPr lang="ru-RU" altLang="ru-RU"/>
              <a:t>Типы форматов графических изображений.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диаграмм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67175" y="404813"/>
            <a:ext cx="4068763" cy="337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2771" name="Picture 3" descr="Чертеж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650" y="476250"/>
            <a:ext cx="3743325" cy="2836863"/>
          </a:xfrm>
          <a:prstGeom prst="rect">
            <a:avLst/>
          </a:prstGeom>
          <a:solidFill>
            <a:srgbClr val="66FFCC"/>
          </a:solidFill>
        </p:spPr>
      </p:pic>
      <p:pic>
        <p:nvPicPr>
          <p:cNvPr id="32772" name="Picture 4" descr="PE02661_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3429000"/>
            <a:ext cx="2768600" cy="3124200"/>
          </a:xfrm>
          <a:prstGeom prst="rect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32773" name="Picture 5" descr="j0178743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962400"/>
            <a:ext cx="3657600" cy="243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2777" name="2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133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8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8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8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8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17502" fill="hold"/>
                                        <p:tgtEl>
                                          <p:spTgt spid="3277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3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2777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Виды компьютерной графики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Растровая графика</a:t>
            </a:r>
          </a:p>
          <a:p>
            <a:r>
              <a:rPr lang="ru-RU" altLang="ru-RU"/>
              <a:t>Векторная графика</a:t>
            </a:r>
          </a:p>
          <a:p>
            <a:r>
              <a:rPr lang="ru-RU" altLang="ru-RU"/>
              <a:t>Фрактальная графика</a:t>
            </a:r>
          </a:p>
          <a:p>
            <a:r>
              <a:rPr lang="en-US" altLang="ru-RU"/>
              <a:t>3D</a:t>
            </a:r>
            <a:r>
              <a:rPr lang="ru-RU" altLang="ru-RU"/>
              <a:t> графика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124075" y="4365625"/>
            <a:ext cx="48244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b="1"/>
              <a:t>Виды компьютерной графики отличаются принципами формирования изображения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1"/>
      <p:bldP spid="8195" grpId="0" uiExpand="1" build="p"/>
      <p:bldP spid="819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Растровая графика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2133600"/>
            <a:ext cx="4038600" cy="4411663"/>
          </a:xfrm>
        </p:spPr>
        <p:txBody>
          <a:bodyPr/>
          <a:lstStyle/>
          <a:p>
            <a:r>
              <a:rPr lang="ru-RU" altLang="ru-RU" sz="2200"/>
              <a:t>Применяется при разработке электронных и полиграфических изданий</a:t>
            </a:r>
          </a:p>
          <a:p>
            <a:r>
              <a:rPr lang="ru-RU" altLang="ru-RU" sz="2200"/>
              <a:t>Большинство редакторов ориентированы не столько на создание изображений, сколько на их обработку</a:t>
            </a:r>
          </a:p>
          <a:p>
            <a:r>
              <a:rPr lang="ru-RU" altLang="ru-RU" sz="2200"/>
              <a:t>В Интернете применяются только растровые иллюстрации</a:t>
            </a:r>
          </a:p>
        </p:txBody>
      </p:sp>
      <p:pic>
        <p:nvPicPr>
          <p:cNvPr id="9234" name="Picture 18" descr="img1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5076825" y="2420938"/>
            <a:ext cx="3097213" cy="2592387"/>
          </a:xfrm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800" decel="100000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7543800" cy="1295400"/>
          </a:xfrm>
        </p:spPr>
        <p:txBody>
          <a:bodyPr/>
          <a:lstStyle/>
          <a:p>
            <a:r>
              <a:rPr lang="ru-RU" altLang="ru-RU" sz="3100"/>
              <a:t>Основным элементом растрового изображения является точка</a:t>
            </a:r>
            <a:endParaRPr lang="ru-RU" altLang="ru-RU" sz="3100">
              <a:solidFill>
                <a:srgbClr val="CE329A"/>
              </a:solidFill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844675"/>
            <a:ext cx="4038600" cy="4105275"/>
          </a:xfrm>
        </p:spPr>
        <p:txBody>
          <a:bodyPr/>
          <a:lstStyle/>
          <a:p>
            <a:r>
              <a:rPr lang="ru-RU" altLang="ru-RU" sz="2600"/>
              <a:t>Разрешение изображения выражает количество точек в единице длины (</a:t>
            </a:r>
            <a:r>
              <a:rPr lang="en-US" altLang="ru-RU" sz="2600"/>
              <a:t>dpi</a:t>
            </a:r>
            <a:r>
              <a:rPr lang="ru-RU" altLang="ru-RU" sz="2600"/>
              <a:t> – количество точек на дюйм)</a:t>
            </a:r>
          </a:p>
          <a:p>
            <a:pPr>
              <a:buFont typeface="Wingdings" pitchFamily="2" charset="2"/>
              <a:buNone/>
            </a:pPr>
            <a:endParaRPr lang="ru-RU" altLang="ru-RU" sz="2600"/>
          </a:p>
        </p:txBody>
      </p:sp>
      <p:pic>
        <p:nvPicPr>
          <p:cNvPr id="11274" name="Picture 10" descr="kid7">
            <a:hlinkClick r:id="" action="ppaction://noaction" highlightClick="1">
              <a:snd r:embed="rId2" name="coin.wav"/>
            </a:hlinkClick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571500" y="2060575"/>
            <a:ext cx="3810000" cy="3849688"/>
          </a:xfrm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73" grpId="0" build="p"/>
    </p:bldLst>
  </p:timing>
</p:sld>
</file>

<file path=ppt/theme/theme1.xml><?xml version="1.0" encoding="utf-8"?>
<a:theme xmlns:a="http://schemas.openxmlformats.org/drawingml/2006/main" name="Сеть">
  <a:themeElements>
    <a:clrScheme name="Сеть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Сеть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еть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еть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еть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376</TotalTime>
  <Words>675</Words>
  <Application>Microsoft Office PowerPoint</Application>
  <PresentationFormat>Экран (4:3)</PresentationFormat>
  <Paragraphs>160</Paragraphs>
  <Slides>34</Slides>
  <Notes>1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Сеть</vt:lpstr>
      <vt:lpstr>Урок №64 Редактирование рисунка</vt:lpstr>
      <vt:lpstr>Слайд 2</vt:lpstr>
      <vt:lpstr>Слайд 3</vt:lpstr>
      <vt:lpstr>Слайд 4</vt:lpstr>
      <vt:lpstr>Изучив эту тему вы узнаете:</vt:lpstr>
      <vt:lpstr>Слайд 6</vt:lpstr>
      <vt:lpstr>Виды компьютерной графики</vt:lpstr>
      <vt:lpstr>Растровая графика</vt:lpstr>
      <vt:lpstr>Основным элементом растрового изображения является точка</vt:lpstr>
      <vt:lpstr>Пиксел (пиксель) - </vt:lpstr>
      <vt:lpstr>Слайд 11</vt:lpstr>
      <vt:lpstr>Слайд 12</vt:lpstr>
      <vt:lpstr>Слайд 13</vt:lpstr>
      <vt:lpstr>Слайд 14</vt:lpstr>
      <vt:lpstr>Растр  - </vt:lpstr>
      <vt:lpstr>Слайд 16</vt:lpstr>
      <vt:lpstr>Слайд 17</vt:lpstr>
      <vt:lpstr>Основные проблемы при работе с растровой графикой</vt:lpstr>
      <vt:lpstr>Слайд 19</vt:lpstr>
      <vt:lpstr>Векторная графика</vt:lpstr>
      <vt:lpstr>Слайд 21</vt:lpstr>
      <vt:lpstr>Фрактальная графика </vt:lpstr>
      <vt:lpstr>Сравнительная характеристика растровой и векторной графики</vt:lpstr>
      <vt:lpstr>Области применения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</vt:vector>
  </TitlesOfParts>
  <Company>КПУ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Компьютерная графика</dc:title>
  <dc:creator>Усольцева Э.М. Преподаватель информатики ГОУ НПО КПУ</dc:creator>
  <cp:lastModifiedBy>re</cp:lastModifiedBy>
  <cp:revision>101</cp:revision>
  <dcterms:created xsi:type="dcterms:W3CDTF">2006-03-28T04:21:34Z</dcterms:created>
  <dcterms:modified xsi:type="dcterms:W3CDTF">2014-04-04T13:41:31Z</dcterms:modified>
</cp:coreProperties>
</file>