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08" r:id="rId1"/>
  </p:sldMasterIdLst>
  <p:notesMasterIdLst>
    <p:notesMasterId r:id="rId19"/>
  </p:notesMasterIdLst>
  <p:sldIdLst>
    <p:sldId id="256" r:id="rId2"/>
    <p:sldId id="303" r:id="rId3"/>
    <p:sldId id="257" r:id="rId4"/>
    <p:sldId id="258" r:id="rId5"/>
    <p:sldId id="295" r:id="rId6"/>
    <p:sldId id="296" r:id="rId7"/>
    <p:sldId id="259" r:id="rId8"/>
    <p:sldId id="299" r:id="rId9"/>
    <p:sldId id="261" r:id="rId10"/>
    <p:sldId id="297" r:id="rId11"/>
    <p:sldId id="279" r:id="rId12"/>
    <p:sldId id="298" r:id="rId13"/>
    <p:sldId id="300" r:id="rId14"/>
    <p:sldId id="301" r:id="rId15"/>
    <p:sldId id="302" r:id="rId16"/>
    <p:sldId id="277" r:id="rId17"/>
    <p:sldId id="278" r:id="rId18"/>
  </p:sldIdLst>
  <p:sldSz cx="9144000" cy="6858000" type="screen4x3"/>
  <p:notesSz cx="6858000" cy="91440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MS Gothic" pitchFamily="49" charset="-128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MS Gothic" pitchFamily="49" charset="-128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MS Gothic" pitchFamily="49" charset="-128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MS Gothic" pitchFamily="49" charset="-128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MS Gothic" pitchFamily="49" charset="-128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MS Gothic" pitchFamily="49" charset="-128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MS Gothic" pitchFamily="49" charset="-128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MS Gothic" pitchFamily="49" charset="-128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MS Gothic" pitchFamily="49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51" autoAdjust="0"/>
    <p:restoredTop sz="94660"/>
  </p:normalViewPr>
  <p:slideViewPr>
    <p:cSldViewPr>
      <p:cViewPr varScale="1">
        <p:scale>
          <a:sx n="42" d="100"/>
          <a:sy n="42" d="100"/>
        </p:scale>
        <p:origin x="-1092" y="-10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ChangeArrowheads="1"/>
          </p:cNvSpPr>
          <p:nvPr>
            <p:ph type="sldImg"/>
          </p:nvPr>
        </p:nvSpPr>
        <p:spPr bwMode="auto">
          <a:xfrm>
            <a:off x="0" y="695325"/>
            <a:ext cx="0" cy="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6627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ru-RU" altLang="ru-R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3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ru-RU" altLang="ru-R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7651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ru-RU" altLang="ru-R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8675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ru-RU" altLang="ru-R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9699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ru-RU" altLang="ru-R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0723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ru-RU" altLang="ru-R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</a:ln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>
              <a:latin typeface="Arial" charset="0"/>
            </a:endParaRPr>
          </a:p>
        </p:txBody>
      </p:sp>
      <p:sp>
        <p:nvSpPr>
          <p:cNvPr id="31748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E100FE19-2C3F-4889-81D9-46EF08651A8E}" type="slidenum">
              <a:rPr lang="ru-RU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</a:ln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>
              <a:latin typeface="Arial" charset="0"/>
            </a:endParaRPr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1FA022BD-8F64-4589-8531-8453EA67D5C1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</a:ln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>
              <a:latin typeface="Arial" charset="0"/>
            </a:endParaRPr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6C2D69DA-C01A-4439-8638-D4BDCECD6B59}" type="slidenum">
              <a:rPr lang="ru-RU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4819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ru-RU" altLang="ru-R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3"/>
          <p:cNvSpPr/>
          <p:nvPr/>
        </p:nvSpPr>
        <p:spPr>
          <a:xfrm rot="16200000">
            <a:off x="7553325" y="5254626"/>
            <a:ext cx="1893887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1863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49913"/>
            <a:ext cx="5791200" cy="365125"/>
          </a:xfrm>
        </p:spPr>
        <p:txBody>
          <a:bodyPr tIns="0" bIns="0"/>
          <a:lstStyle>
            <a:lvl1pPr algn="r">
              <a:defRPr sz="11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1525" y="5753100"/>
            <a:ext cx="503238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4191FE0-C697-4976-BAF7-CE49FCCCA1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6443B-970B-431A-9069-71FBBB51B0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CA7163-2E4A-4007-8DA2-1E274030CE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075" y="64801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59263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21D3A8-FC48-411B-8ACA-043ABB3053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3"/>
          <p:cNvSpPr/>
          <p:nvPr/>
        </p:nvSpPr>
        <p:spPr>
          <a:xfrm flipV="1">
            <a:off x="6350" y="6350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/>
          </a:p>
        </p:txBody>
      </p:sp>
      <p:sp>
        <p:nvSpPr>
          <p:cNvPr id="5" name="Равнобедренный треугольник 4"/>
          <p:cNvSpPr/>
          <p:nvPr/>
        </p:nvSpPr>
        <p:spPr>
          <a:xfrm rot="5400000" flipV="1">
            <a:off x="7553325" y="309563"/>
            <a:ext cx="1893888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rot="10800000">
            <a:off x="6469063" y="9525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/>
          <a:lstStyle>
            <a:lvl1pPr marL="0" algn="l">
              <a:buNone/>
              <a:defRPr sz="3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>
          <a:xfrm>
            <a:off x="6956425" y="6477000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5" y="6481763"/>
            <a:ext cx="4260850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0263" y="809625"/>
            <a:ext cx="503237" cy="3000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DD434A-4DD3-4D5D-AD48-03CD606969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128F6-3AF3-45AF-8967-77B7F6BE38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075" y="6481763"/>
            <a:ext cx="2130425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6085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838" y="6483350"/>
            <a:ext cx="503237" cy="3016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34F2D41F-CCA2-49BC-951D-34B02324AC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EEBE08-78F1-47F2-80D9-8A70E10B13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3920A-18AC-4080-9E35-872A21CA88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563" y="6556375"/>
            <a:ext cx="21336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063" y="6556375"/>
            <a:ext cx="51435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5" y="6556375"/>
            <a:ext cx="503238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2D48D100-9033-49A4-A5DD-7EC66ACC34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700" y="6556375"/>
            <a:ext cx="210185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69988" y="6557963"/>
            <a:ext cx="4948237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6900" y="6556375"/>
            <a:ext cx="366713" cy="301625"/>
          </a:xfrm>
        </p:spPr>
        <p:txBody>
          <a:bodyPr/>
          <a:lstStyle>
            <a:lvl1pPr algn="ctr">
              <a:defRPr sz="900"/>
            </a:lvl1pPr>
          </a:lstStyle>
          <a:p>
            <a:pPr>
              <a:defRPr/>
            </a:pPr>
            <a:fld id="{7BC027A2-EB4A-4A79-B141-4B484A9F83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6350" y="14288"/>
            <a:ext cx="9131300" cy="6837362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9063" y="4948238"/>
            <a:ext cx="2673350" cy="1900237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882775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075" y="6481763"/>
            <a:ext cx="2133600" cy="3016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16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7" cy="3016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C95907D-15F4-43E2-AFE7-23CAD718D3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78" r:id="rId4"/>
    <p:sldLayoutId id="2147483786" r:id="rId5"/>
    <p:sldLayoutId id="2147483779" r:id="rId6"/>
    <p:sldLayoutId id="2147483780" r:id="rId7"/>
    <p:sldLayoutId id="2147483787" r:id="rId8"/>
    <p:sldLayoutId id="2147483788" r:id="rId9"/>
    <p:sldLayoutId id="2147483781" r:id="rId10"/>
    <p:sldLayoutId id="2147483782" r:id="rId11"/>
  </p:sldLayoutIdLst>
  <p:txStyles>
    <p:titleStyle>
      <a:lvl1pPr marL="484188" indent="-484188" algn="l" rtl="0" eaLnBrk="0" fontAlgn="base" hangingPunct="0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FF5C9C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2pPr>
      <a:lvl3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3pPr>
      <a:lvl4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4pPr>
      <a:lvl5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5pPr>
      <a:lvl6pPr marL="9413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6pPr>
      <a:lvl7pPr marL="13985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7pPr>
      <a:lvl8pPr marL="18557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8pPr>
      <a:lvl9pPr marL="23129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9pPr>
    </p:titleStyle>
    <p:bodyStyle>
      <a:lvl1pPr marL="447675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l" rtl="0" eaLnBrk="0" fontAlgn="base" hangingPunct="0">
        <a:spcBef>
          <a:spcPct val="20000"/>
        </a:spcBef>
        <a:spcAft>
          <a:spcPct val="0"/>
        </a:spcAft>
        <a:buClr>
          <a:srgbClr val="FF90B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685800" y="2130425"/>
            <a:ext cx="7772400" cy="2370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altLang="ru-RU" sz="6600">
                <a:solidFill>
                  <a:schemeClr val="tx1"/>
                </a:solidFill>
                <a:latin typeface="Calibri" pitchFamily="34" charset="0"/>
              </a:rPr>
              <a:t>Тепловое действие тока </a:t>
            </a:r>
            <a:r>
              <a:rPr lang="ru-RU" altLang="ru-RU" sz="6600">
                <a:solidFill>
                  <a:srgbClr val="000000"/>
                </a:solidFill>
                <a:latin typeface="Calibri" pitchFamily="34" charset="0"/>
              </a:rPr>
              <a:t/>
            </a:r>
            <a:br>
              <a:rPr lang="ru-RU" altLang="ru-RU" sz="6600">
                <a:solidFill>
                  <a:srgbClr val="000000"/>
                </a:solidFill>
                <a:latin typeface="Calibri" pitchFamily="34" charset="0"/>
              </a:rPr>
            </a:br>
            <a:endParaRPr lang="ru-RU" altLang="ru-RU" sz="66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1371600" y="4929188"/>
            <a:ext cx="6400800" cy="709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algn="ctr">
              <a:spcBef>
                <a:spcPts val="3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altLang="ru-RU" sz="1600">
                <a:solidFill>
                  <a:srgbClr val="898989"/>
                </a:solidFill>
                <a:latin typeface="Calibri" pitchFamily="34" charset="0"/>
              </a:rPr>
              <a:t> </a:t>
            </a:r>
          </a:p>
        </p:txBody>
      </p:sp>
      <p:pic>
        <p:nvPicPr>
          <p:cNvPr id="4" name="Picture 3" descr="C:\Users\Булатова\Documents\Конкурс Директор\2.jpe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500826" y="3643314"/>
            <a:ext cx="1872208" cy="2448044"/>
          </a:xfrm>
          <a:prstGeom prst="ellipse">
            <a:avLst/>
          </a:prstGeom>
          <a:noFill/>
        </p:spPr>
      </p:pic>
      <p:pic>
        <p:nvPicPr>
          <p:cNvPr id="8197" name="Picture 4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428750" y="3929063"/>
            <a:ext cx="3529013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  <a:cs typeface="Trebuchet MS" pitchFamily="34" charset="0"/>
              </a:rPr>
              <a:t>Выполнить задания в группах и заполнить таблицу :</a:t>
            </a:r>
            <a:b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  <a:cs typeface="Trebuchet MS" pitchFamily="34" charset="0"/>
              </a:rPr>
            </a:br>
            <a:endParaRPr lang="ru-RU" dirty="0" smtClean="0">
              <a:solidFill>
                <a:schemeClr val="accent1">
                  <a:tint val="83000"/>
                  <a:satMod val="150000"/>
                </a:schemeClr>
              </a:solidFill>
              <a:cs typeface="Trebuchet MS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524000" y="1628775"/>
          <a:ext cx="6864350" cy="2743200"/>
        </p:xfrm>
        <a:graphic>
          <a:graphicData uri="http://schemas.openxmlformats.org/drawingml/2006/table">
            <a:tbl>
              <a:tblPr/>
              <a:tblGrid>
                <a:gridCol w="1716088"/>
                <a:gridCol w="1716087"/>
                <a:gridCol w="1716088"/>
                <a:gridCol w="1716087"/>
              </a:tblGrid>
              <a:tr h="744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ea typeface="MS Gothic" pitchFamily="49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8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ea typeface="MS Gothic" pitchFamily="49" charset="-128"/>
                        </a:rPr>
                        <a:t>Зависимость 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ea typeface="MS Gothic" pitchFamily="49" charset="-128"/>
                        </a:rPr>
                        <a:t>Q 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ea typeface="MS Gothic" pitchFamily="49" charset="-128"/>
                        </a:rPr>
                        <a:t>от 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ea typeface="MS Gothic" pitchFamily="49" charset="-128"/>
                        </a:rPr>
                        <a:t>S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ea typeface="MS Gothic" pitchFamily="49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8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ea typeface="MS Gothic" pitchFamily="49" charset="-128"/>
                        </a:rPr>
                        <a:t>Зависимость 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ea typeface="MS Gothic" pitchFamily="49" charset="-128"/>
                        </a:rPr>
                        <a:t>Q 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ea typeface="MS Gothic" pitchFamily="49" charset="-128"/>
                        </a:rPr>
                        <a:t>от 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ea typeface="MS Gothic" pitchFamily="49" charset="-128"/>
                        </a:rPr>
                        <a:t>L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ea typeface="MS Gothic" pitchFamily="49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ea typeface="MS Gothic" pitchFamily="49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8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ea typeface="MS Gothic" pitchFamily="49" charset="-128"/>
                        </a:rPr>
                        <a:t>Зависимость 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ea typeface="MS Gothic" pitchFamily="49" charset="-128"/>
                        </a:rPr>
                        <a:t>Q 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ea typeface="MS Gothic" pitchFamily="49" charset="-128"/>
                        </a:rPr>
                        <a:t>от 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ea typeface="MS Gothic" pitchFamily="49" charset="-128"/>
                        </a:rPr>
                        <a:t>p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ea typeface="MS Gothic" pitchFamily="49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ea typeface="MS Gothic" pitchFamily="49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8EE"/>
                    </a:solidFill>
                  </a:tcPr>
                </a:tc>
              </a:tr>
              <a:tr h="744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ea typeface="MS Gothic" pitchFamily="49" charset="-128"/>
                        </a:rPr>
                        <a:t>Последовательное соединение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E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Q</a:t>
                      </a:r>
                      <a:r>
                        <a:rPr kumimoji="0" lang="ru-RU" sz="1800" kern="1200" baseline="-250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en-US" sz="1800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&lt;</a:t>
                      </a:r>
                      <a:r>
                        <a:rPr kumimoji="0" lang="en-US" sz="18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Q</a:t>
                      </a:r>
                      <a:r>
                        <a:rPr kumimoji="0" lang="ru-RU" sz="1800" kern="1200" baseline="-250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 Gothic" pitchFamily="34" charset="0"/>
                        <a:ea typeface="MS Gothic" pitchFamily="49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E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Q</a:t>
                      </a:r>
                      <a:r>
                        <a:rPr kumimoji="0" lang="ru-RU" sz="1800" kern="1200" baseline="-250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ru-RU" sz="18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  <a:r>
                        <a:rPr kumimoji="0" lang="en-US" sz="18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Q</a:t>
                      </a:r>
                      <a:r>
                        <a:rPr kumimoji="0" lang="ru-RU" sz="1800" kern="1200" baseline="-250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 Gothic" pitchFamily="34" charset="0"/>
                        <a:ea typeface="MS Gothic" pitchFamily="49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ea typeface="MS Gothic" pitchFamily="49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E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Q</a:t>
                      </a:r>
                      <a:r>
                        <a:rPr kumimoji="0" lang="ru-RU" sz="1800" kern="1200" baseline="-250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ru-RU" sz="18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  <a:r>
                        <a:rPr kumimoji="0" lang="en-US" sz="18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Q</a:t>
                      </a:r>
                      <a:r>
                        <a:rPr kumimoji="0" lang="ru-RU" sz="1800" kern="1200" baseline="-250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 Gothic" pitchFamily="34" charset="0"/>
                        <a:ea typeface="MS Gothic" pitchFamily="49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ea typeface="MS Gothic" pitchFamily="49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EDB"/>
                    </a:solidFill>
                  </a:tcPr>
                </a:tc>
              </a:tr>
              <a:tr h="744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  <a:ea typeface="MS Gothic" pitchFamily="49" charset="-128"/>
                        </a:rPr>
                        <a:t>Параллельное соединение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8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Q</a:t>
                      </a:r>
                      <a:r>
                        <a:rPr kumimoji="0" lang="ru-RU" sz="1800" kern="1200" baseline="-250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ru-RU" sz="18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  <a:r>
                        <a:rPr kumimoji="0" lang="en-US" sz="18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Q</a:t>
                      </a:r>
                      <a:r>
                        <a:rPr kumimoji="0" lang="ru-RU" sz="1800" kern="1200" baseline="-250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 Gothic" pitchFamily="34" charset="0"/>
                        <a:ea typeface="MS Gothic" pitchFamily="49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ea typeface="MS Gothic" pitchFamily="49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8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Q</a:t>
                      </a:r>
                      <a:r>
                        <a:rPr kumimoji="0" lang="ru-RU" sz="1800" kern="1200" baseline="-250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en-US" sz="1800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&lt;</a:t>
                      </a:r>
                      <a:r>
                        <a:rPr kumimoji="0" lang="en-US" sz="18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Q</a:t>
                      </a:r>
                      <a:r>
                        <a:rPr kumimoji="0" lang="ru-RU" sz="1800" kern="1200" baseline="-250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 Gothic" pitchFamily="34" charset="0"/>
                        <a:ea typeface="MS Gothic" pitchFamily="49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ea typeface="MS Gothic" pitchFamily="49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8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Q</a:t>
                      </a:r>
                      <a:r>
                        <a:rPr kumimoji="0" lang="ru-RU" sz="1800" kern="1200" baseline="-250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en-US" sz="1800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&lt;</a:t>
                      </a:r>
                      <a:r>
                        <a:rPr kumimoji="0" lang="en-US" sz="18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Q</a:t>
                      </a:r>
                      <a:r>
                        <a:rPr kumimoji="0" lang="ru-RU" sz="1800" kern="1200" baseline="-250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 Gothic" pitchFamily="34" charset="0"/>
                        <a:ea typeface="MS Gothic" pitchFamily="49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  <a:ea typeface="MS Gothic" pitchFamily="49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8E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8013" cy="442912"/>
          </a:xfrm>
        </p:spPr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ru-RU" altLang="ru-RU" sz="2400" b="1" smtClean="0">
                <a:solidFill>
                  <a:srgbClr val="C00000"/>
                </a:solidFill>
                <a:cs typeface="Trebuchet MS" pitchFamily="34" charset="0"/>
              </a:rPr>
              <a:t>Ответьте на вопросы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04813"/>
            <a:ext cx="8472488" cy="5857875"/>
          </a:xfrm>
        </p:spPr>
        <p:txBody>
          <a:bodyPr rtlCol="0">
            <a:normAutofit/>
          </a:bodyPr>
          <a:lstStyle/>
          <a:p>
            <a:pPr marL="457200" indent="-457200" eaLnBrk="1" fontAlgn="auto" hangingPunct="1">
              <a:spcAft>
                <a:spcPts val="0"/>
              </a:spcAft>
              <a:buFont typeface="Times New Roman" pitchFamily="16" charset="0"/>
              <a:buAutoNum type="arabicPeriod"/>
              <a:defRPr/>
            </a:pPr>
            <a:r>
              <a:rPr lang="ru-RU" altLang="ru-RU" sz="2000" dirty="0" smtClean="0"/>
              <a:t>Как изменится количество теплоты, выделяемое проводником с током, если силу тока в проводнике увеличить в 2 раза? </a:t>
            </a:r>
          </a:p>
          <a:p>
            <a:pPr marL="457200" indent="-457200" eaLnBrk="1" fontAlgn="auto" hangingPunct="1">
              <a:spcAft>
                <a:spcPts val="0"/>
              </a:spcAft>
              <a:buFont typeface="Wingdings 2" charset="2"/>
              <a:buChar char=""/>
              <a:defRPr/>
            </a:pPr>
            <a:r>
              <a:rPr lang="ru-RU" altLang="ru-RU" sz="2000" dirty="0" smtClean="0">
                <a:solidFill>
                  <a:srgbClr val="FF0000"/>
                </a:solidFill>
              </a:rPr>
              <a:t>(увеличится </a:t>
            </a:r>
            <a:r>
              <a:rPr lang="ru-RU" altLang="ru-RU" sz="2000" b="1" dirty="0" smtClean="0">
                <a:solidFill>
                  <a:srgbClr val="FF0000"/>
                </a:solidFill>
              </a:rPr>
              <a:t>в 4 раза</a:t>
            </a:r>
            <a:r>
              <a:rPr lang="ru-RU" altLang="ru-RU" sz="2000" dirty="0" smtClean="0">
                <a:solidFill>
                  <a:srgbClr val="FF0000"/>
                </a:solidFill>
              </a:rPr>
              <a:t>, поскольку </a:t>
            </a:r>
            <a:r>
              <a:rPr lang="en-US" altLang="ru-RU" sz="2000" dirty="0" smtClean="0">
                <a:solidFill>
                  <a:srgbClr val="FF0000"/>
                </a:solidFill>
              </a:rPr>
              <a:t>Q</a:t>
            </a:r>
            <a:r>
              <a:rPr lang="ru-RU" altLang="ru-RU" sz="2000" dirty="0" smtClean="0">
                <a:solidFill>
                  <a:srgbClr val="FF0000"/>
                </a:solidFill>
              </a:rPr>
              <a:t> = </a:t>
            </a:r>
            <a:r>
              <a:rPr lang="en-US" altLang="ru-RU" sz="2400" b="1" dirty="0" smtClean="0">
                <a:solidFill>
                  <a:srgbClr val="C00000"/>
                </a:solidFill>
              </a:rPr>
              <a:t>l</a:t>
            </a:r>
            <a:r>
              <a:rPr lang="ru-RU" altLang="ru-RU" sz="2400" b="1" baseline="30000" dirty="0" smtClean="0">
                <a:solidFill>
                  <a:srgbClr val="C00000"/>
                </a:solidFill>
              </a:rPr>
              <a:t>2 </a:t>
            </a:r>
            <a:r>
              <a:rPr lang="en-US" altLang="ru-RU" sz="2000" dirty="0" smtClean="0">
                <a:solidFill>
                  <a:srgbClr val="FF0000"/>
                </a:solidFill>
              </a:rPr>
              <a:t>R</a:t>
            </a:r>
            <a:r>
              <a:rPr lang="ru-RU" altLang="ru-RU" sz="2000" dirty="0" err="1" smtClean="0">
                <a:solidFill>
                  <a:srgbClr val="FF0000"/>
                </a:solidFill>
              </a:rPr>
              <a:t>t</a:t>
            </a:r>
            <a:r>
              <a:rPr lang="ru-RU" altLang="ru-RU" sz="2000" dirty="0" smtClean="0">
                <a:solidFill>
                  <a:srgbClr val="FF0000"/>
                </a:solidFill>
              </a:rPr>
              <a:t>  , т.е. </a:t>
            </a:r>
            <a:r>
              <a:rPr lang="en-US" altLang="ru-RU" sz="2000" dirty="0" smtClean="0">
                <a:solidFill>
                  <a:srgbClr val="FF0000"/>
                </a:solidFill>
              </a:rPr>
              <a:t>Q</a:t>
            </a:r>
            <a:r>
              <a:rPr lang="ru-RU" altLang="ru-RU" sz="2000" dirty="0" smtClean="0">
                <a:solidFill>
                  <a:srgbClr val="FF0000"/>
                </a:solidFill>
              </a:rPr>
              <a:t> = </a:t>
            </a:r>
            <a:r>
              <a:rPr lang="ru-RU" altLang="ru-RU" sz="2000" b="1" dirty="0" smtClean="0">
                <a:solidFill>
                  <a:srgbClr val="C00000"/>
                </a:solidFill>
              </a:rPr>
              <a:t>(2</a:t>
            </a:r>
            <a:r>
              <a:rPr lang="en-US" altLang="ru-RU" sz="2000" b="1" dirty="0" smtClean="0">
                <a:solidFill>
                  <a:srgbClr val="C00000"/>
                </a:solidFill>
              </a:rPr>
              <a:t>l</a:t>
            </a:r>
            <a:r>
              <a:rPr lang="ru-RU" altLang="ru-RU" sz="2000" b="1" dirty="0" smtClean="0">
                <a:solidFill>
                  <a:srgbClr val="C00000"/>
                </a:solidFill>
              </a:rPr>
              <a:t>)</a:t>
            </a:r>
            <a:r>
              <a:rPr lang="ru-RU" altLang="ru-RU" sz="2000" b="1" baseline="30000" dirty="0" smtClean="0">
                <a:solidFill>
                  <a:srgbClr val="C00000"/>
                </a:solidFill>
              </a:rPr>
              <a:t>2</a:t>
            </a:r>
            <a:r>
              <a:rPr lang="en-US" altLang="ru-RU" sz="2000" b="1" dirty="0" smtClean="0">
                <a:solidFill>
                  <a:srgbClr val="C00000"/>
                </a:solidFill>
              </a:rPr>
              <a:t> </a:t>
            </a:r>
            <a:r>
              <a:rPr lang="en-US" altLang="ru-RU" sz="2000" dirty="0" smtClean="0">
                <a:solidFill>
                  <a:srgbClr val="FF0000"/>
                </a:solidFill>
              </a:rPr>
              <a:t>R</a:t>
            </a:r>
            <a:r>
              <a:rPr lang="ru-RU" altLang="ru-RU" sz="2000" dirty="0" err="1" smtClean="0">
                <a:solidFill>
                  <a:srgbClr val="FF0000"/>
                </a:solidFill>
              </a:rPr>
              <a:t>t</a:t>
            </a:r>
            <a:r>
              <a:rPr lang="ru-RU" altLang="ru-RU" sz="2000" dirty="0" smtClean="0">
                <a:solidFill>
                  <a:srgbClr val="FF0000"/>
                </a:solidFill>
              </a:rPr>
              <a:t> ,   </a:t>
            </a:r>
            <a:r>
              <a:rPr lang="en-US" altLang="ru-RU" sz="2000" dirty="0" smtClean="0">
                <a:solidFill>
                  <a:srgbClr val="FF0000"/>
                </a:solidFill>
              </a:rPr>
              <a:t>Q</a:t>
            </a:r>
            <a:r>
              <a:rPr lang="ru-RU" altLang="ru-RU" sz="2000" dirty="0" smtClean="0">
                <a:solidFill>
                  <a:srgbClr val="FF0000"/>
                </a:solidFill>
              </a:rPr>
              <a:t> = </a:t>
            </a:r>
            <a:r>
              <a:rPr lang="ru-RU" altLang="ru-RU" sz="2000" b="1" dirty="0" smtClean="0">
                <a:solidFill>
                  <a:srgbClr val="C00000"/>
                </a:solidFill>
              </a:rPr>
              <a:t>4</a:t>
            </a:r>
            <a:r>
              <a:rPr lang="en-US" altLang="ru-RU" sz="2000" b="1" dirty="0" smtClean="0">
                <a:solidFill>
                  <a:srgbClr val="C00000"/>
                </a:solidFill>
              </a:rPr>
              <a:t>l</a:t>
            </a:r>
            <a:r>
              <a:rPr lang="ru-RU" altLang="ru-RU" sz="2000" b="1" baseline="30000" dirty="0" smtClean="0">
                <a:solidFill>
                  <a:srgbClr val="C00000"/>
                </a:solidFill>
              </a:rPr>
              <a:t>2 </a:t>
            </a:r>
            <a:r>
              <a:rPr lang="en-US" altLang="ru-RU" sz="2000" dirty="0" smtClean="0">
                <a:solidFill>
                  <a:srgbClr val="FF0000"/>
                </a:solidFill>
              </a:rPr>
              <a:t>R</a:t>
            </a:r>
            <a:r>
              <a:rPr lang="ru-RU" altLang="ru-RU" sz="2000" dirty="0" err="1" smtClean="0">
                <a:solidFill>
                  <a:srgbClr val="FF0000"/>
                </a:solidFill>
              </a:rPr>
              <a:t>t</a:t>
            </a:r>
            <a:r>
              <a:rPr lang="ru-RU" altLang="ru-RU" sz="2000" dirty="0" smtClean="0">
                <a:solidFill>
                  <a:srgbClr val="FF0000"/>
                </a:solidFill>
              </a:rPr>
              <a:t> )</a:t>
            </a:r>
          </a:p>
          <a:p>
            <a:pPr marL="457200" indent="-457200" eaLnBrk="1" fontAlgn="auto" hangingPunct="1">
              <a:spcAft>
                <a:spcPts val="0"/>
              </a:spcAft>
              <a:buFont typeface="Times New Roman" pitchFamily="16" charset="0"/>
              <a:buAutoNum type="arabicPeriod" startAt="2"/>
              <a:defRPr/>
            </a:pPr>
            <a:r>
              <a:rPr lang="ru-RU" sz="1800" dirty="0" smtClean="0"/>
              <a:t>2 лампы, соединённые последовательно, подключены к источнику тока. Сопротивление первой лампы меньше, чем у второй в 2 раза. Тепловое действие какой лампы будет больше?</a:t>
            </a:r>
          </a:p>
          <a:p>
            <a:pPr marL="457200" indent="-457200" eaLnBrk="1" fontAlgn="auto" hangingPunct="1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ru-RU" altLang="ru-RU" sz="2000" dirty="0" smtClean="0">
                <a:solidFill>
                  <a:srgbClr val="FF0000"/>
                </a:solidFill>
              </a:rPr>
              <a:t>(т.к. при последовательном соединении </a:t>
            </a:r>
            <a:r>
              <a:rPr lang="en-US" altLang="ru-RU" sz="2400" dirty="0" smtClean="0">
                <a:solidFill>
                  <a:srgbClr val="FF0000"/>
                </a:solidFill>
              </a:rPr>
              <a:t>Q</a:t>
            </a:r>
            <a:r>
              <a:rPr lang="ru-RU" altLang="ru-RU" sz="2400" dirty="0" smtClean="0">
                <a:solidFill>
                  <a:srgbClr val="FF0000"/>
                </a:solidFill>
              </a:rPr>
              <a:t> = </a:t>
            </a:r>
            <a:r>
              <a:rPr lang="en-US" altLang="ru-RU" sz="2400" dirty="0" smtClean="0">
                <a:solidFill>
                  <a:srgbClr val="FF0000"/>
                </a:solidFill>
              </a:rPr>
              <a:t>l</a:t>
            </a:r>
            <a:r>
              <a:rPr lang="ru-RU" altLang="ru-RU" sz="2400" baseline="30000" dirty="0" smtClean="0">
                <a:solidFill>
                  <a:srgbClr val="FF0000"/>
                </a:solidFill>
              </a:rPr>
              <a:t>2 </a:t>
            </a:r>
            <a:r>
              <a:rPr lang="en-US" altLang="ru-RU" sz="2400" b="1" dirty="0" smtClean="0">
                <a:solidFill>
                  <a:srgbClr val="C00000"/>
                </a:solidFill>
              </a:rPr>
              <a:t>R</a:t>
            </a:r>
            <a:r>
              <a:rPr lang="ru-RU" altLang="ru-RU" sz="2400" dirty="0" err="1" smtClean="0">
                <a:solidFill>
                  <a:srgbClr val="FF0000"/>
                </a:solidFill>
              </a:rPr>
              <a:t>t</a:t>
            </a:r>
            <a:r>
              <a:rPr lang="ru-RU" altLang="ru-RU" sz="2000" dirty="0" smtClean="0">
                <a:solidFill>
                  <a:srgbClr val="FF0000"/>
                </a:solidFill>
              </a:rPr>
              <a:t>, то тепловое действие 2 лампы будет в 2 раза больше чем у первой)</a:t>
            </a:r>
          </a:p>
          <a:p>
            <a:pPr>
              <a:defRPr/>
            </a:pPr>
            <a:r>
              <a:rPr lang="ru-RU" sz="2000" dirty="0" smtClean="0"/>
              <a:t>Две лампы, соединённые параллельно, подключены к источнику тока. Сопротивление первой лампы меньше, чем у второй в 2 раза. Тепловое действие какой лампы будет больше?</a:t>
            </a:r>
          </a:p>
          <a:p>
            <a:pPr marL="457200" indent="-457200" eaLnBrk="1" fontAlgn="auto" hangingPunct="1">
              <a:spcAft>
                <a:spcPts val="0"/>
              </a:spcAft>
              <a:buFont typeface="Wingdings 2" charset="2"/>
              <a:buChar char=""/>
              <a:defRPr/>
            </a:pPr>
            <a:r>
              <a:rPr lang="ru-RU" altLang="ru-RU" sz="2000" dirty="0" smtClean="0">
                <a:solidFill>
                  <a:srgbClr val="FF0000"/>
                </a:solidFill>
              </a:rPr>
              <a:t>(</a:t>
            </a:r>
            <a:r>
              <a:rPr lang="ru-RU" sz="2000" dirty="0" smtClean="0">
                <a:solidFill>
                  <a:srgbClr val="FF0000"/>
                </a:solidFill>
              </a:rPr>
              <a:t>тепловое действие первой лампы будет в 2 раза больше, чем у второй</a:t>
            </a:r>
            <a:r>
              <a:rPr lang="ru-RU" altLang="ru-RU" sz="2000" dirty="0" smtClean="0">
                <a:solidFill>
                  <a:srgbClr val="FF0000"/>
                </a:solidFill>
              </a:rPr>
              <a:t>)</a:t>
            </a:r>
          </a:p>
          <a:p>
            <a:pPr marL="457200" indent="-457200" eaLnBrk="1" fontAlgn="auto" hangingPunct="1">
              <a:spcAft>
                <a:spcPts val="0"/>
              </a:spcAft>
              <a:buFont typeface="Times New Roman" pitchFamily="16" charset="0"/>
              <a:buAutoNum type="arabicPeriod" startAt="3"/>
              <a:defRPr/>
            </a:pPr>
            <a:endParaRPr lang="ru-RU" altLang="ru-RU" sz="2000" dirty="0" smtClean="0"/>
          </a:p>
          <a:p>
            <a:pPr marL="457200" indent="-457200" eaLnBrk="1" fontAlgn="auto" hangingPunct="1">
              <a:spcAft>
                <a:spcPts val="0"/>
              </a:spcAft>
              <a:buFont typeface="Times New Roman" pitchFamily="16" charset="0"/>
              <a:buAutoNum type="arabicPeriod"/>
              <a:defRPr/>
            </a:pPr>
            <a:endParaRPr lang="ru-RU" altLang="ru-RU" sz="2400" dirty="0" smtClean="0">
              <a:solidFill>
                <a:srgbClr val="FF0000"/>
              </a:solidFill>
            </a:endParaRPr>
          </a:p>
          <a:p>
            <a:pPr marL="457200" indent="-457200" eaLnBrk="1" fontAlgn="auto" hangingPunct="1">
              <a:spcAft>
                <a:spcPts val="0"/>
              </a:spcAft>
              <a:buFont typeface="Wingdings 2" charset="2"/>
              <a:buChar char=""/>
              <a:defRPr/>
            </a:pPr>
            <a:endParaRPr lang="ru-RU" alt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ru-RU" smtClean="0">
                <a:solidFill>
                  <a:schemeClr val="accent1">
                    <a:tint val="83000"/>
                    <a:satMod val="150000"/>
                  </a:schemeClr>
                </a:solidFill>
                <a:cs typeface="Trebuchet MS" pitchFamily="34" charset="0"/>
              </a:rPr>
              <a:t>Давайте ответим на вопрос, который мы обсуждали вначале урока:</a:t>
            </a:r>
          </a:p>
        </p:txBody>
      </p:sp>
      <p:sp>
        <p:nvSpPr>
          <p:cNvPr id="19459" name="Объект 2"/>
          <p:cNvSpPr>
            <a:spLocks noGrp="1"/>
          </p:cNvSpPr>
          <p:nvPr>
            <p:ph idx="1"/>
          </p:nvPr>
        </p:nvSpPr>
        <p:spPr>
          <a:xfrm>
            <a:off x="1009650" y="2428875"/>
            <a:ext cx="7124700" cy="3786188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</a:pPr>
            <a:r>
              <a:rPr lang="ru-RU" smtClean="0"/>
              <a:t>Рассчитайте количество теплоты, потребляемое в нашем доме ежедневно….( приложение </a:t>
            </a:r>
            <a:r>
              <a:rPr lang="en-US" smtClean="0"/>
              <a:t>4</a:t>
            </a:r>
            <a:r>
              <a:rPr lang="ru-RU" smtClean="0"/>
              <a:t>)</a:t>
            </a:r>
          </a:p>
        </p:txBody>
      </p:sp>
      <p:pic>
        <p:nvPicPr>
          <p:cNvPr id="4" name="Picture 30" descr="C:\Users\Булатова\Pictures\vopros-otvet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58000" y="4500563"/>
            <a:ext cx="1511300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8229600" cy="1139825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3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Прием</a:t>
            </a:r>
            <a:br>
              <a:rPr lang="ru-RU" sz="3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</a:br>
            <a:r>
              <a:rPr lang="ru-RU" sz="3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“Написание </a:t>
            </a:r>
            <a:r>
              <a:rPr lang="ru-RU" sz="38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синквейна</a:t>
            </a:r>
            <a:r>
              <a:rPr lang="ru-RU" sz="3800" dirty="0" smtClean="0">
                <a:solidFill>
                  <a:srgbClr val="C00000"/>
                </a:solidFill>
                <a:latin typeface="Arial Black" pitchFamily="34" charset="0"/>
              </a:rPr>
              <a:t>”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52513"/>
            <a:ext cx="9144000" cy="54451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ru-RU" sz="17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b="1" dirty="0" smtClean="0"/>
              <a:t>В переводе с французского слово </a:t>
            </a: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“</a:t>
            </a:r>
            <a:r>
              <a:rPr lang="ru-RU" b="1" dirty="0" err="1" smtClean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синквейн</a:t>
            </a:r>
            <a:r>
              <a:rPr lang="ru-RU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”</a:t>
            </a:r>
            <a:r>
              <a:rPr lang="ru-RU" b="1" dirty="0" smtClean="0"/>
              <a:t> означает </a:t>
            </a:r>
            <a:r>
              <a:rPr lang="ru-RU" b="1" dirty="0" smtClean="0">
                <a:solidFill>
                  <a:srgbClr val="C00000"/>
                </a:solidFill>
                <a:latin typeface="Arial Black" pitchFamily="34" charset="0"/>
              </a:rPr>
              <a:t>стихотворение</a:t>
            </a:r>
            <a:r>
              <a:rPr lang="ru-RU" b="1" dirty="0" smtClean="0"/>
              <a:t>, состоящее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из пяти строк</a:t>
            </a:r>
            <a:r>
              <a:rPr lang="ru-RU" b="1" dirty="0" smtClean="0"/>
              <a:t>, которое пишется по определенным правилам. В чем смысл этого методического приема? Составление </a:t>
            </a:r>
            <a:r>
              <a:rPr lang="ru-RU" b="1" dirty="0" err="1" smtClean="0"/>
              <a:t>синквейна</a:t>
            </a:r>
            <a:r>
              <a:rPr lang="ru-RU" b="1" dirty="0" smtClean="0"/>
              <a:t> требует от ученика в кратких выражениях </a:t>
            </a:r>
            <a:r>
              <a:rPr lang="ru-RU" b="1" dirty="0" smtClean="0">
                <a:solidFill>
                  <a:srgbClr val="C00000"/>
                </a:solidFill>
                <a:latin typeface="Arial Black" pitchFamily="34" charset="0"/>
              </a:rPr>
              <a:t>резюмировать учебный материал, информацию</a:t>
            </a:r>
            <a:r>
              <a:rPr lang="ru-RU" b="1" dirty="0" smtClean="0"/>
              <a:t>, что позволяет </a:t>
            </a:r>
            <a:r>
              <a:rPr lang="ru-RU" b="1" dirty="0" err="1" smtClean="0"/>
              <a:t>рефлексировать</a:t>
            </a:r>
            <a:r>
              <a:rPr lang="ru-RU" b="1" dirty="0" smtClean="0"/>
              <a:t> по какому-либо поводу. Это форма свободного творчества, но по определенным правилам. </a:t>
            </a:r>
          </a:p>
        </p:txBody>
      </p:sp>
      <p:pic>
        <p:nvPicPr>
          <p:cNvPr id="20484" name="Picture 4" descr="MCj04318930000[1]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95288" y="0"/>
            <a:ext cx="1512887" cy="1382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850" y="0"/>
            <a:ext cx="8439150" cy="9144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Правила написания </a:t>
            </a:r>
            <a:br>
              <a:rPr lang="ru-RU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</a:br>
            <a:r>
              <a:rPr lang="ru-RU" sz="40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синквейна</a:t>
            </a:r>
            <a:endParaRPr lang="ru-RU" sz="4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836613"/>
            <a:ext cx="8893175" cy="5832475"/>
          </a:xfrm>
          <a:solidFill>
            <a:srgbClr val="45B78C"/>
          </a:solidFill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ru-RU" sz="28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</a:t>
            </a: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1 строка -</a:t>
            </a:r>
            <a:r>
              <a:rPr lang="ru-RU" sz="2400" dirty="0" smtClean="0">
                <a:solidFill>
                  <a:srgbClr val="C00000"/>
                </a:solidFill>
                <a:latin typeface="Arial Black" pitchFamily="34" charset="0"/>
              </a:rPr>
              <a:t> </a:t>
            </a:r>
            <a:r>
              <a:rPr lang="ru-RU" sz="24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одно</a:t>
            </a: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 слово</a:t>
            </a:r>
            <a:r>
              <a:rPr lang="ru-RU" sz="2400" dirty="0" smtClean="0">
                <a:solidFill>
                  <a:srgbClr val="C00000"/>
                </a:solidFill>
                <a:latin typeface="Arial Black" pitchFamily="34" charset="0"/>
              </a:rPr>
              <a:t> – </a:t>
            </a: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существительное</a:t>
            </a:r>
            <a:r>
              <a:rPr lang="ru-RU" sz="2400" dirty="0" smtClean="0">
                <a:solidFill>
                  <a:srgbClr val="C00000"/>
                </a:solidFill>
                <a:latin typeface="Arial Black" pitchFamily="34" charset="0"/>
              </a:rPr>
              <a:t>. </a:t>
            </a:r>
          </a:p>
          <a:p>
            <a:pPr eaLnBrk="1" hangingPunct="1">
              <a:buFontTx/>
              <a:buNone/>
              <a:defRPr/>
            </a:pPr>
            <a:r>
              <a:rPr lang="ru-RU" sz="2400" dirty="0" smtClean="0"/>
              <a:t>    Это и есть тема </a:t>
            </a:r>
            <a:r>
              <a:rPr lang="ru-RU" sz="2400" dirty="0" err="1" smtClean="0"/>
              <a:t>синквейна</a:t>
            </a:r>
            <a:r>
              <a:rPr lang="ru-RU" sz="2400" dirty="0" smtClean="0"/>
              <a:t>.</a:t>
            </a:r>
            <a:br>
              <a:rPr lang="ru-RU" sz="2400" dirty="0" smtClean="0"/>
            </a:br>
            <a:r>
              <a:rPr lang="ru-RU" sz="2400" dirty="0" smtClean="0"/>
              <a:t> </a:t>
            </a: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2</a:t>
            </a:r>
            <a:r>
              <a:rPr lang="ru-RU" sz="2400" dirty="0" smtClean="0">
                <a:solidFill>
                  <a:srgbClr val="C00000"/>
                </a:solidFill>
                <a:latin typeface="Arial Black" pitchFamily="34" charset="0"/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строка - </a:t>
            </a:r>
            <a:r>
              <a:rPr lang="ru-RU" sz="24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два</a:t>
            </a: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 прилагательных</a:t>
            </a:r>
            <a:r>
              <a:rPr lang="ru-RU" sz="2400" dirty="0" smtClean="0">
                <a:solidFill>
                  <a:srgbClr val="C00000"/>
                </a:solidFill>
                <a:latin typeface="Arial Black" pitchFamily="34" charset="0"/>
              </a:rPr>
              <a:t>, </a:t>
            </a:r>
            <a:r>
              <a:rPr lang="ru-RU" sz="2400" dirty="0" smtClean="0"/>
              <a:t>раскрывающих тему </a:t>
            </a:r>
            <a:r>
              <a:rPr lang="ru-RU" sz="2400" dirty="0" err="1" smtClean="0"/>
              <a:t>синквейна</a:t>
            </a:r>
            <a:r>
              <a:rPr lang="ru-RU" sz="2400" dirty="0" smtClean="0"/>
              <a:t>.</a:t>
            </a:r>
            <a:br>
              <a:rPr lang="ru-RU" sz="2400" dirty="0" smtClean="0"/>
            </a:b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3 строка</a:t>
            </a:r>
            <a:r>
              <a:rPr lang="ru-RU" sz="2400" dirty="0" smtClean="0">
                <a:solidFill>
                  <a:srgbClr val="C00000"/>
                </a:solidFill>
                <a:latin typeface="Arial Black" pitchFamily="34" charset="0"/>
              </a:rPr>
              <a:t> - </a:t>
            </a:r>
            <a:r>
              <a:rPr lang="ru-RU" sz="24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три</a:t>
            </a: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 глагола</a:t>
            </a:r>
            <a:r>
              <a:rPr lang="ru-RU" sz="2400" dirty="0" smtClean="0"/>
              <a:t>, описывающих действия, относящиеся к теме </a:t>
            </a:r>
            <a:r>
              <a:rPr lang="ru-RU" sz="2400" dirty="0" err="1" smtClean="0"/>
              <a:t>синквейна</a:t>
            </a:r>
            <a:r>
              <a:rPr lang="ru-RU" sz="2400" dirty="0" smtClean="0"/>
              <a:t>.</a:t>
            </a:r>
            <a:br>
              <a:rPr lang="ru-RU" sz="2400" dirty="0" smtClean="0"/>
            </a:b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4 </a:t>
            </a: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строка</a:t>
            </a:r>
            <a:r>
              <a:rPr lang="ru-RU" sz="2400" dirty="0" smtClean="0">
                <a:solidFill>
                  <a:srgbClr val="C00000"/>
                </a:solidFill>
                <a:latin typeface="Arial Black" pitchFamily="34" charset="0"/>
              </a:rPr>
              <a:t>  - </a:t>
            </a:r>
            <a:r>
              <a:rPr lang="ru-RU" sz="24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фраза</a:t>
            </a: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, предложение</a:t>
            </a:r>
            <a:r>
              <a:rPr lang="ru-RU" sz="2400" dirty="0" smtClean="0">
                <a:solidFill>
                  <a:srgbClr val="C00000"/>
                </a:solidFill>
                <a:latin typeface="Arial Black" pitchFamily="34" charset="0"/>
              </a:rPr>
              <a:t>, </a:t>
            </a:r>
            <a:r>
              <a:rPr lang="ru-RU" sz="2400" dirty="0" smtClean="0"/>
              <a:t>состоящее из нескольких слов, с помощью которого ученик высказывает </a:t>
            </a:r>
            <a:r>
              <a:rPr lang="ru-RU" sz="24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свое</a:t>
            </a:r>
            <a:r>
              <a:rPr lang="ru-RU" sz="2400" dirty="0" smtClean="0"/>
              <a:t> </a:t>
            </a:r>
            <a:r>
              <a:rPr lang="ru-RU" sz="24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отношение к теме</a:t>
            </a:r>
            <a:r>
              <a:rPr lang="ru-RU" sz="2400" dirty="0" smtClean="0"/>
              <a:t>. </a:t>
            </a:r>
            <a:br>
              <a:rPr lang="ru-RU" sz="2400" dirty="0" smtClean="0"/>
            </a:b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5</a:t>
            </a: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 строка</a:t>
            </a:r>
            <a:r>
              <a:rPr lang="ru-RU" sz="2400" dirty="0" smtClean="0">
                <a:solidFill>
                  <a:srgbClr val="C00000"/>
                </a:solidFill>
                <a:latin typeface="Arial Black" pitchFamily="34" charset="0"/>
              </a:rPr>
              <a:t> –</a:t>
            </a:r>
            <a:r>
              <a:rPr lang="ru-RU" sz="24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слово (словосочетание) резюме</a:t>
            </a:r>
            <a:r>
              <a:rPr lang="ru-RU" sz="2400" u="sng" dirty="0" smtClean="0">
                <a:solidFill>
                  <a:srgbClr val="C00000"/>
                </a:solidFill>
                <a:latin typeface="Arial Black" pitchFamily="34" charset="0"/>
              </a:rPr>
              <a:t>,  </a:t>
            </a:r>
            <a:r>
              <a:rPr lang="ru-RU" sz="2400" dirty="0" smtClean="0"/>
              <a:t>которое дает  интерпретацию темы, позволяет </a:t>
            </a:r>
            <a:r>
              <a:rPr lang="ru-RU" sz="2800" dirty="0" smtClean="0"/>
              <a:t>выразить к ней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личное отношение</a:t>
            </a:r>
            <a:r>
              <a:rPr lang="ru-RU" sz="2800" dirty="0" smtClean="0"/>
              <a:t>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pPr eaLnBrk="1" hangingPunct="1">
              <a:defRPr/>
            </a:pP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4"/>
          <p:cNvSpPr txBox="1">
            <a:spLocks noChangeArrowheads="1"/>
          </p:cNvSpPr>
          <p:nvPr/>
        </p:nvSpPr>
        <p:spPr bwMode="auto">
          <a:xfrm>
            <a:off x="1692275" y="1628775"/>
            <a:ext cx="64801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22531" name="Text Box 5"/>
          <p:cNvSpPr txBox="1">
            <a:spLocks noChangeArrowheads="1"/>
          </p:cNvSpPr>
          <p:nvPr/>
        </p:nvSpPr>
        <p:spPr bwMode="auto">
          <a:xfrm>
            <a:off x="323850" y="620713"/>
            <a:ext cx="8135938" cy="6094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3000" b="1"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r>
              <a:rPr lang="ru-RU" sz="3000" b="1">
                <a:latin typeface="Comic Sans MS" pitchFamily="66" charset="0"/>
              </a:rPr>
              <a:t>Температура.</a:t>
            </a:r>
          </a:p>
          <a:p>
            <a:pPr>
              <a:spcBef>
                <a:spcPct val="50000"/>
              </a:spcBef>
            </a:pPr>
            <a:r>
              <a:rPr lang="ru-RU" sz="3000" b="1">
                <a:latin typeface="Comic Sans MS" pitchFamily="66" charset="0"/>
              </a:rPr>
              <a:t>Измеряемая, зависимая.</a:t>
            </a:r>
          </a:p>
          <a:p>
            <a:pPr>
              <a:spcBef>
                <a:spcPct val="50000"/>
              </a:spcBef>
            </a:pPr>
            <a:r>
              <a:rPr lang="ru-RU" sz="3000" b="1">
                <a:latin typeface="Comic Sans MS" pitchFamily="66" charset="0"/>
              </a:rPr>
              <a:t>Повышается, понижается – изменяется.</a:t>
            </a:r>
          </a:p>
          <a:p>
            <a:pPr>
              <a:spcBef>
                <a:spcPct val="50000"/>
              </a:spcBef>
            </a:pPr>
            <a:r>
              <a:rPr lang="ru-RU" sz="3000" b="1">
                <a:latin typeface="Comic Sans MS" pitchFamily="66" charset="0"/>
              </a:rPr>
              <a:t>Степень нагретости тела.</a:t>
            </a:r>
          </a:p>
          <a:p>
            <a:pPr>
              <a:spcBef>
                <a:spcPct val="50000"/>
              </a:spcBef>
            </a:pPr>
            <a:r>
              <a:rPr lang="ru-RU" sz="3000" b="1">
                <a:latin typeface="Comic Sans MS" pitchFamily="66" charset="0"/>
              </a:rPr>
              <a:t>Величина.</a:t>
            </a:r>
          </a:p>
          <a:p>
            <a:pPr>
              <a:spcBef>
                <a:spcPct val="50000"/>
              </a:spcBef>
            </a:pPr>
            <a:r>
              <a:rPr lang="ru-RU" sz="3000" b="1">
                <a:latin typeface="Comic Sans MS" pitchFamily="66" charset="0"/>
              </a:rPr>
              <a:t>				</a:t>
            </a:r>
          </a:p>
          <a:p>
            <a:pPr>
              <a:spcBef>
                <a:spcPct val="50000"/>
              </a:spcBef>
            </a:pPr>
            <a:endParaRPr lang="ru-RU" sz="3000" b="1"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r>
              <a:rPr lang="ru-RU" sz="3000" b="1">
                <a:latin typeface="Comic Sans MS" pitchFamily="66" charset="0"/>
              </a:rPr>
              <a:t>				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68313" y="333375"/>
            <a:ext cx="8229600" cy="9271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ru-RU" sz="4400" b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Пример </a:t>
            </a:r>
            <a:r>
              <a:rPr lang="ru-RU" sz="4400" b="1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синквейна</a:t>
            </a:r>
            <a:r>
              <a:rPr lang="ru-RU" sz="4400" b="1" ker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:</a:t>
            </a:r>
            <a:endParaRPr lang="ru-RU" sz="4400" b="1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pic>
        <p:nvPicPr>
          <p:cNvPr id="22533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3800" y="4221163"/>
            <a:ext cx="3097213" cy="232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868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altLang="ru-RU" sz="2800">
                <a:solidFill>
                  <a:srgbClr val="FF0000"/>
                </a:solidFill>
                <a:latin typeface="Calibri" pitchFamily="34" charset="0"/>
              </a:rPr>
              <a:t>Создайте </a:t>
            </a:r>
            <a:r>
              <a:rPr lang="ru-RU" altLang="ru-RU" sz="2800" b="1">
                <a:solidFill>
                  <a:srgbClr val="FF0000"/>
                </a:solidFill>
                <a:latin typeface="Calibri" pitchFamily="34" charset="0"/>
              </a:rPr>
              <a:t>Синквейн, правила составления:</a:t>
            </a:r>
          </a:p>
        </p:txBody>
      </p:sp>
      <p:sp>
        <p:nvSpPr>
          <p:cNvPr id="31747" name="Text Box 2"/>
          <p:cNvSpPr txBox="1">
            <a:spLocks noChangeArrowheads="1"/>
          </p:cNvSpPr>
          <p:nvPr/>
        </p:nvSpPr>
        <p:spPr bwMode="auto">
          <a:xfrm>
            <a:off x="457200" y="1071563"/>
            <a:ext cx="8229600" cy="55006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 sz="2800" b="1">
                <a:solidFill>
                  <a:srgbClr val="000000"/>
                </a:solidFill>
                <a:latin typeface="Calibri" pitchFamily="34" charset="0"/>
              </a:rPr>
              <a:t>1. название темы одним словом</a:t>
            </a:r>
            <a:r>
              <a:rPr lang="ru-RU" altLang="ru-RU" sz="2800">
                <a:solidFill>
                  <a:srgbClr val="000000"/>
                </a:solidFill>
                <a:latin typeface="Calibri" pitchFamily="34" charset="0"/>
              </a:rPr>
              <a:t>, </a:t>
            </a:r>
          </a:p>
          <a:p>
            <a:pPr marL="341313" indent="-341313"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 sz="2800" b="1">
                <a:solidFill>
                  <a:srgbClr val="000000"/>
                </a:solidFill>
                <a:latin typeface="Calibri" pitchFamily="34" charset="0"/>
              </a:rPr>
              <a:t>2. два прилагательных</a:t>
            </a:r>
            <a:r>
              <a:rPr lang="ru-RU" altLang="ru-RU" sz="280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ru-RU" altLang="ru-RU" sz="2000">
                <a:solidFill>
                  <a:srgbClr val="000000"/>
                </a:solidFill>
                <a:latin typeface="Calibri" pitchFamily="34" charset="0"/>
              </a:rPr>
              <a:t>характеризующих тему</a:t>
            </a:r>
          </a:p>
          <a:p>
            <a:pPr marL="341313" indent="-341313"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 sz="2800" b="1">
                <a:solidFill>
                  <a:srgbClr val="000000"/>
                </a:solidFill>
                <a:latin typeface="Calibri" pitchFamily="34" charset="0"/>
              </a:rPr>
              <a:t>3. три глагола, </a:t>
            </a:r>
            <a:r>
              <a:rPr lang="ru-RU" altLang="ru-RU" sz="2000">
                <a:solidFill>
                  <a:srgbClr val="000000"/>
                </a:solidFill>
                <a:latin typeface="Calibri" pitchFamily="34" charset="0"/>
              </a:rPr>
              <a:t>описывающие самое важное в теме</a:t>
            </a:r>
            <a:endParaRPr lang="ru-RU" altLang="ru-RU" sz="2800">
              <a:solidFill>
                <a:srgbClr val="000000"/>
              </a:solidFill>
              <a:latin typeface="Calibri" pitchFamily="34" charset="0"/>
            </a:endParaRPr>
          </a:p>
          <a:p>
            <a:pPr marL="341313" indent="-341313"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 sz="2800" b="1">
                <a:solidFill>
                  <a:srgbClr val="000000"/>
                </a:solidFill>
                <a:latin typeface="Calibri" pitchFamily="34" charset="0"/>
              </a:rPr>
              <a:t>4. словосочетание из 4х слов</a:t>
            </a:r>
            <a:r>
              <a:rPr lang="ru-RU" altLang="ru-RU" sz="280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ru-RU" altLang="ru-RU" sz="2000">
                <a:solidFill>
                  <a:srgbClr val="000000"/>
                </a:solidFill>
                <a:latin typeface="Calibri" pitchFamily="34" charset="0"/>
              </a:rPr>
              <a:t>показывающее отношение к теме</a:t>
            </a:r>
          </a:p>
          <a:p>
            <a:pPr marL="341313" indent="-341313"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 sz="2800" b="1">
                <a:solidFill>
                  <a:srgbClr val="000000"/>
                </a:solidFill>
                <a:latin typeface="Calibri" pitchFamily="34" charset="0"/>
              </a:rPr>
              <a:t>5. резюме </a:t>
            </a:r>
            <a:r>
              <a:rPr lang="ru-RU" altLang="ru-RU" sz="2000">
                <a:solidFill>
                  <a:srgbClr val="000000"/>
                </a:solidFill>
                <a:latin typeface="Calibri" pitchFamily="34" charset="0"/>
              </a:rPr>
              <a:t>(краткий вывод) </a:t>
            </a:r>
          </a:p>
          <a:p>
            <a:pPr marL="341313" indent="-341313" algn="ctr">
              <a:spcBef>
                <a:spcPts val="500"/>
              </a:spcBef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altLang="ru-RU" sz="2000" b="1" u="sng">
              <a:solidFill>
                <a:srgbClr val="000000"/>
              </a:solidFill>
              <a:latin typeface="Calibri" pitchFamily="34" charset="0"/>
            </a:endParaRPr>
          </a:p>
          <a:p>
            <a:pPr marL="341313" indent="-341313" algn="ctr">
              <a:spcBef>
                <a:spcPts val="500"/>
              </a:spcBef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 sz="2000" b="1">
                <a:solidFill>
                  <a:srgbClr val="FF0000"/>
                </a:solidFill>
                <a:latin typeface="Calibri" pitchFamily="34" charset="0"/>
              </a:rPr>
              <a:t>      Ток</a:t>
            </a:r>
          </a:p>
          <a:p>
            <a:pPr marL="341313" indent="-341313" algn="ctr">
              <a:spcBef>
                <a:spcPts val="500"/>
              </a:spcBef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 sz="2000" b="1">
                <a:solidFill>
                  <a:srgbClr val="FF0000"/>
                </a:solidFill>
                <a:latin typeface="Calibri" pitchFamily="34" charset="0"/>
              </a:rPr>
              <a:t>Электрический, опасный</a:t>
            </a:r>
          </a:p>
          <a:p>
            <a:pPr marL="341313" indent="-341313" algn="ctr">
              <a:spcBef>
                <a:spcPts val="500"/>
              </a:spcBef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 sz="2000" b="1">
                <a:solidFill>
                  <a:srgbClr val="FF0000"/>
                </a:solidFill>
                <a:latin typeface="Calibri" pitchFamily="34" charset="0"/>
              </a:rPr>
              <a:t>Движет, нагревает, убивает</a:t>
            </a:r>
          </a:p>
          <a:p>
            <a:pPr marL="341313" indent="-341313" algn="ctr">
              <a:spcBef>
                <a:spcPts val="500"/>
              </a:spcBef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 sz="2000" b="1">
                <a:solidFill>
                  <a:srgbClr val="FF0000"/>
                </a:solidFill>
                <a:latin typeface="Calibri" pitchFamily="34" charset="0"/>
              </a:rPr>
              <a:t>Ток важен в жизни</a:t>
            </a:r>
          </a:p>
          <a:p>
            <a:pPr marL="341313" indent="-341313" algn="ctr">
              <a:spcBef>
                <a:spcPts val="500"/>
              </a:spcBef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 sz="2000" b="1">
                <a:solidFill>
                  <a:srgbClr val="FF0000"/>
                </a:solidFill>
                <a:latin typeface="Calibri" pitchFamily="34" charset="0"/>
              </a:rPr>
              <a:t>Есть контакт!</a:t>
            </a:r>
          </a:p>
          <a:p>
            <a:pPr marL="341313" indent="-341313" algn="ctr">
              <a:spcBef>
                <a:spcPts val="500"/>
              </a:spcBef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altLang="ru-RU" sz="2000" b="1">
              <a:solidFill>
                <a:srgbClr val="FF0000"/>
              </a:solidFill>
              <a:latin typeface="Calibri" pitchFamily="34" charset="0"/>
            </a:endParaRPr>
          </a:p>
          <a:p>
            <a:pPr marL="341313" indent="-341313">
              <a:spcBef>
                <a:spcPts val="500"/>
              </a:spcBef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altLang="ru-RU" sz="2000" b="1">
              <a:solidFill>
                <a:srgbClr val="FF0000"/>
              </a:solidFill>
              <a:latin typeface="Calibri" pitchFamily="34" charset="0"/>
            </a:endParaRPr>
          </a:p>
          <a:p>
            <a:pPr marL="341313" indent="-341313">
              <a:spcBef>
                <a:spcPts val="500"/>
              </a:spcBef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altLang="ru-RU" sz="2000" b="1">
              <a:solidFill>
                <a:srgbClr val="FF0000"/>
              </a:solidFill>
              <a:latin typeface="Calibri" pitchFamily="34" charset="0"/>
            </a:endParaRPr>
          </a:p>
          <a:p>
            <a:pPr marL="341313" indent="-341313">
              <a:spcBef>
                <a:spcPts val="700"/>
              </a:spcBef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altLang="ru-RU" sz="2800" b="1">
              <a:solidFill>
                <a:srgbClr val="000000"/>
              </a:solidFill>
              <a:latin typeface="Calibri" pitchFamily="34" charset="0"/>
            </a:endParaRPr>
          </a:p>
          <a:p>
            <a:pPr marL="341313" indent="-341313">
              <a:spcBef>
                <a:spcPts val="700"/>
              </a:spcBef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altLang="ru-RU" sz="2800" b="1">
              <a:solidFill>
                <a:srgbClr val="000000"/>
              </a:solidFill>
              <a:latin typeface="Calibri" pitchFamily="34" charset="0"/>
            </a:endParaRPr>
          </a:p>
          <a:p>
            <a:pPr marL="341313" indent="-341313">
              <a:spcBef>
                <a:spcPts val="7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altLang="ru-RU" sz="2800" b="1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17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17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17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35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6" dur="2000" fill="hold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8" dur="2000" fill="hold"/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0" dur="2000" fill="hold"/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2" dur="2000" fill="hold"/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4" dur="2000" fill="hold"/>
                                        <p:tgtEl>
                                          <p:spTgt spid="317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511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altLang="ru-RU" sz="2800">
                <a:solidFill>
                  <a:srgbClr val="000000"/>
                </a:solidFill>
                <a:latin typeface="Calibri" pitchFamily="34" charset="0"/>
              </a:rPr>
              <a:t>Д.З. </a:t>
            </a:r>
            <a:r>
              <a:rPr lang="ru-RU" altLang="ru-RU" sz="2800" b="1">
                <a:solidFill>
                  <a:srgbClr val="000000"/>
                </a:solidFill>
                <a:latin typeface="Calibri" pitchFamily="34" charset="0"/>
              </a:rPr>
              <a:t>§21,  </a:t>
            </a:r>
            <a:r>
              <a:rPr lang="ru-RU" altLang="ru-RU" sz="2800">
                <a:solidFill>
                  <a:srgbClr val="000000"/>
                </a:solidFill>
                <a:latin typeface="Calibri" pitchFamily="34" charset="0"/>
              </a:rPr>
              <a:t>задание 1-3, доклад об использовании электричества в быту – по желанию.</a:t>
            </a:r>
            <a:br>
              <a:rPr lang="ru-RU" altLang="ru-RU" sz="2800">
                <a:solidFill>
                  <a:srgbClr val="000000"/>
                </a:solidFill>
                <a:latin typeface="Calibri" pitchFamily="34" charset="0"/>
              </a:rPr>
            </a:br>
            <a:endParaRPr lang="ru-RU" altLang="ru-RU" sz="28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4579" name="Text Box 2"/>
          <p:cNvSpPr txBox="1">
            <a:spLocks noChangeArrowheads="1"/>
          </p:cNvSpPr>
          <p:nvPr/>
        </p:nvSpPr>
        <p:spPr bwMode="auto">
          <a:xfrm>
            <a:off x="457200" y="2857500"/>
            <a:ext cx="8229600" cy="3268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algn="ctr">
              <a:spcBef>
                <a:spcPts val="9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altLang="ru-RU" sz="3600" b="1">
                <a:solidFill>
                  <a:srgbClr val="FF0000"/>
                </a:solidFill>
                <a:latin typeface="Calibri" pitchFamily="34" charset="0"/>
              </a:rPr>
              <a:t>Урока время истекло</a:t>
            </a:r>
          </a:p>
          <a:p>
            <a:pPr algn="ctr">
              <a:spcBef>
                <a:spcPts val="9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altLang="ru-RU" sz="3600" b="1">
                <a:solidFill>
                  <a:srgbClr val="FF0000"/>
                </a:solidFill>
                <a:latin typeface="Calibri" pitchFamily="34" charset="0"/>
              </a:rPr>
              <a:t>Я вам ребята благодарна</a:t>
            </a:r>
          </a:p>
          <a:p>
            <a:pPr algn="ctr">
              <a:spcBef>
                <a:spcPts val="9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altLang="ru-RU" sz="3600" b="1">
                <a:solidFill>
                  <a:srgbClr val="FF0000"/>
                </a:solidFill>
                <a:latin typeface="Calibri" pitchFamily="34" charset="0"/>
              </a:rPr>
              <a:t>За то, что встретили тепло</a:t>
            </a:r>
          </a:p>
          <a:p>
            <a:pPr algn="ctr">
              <a:spcBef>
                <a:spcPts val="9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altLang="ru-RU" sz="3600" b="1">
                <a:solidFill>
                  <a:srgbClr val="FF0000"/>
                </a:solidFill>
                <a:latin typeface="Calibri" pitchFamily="34" charset="0"/>
              </a:rPr>
              <a:t>И поработали ударно</a:t>
            </a:r>
          </a:p>
        </p:txBody>
      </p:sp>
      <p:pic>
        <p:nvPicPr>
          <p:cNvPr id="4" name="Picture 6" descr="ED00312_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286625" y="3886200"/>
            <a:ext cx="1857375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Опыт…….</a:t>
            </a:r>
            <a:endParaRPr lang="ru-RU" dirty="0"/>
          </a:p>
        </p:txBody>
      </p:sp>
      <p:pic>
        <p:nvPicPr>
          <p:cNvPr id="9219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00063" y="2428875"/>
            <a:ext cx="5572125" cy="3929063"/>
          </a:xfr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"/>
          <p:cNvSpPr txBox="1">
            <a:spLocks noChangeArrowheads="1"/>
          </p:cNvSpPr>
          <p:nvPr/>
        </p:nvSpPr>
        <p:spPr bwMode="auto">
          <a:xfrm>
            <a:off x="457200" y="333375"/>
            <a:ext cx="8229600" cy="579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altLang="ru-RU" sz="3200">
                <a:solidFill>
                  <a:srgbClr val="FF0000"/>
                </a:solidFill>
                <a:latin typeface="Calibri" pitchFamily="34" charset="0"/>
              </a:rPr>
              <a:t>Давайте проведем опыт и ответим на вопросы:</a:t>
            </a:r>
          </a:p>
        </p:txBody>
      </p:sp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4983163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/>
          <a:lstStyle>
            <a:lvl1pPr marL="341313" indent="-341313" eaLnBrk="0" hangingPunc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eaLnBrk="0" hangingPunc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eaLnBrk="0" hangingPunc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eaLnBrk="0" hangingPunc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eaLnBrk="0" hangingPunc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marL="457200" indent="-457200" eaLnBrk="1" hangingPunct="1">
              <a:spcBef>
                <a:spcPts val="600"/>
              </a:spcBef>
              <a:buFont typeface="Times New Roman" pitchFamily="16" charset="0"/>
              <a:buAutoNum type="arabicPeriod"/>
              <a:defRPr/>
            </a:pPr>
            <a:r>
              <a:rPr lang="ru-RU" altLang="ru-RU" sz="2400" dirty="0" smtClean="0">
                <a:solidFill>
                  <a:schemeClr val="tx1"/>
                </a:solidFill>
                <a:latin typeface="Calibri" pitchFamily="32" charset="0"/>
              </a:rPr>
              <a:t>Почему лампочка нагревается?</a:t>
            </a:r>
          </a:p>
          <a:p>
            <a:pPr marL="457200" indent="-457200" eaLnBrk="1" hangingPunct="1">
              <a:spcBef>
                <a:spcPts val="600"/>
              </a:spcBef>
              <a:buFont typeface="Times New Roman" pitchFamily="16" charset="0"/>
              <a:buAutoNum type="arabicPeriod"/>
              <a:defRPr/>
            </a:pPr>
            <a:r>
              <a:rPr lang="ru-RU" altLang="ru-RU" sz="2400" dirty="0" smtClean="0">
                <a:solidFill>
                  <a:schemeClr val="tx1"/>
                </a:solidFill>
                <a:latin typeface="Calibri" pitchFamily="32" charset="0"/>
              </a:rPr>
              <a:t>Какие действия тока вы знаете?</a:t>
            </a:r>
          </a:p>
          <a:p>
            <a:pPr marL="457200" indent="-457200" eaLnBrk="1" hangingPunct="1">
              <a:spcBef>
                <a:spcPts val="600"/>
              </a:spcBef>
              <a:buFont typeface="Times New Roman" pitchFamily="16" charset="0"/>
              <a:buAutoNum type="arabicPeriod"/>
              <a:defRPr/>
            </a:pPr>
            <a:r>
              <a:rPr lang="ru-RU" altLang="ru-RU" sz="2400" dirty="0" smtClean="0">
                <a:solidFill>
                  <a:schemeClr val="tx1"/>
                </a:solidFill>
                <a:latin typeface="Calibri" pitchFamily="32" charset="0"/>
              </a:rPr>
              <a:t>Каковы причины возникновения теплового действия тока?</a:t>
            </a:r>
          </a:p>
          <a:p>
            <a:pPr marL="457200" indent="-457200" eaLnBrk="1" hangingPunct="1">
              <a:spcBef>
                <a:spcPts val="600"/>
              </a:spcBef>
              <a:buFont typeface="Times New Roman" pitchFamily="16" charset="0"/>
              <a:buAutoNum type="arabicPeriod"/>
              <a:defRPr/>
            </a:pPr>
            <a:r>
              <a:rPr lang="ru-RU" altLang="ru-RU" sz="2400" dirty="0" smtClean="0">
                <a:solidFill>
                  <a:schemeClr val="tx1"/>
                </a:solidFill>
                <a:latin typeface="Calibri" pitchFamily="32" charset="0"/>
              </a:rPr>
              <a:t>А сколько тепла выделяется за день в доме?....</a:t>
            </a:r>
          </a:p>
          <a:p>
            <a:pPr marL="457200" indent="-457200" eaLnBrk="1" hangingPunct="1">
              <a:spcBef>
                <a:spcPts val="600"/>
              </a:spcBef>
              <a:buFont typeface="Times New Roman" pitchFamily="16" charset="0"/>
              <a:buAutoNum type="arabicPeriod"/>
              <a:defRPr/>
            </a:pPr>
            <a:endParaRPr lang="ru-RU" altLang="ru-RU" sz="2400" dirty="0" smtClean="0">
              <a:solidFill>
                <a:schemeClr val="tx1"/>
              </a:solidFill>
              <a:latin typeface="Calibri" pitchFamily="32" charset="0"/>
            </a:endParaRPr>
          </a:p>
          <a:p>
            <a:pPr marL="457200" indent="-457200" eaLnBrk="1" hangingPunct="1">
              <a:spcBef>
                <a:spcPts val="600"/>
              </a:spcBef>
              <a:buFont typeface="Times New Roman" pitchFamily="16" charset="0"/>
              <a:buAutoNum type="arabicPeriod"/>
              <a:defRPr/>
            </a:pPr>
            <a:endParaRPr lang="ru-RU" altLang="ru-RU" sz="2400" dirty="0" smtClean="0">
              <a:solidFill>
                <a:schemeClr val="tx1"/>
              </a:solidFill>
              <a:latin typeface="Calibri" pitchFamily="32" charset="0"/>
            </a:endParaRPr>
          </a:p>
          <a:p>
            <a:pPr marL="0" indent="0" eaLnBrk="1" hangingPunct="1">
              <a:spcBef>
                <a:spcPts val="600"/>
              </a:spcBef>
              <a:buFont typeface="Times New Roman" pitchFamily="16" charset="0"/>
              <a:buNone/>
              <a:defRPr/>
            </a:pPr>
            <a:r>
              <a:rPr lang="ru-RU" altLang="ru-RU" sz="2400" dirty="0" smtClean="0">
                <a:solidFill>
                  <a:schemeClr val="tx1"/>
                </a:solidFill>
                <a:latin typeface="Calibri" pitchFamily="32" charset="0"/>
              </a:rPr>
              <a:t>    Прежде чем мы это выясним, давайте вспомним от каких величин зависит яркость свечения лампочки…(тест)</a:t>
            </a:r>
          </a:p>
        </p:txBody>
      </p:sp>
      <p:pic>
        <p:nvPicPr>
          <p:cNvPr id="4" name="Picture 30" descr="C:\Users\Булатова\Pictures\vopros-otvet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858125" y="357188"/>
            <a:ext cx="1285875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868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altLang="ru-RU" sz="2400">
                <a:solidFill>
                  <a:srgbClr val="FF0000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11267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>
              <a:spcBef>
                <a:spcPts val="800"/>
              </a:spcBef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 sz="3200">
                <a:solidFill>
                  <a:schemeClr val="tx1"/>
                </a:solidFill>
                <a:latin typeface="Calibri" pitchFamily="34" charset="0"/>
              </a:rPr>
              <a:t>Проверяем…</a:t>
            </a:r>
            <a:endParaRPr lang="ru-RU" altLang="ru-RU" sz="3200">
              <a:solidFill>
                <a:srgbClr val="000000"/>
              </a:solidFill>
              <a:latin typeface="Calibri" pitchFamily="34" charset="0"/>
            </a:endParaRPr>
          </a:p>
          <a:p>
            <a:pPr marL="341313" indent="-341313">
              <a:spcBef>
                <a:spcPts val="800"/>
              </a:spcBef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altLang="ru-RU" sz="320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11268" name="Picture 4" descr="C:\Users\Дима\Desktop\images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995738" y="2708275"/>
            <a:ext cx="2728912" cy="309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9650" y="765175"/>
            <a:ext cx="7116763" cy="863600"/>
          </a:xfrm>
        </p:spPr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ru-RU" smtClean="0">
                <a:solidFill>
                  <a:schemeClr val="accent1">
                    <a:tint val="83000"/>
                    <a:satMod val="150000"/>
                  </a:schemeClr>
                </a:solidFill>
                <a:cs typeface="Trebuchet MS" pitchFamily="34" charset="0"/>
              </a:rPr>
              <a:t>Как вы думаете какова тема нашего урока?...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09650" y="2852738"/>
            <a:ext cx="7116763" cy="2786062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buFont typeface="Wingdings 2" charset="2"/>
              <a:buNone/>
              <a:defRPr/>
            </a:pPr>
            <a:r>
              <a:rPr lang="ru-RU" sz="4400" dirty="0" smtClean="0"/>
              <a:t>Тепловое действие тока</a:t>
            </a:r>
            <a:endParaRPr lang="ru-RU" sz="4400" dirty="0"/>
          </a:p>
        </p:txBody>
      </p:sp>
      <p:pic>
        <p:nvPicPr>
          <p:cNvPr id="12292" name="Рисунок 5" descr="1finish.pn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284913" y="3714750"/>
            <a:ext cx="2859087" cy="296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ru-RU" smtClean="0">
                <a:solidFill>
                  <a:schemeClr val="accent1">
                    <a:tint val="83000"/>
                    <a:satMod val="150000"/>
                  </a:schemeClr>
                </a:solidFill>
                <a:cs typeface="Trebuchet MS" pitchFamily="34" charset="0"/>
              </a:rPr>
              <a:t>Цели урока: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09650" y="1806575"/>
            <a:ext cx="7124700" cy="1190625"/>
          </a:xfrm>
        </p:spPr>
        <p:txBody>
          <a:bodyPr rtlCol="0">
            <a:normAutofit fontScale="55000" lnSpcReduction="20000"/>
          </a:bodyPr>
          <a:lstStyle/>
          <a:p>
            <a:pPr marL="448056" indent="-384048" eaLnBrk="1" fontAlgn="auto" hangingPunct="1">
              <a:spcAft>
                <a:spcPts val="0"/>
              </a:spcAft>
              <a:buFont typeface="Wingdings 2" charset="2"/>
              <a:buChar char=""/>
              <a:defRPr/>
            </a:pPr>
            <a:r>
              <a:rPr lang="ru-RU" dirty="0" smtClean="0"/>
              <a:t>Узнать о причинах возникновения теплового действия тока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 charset="2"/>
              <a:buChar char=""/>
              <a:defRPr/>
            </a:pPr>
            <a:r>
              <a:rPr lang="ru-RU" dirty="0" smtClean="0"/>
              <a:t>Вывести закон Джоуля-Ленца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 charset="2"/>
              <a:buChar char=""/>
              <a:defRPr/>
            </a:pPr>
            <a:r>
              <a:rPr lang="ru-RU" dirty="0" smtClean="0"/>
              <a:t>Установить, как применяют закон Джоуля – Ленца на практике </a:t>
            </a:r>
            <a:endParaRPr lang="ru-RU" dirty="0"/>
          </a:p>
        </p:txBody>
      </p:sp>
      <p:pic>
        <p:nvPicPr>
          <p:cNvPr id="13316" name="Picture 5" descr="учитель2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105400" y="3730625"/>
            <a:ext cx="2952750" cy="251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"/>
          <p:cNvSpPr txBox="1">
            <a:spLocks noChangeArrowheads="1"/>
          </p:cNvSpPr>
          <p:nvPr/>
        </p:nvSpPr>
        <p:spPr bwMode="auto">
          <a:xfrm>
            <a:off x="428625" y="285750"/>
            <a:ext cx="8229600" cy="857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altLang="ru-RU" sz="2800">
                <a:solidFill>
                  <a:srgbClr val="FF0000"/>
                </a:solidFill>
                <a:latin typeface="Calibri" pitchFamily="34" charset="0"/>
              </a:rPr>
              <a:t>Работа с учебником</a:t>
            </a:r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57200" y="1285875"/>
            <a:ext cx="8229600" cy="6319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 sz="2800">
                <a:solidFill>
                  <a:schemeClr val="tx1"/>
                </a:solidFill>
                <a:latin typeface="Calibri" pitchFamily="34" charset="0"/>
              </a:rPr>
              <a:t>Как можно объяснить нагревание проводника электрическим током?</a:t>
            </a:r>
          </a:p>
          <a:p>
            <a:pPr marL="341313" indent="-34131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altLang="ru-RU" sz="2800">
                <a:solidFill>
                  <a:schemeClr val="tx1"/>
                </a:solidFill>
                <a:latin typeface="Calibri" pitchFamily="34" charset="0"/>
              </a:rPr>
              <a:t>Попробуйте сформулировать это в виде ключевых словосочетаний</a:t>
            </a:r>
          </a:p>
          <a:p>
            <a:pPr marL="341313" indent="-341313">
              <a:spcBef>
                <a:spcPts val="400"/>
              </a:spcBef>
              <a:buClr>
                <a:srgbClr val="C00000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ru-RU" sz="4000" b="1">
              <a:solidFill>
                <a:srgbClr val="C00000"/>
              </a:solidFill>
              <a:latin typeface="Calibri" pitchFamily="34" charset="0"/>
            </a:endParaRPr>
          </a:p>
          <a:p>
            <a:pPr marL="341313" indent="-341313">
              <a:spcBef>
                <a:spcPts val="600"/>
              </a:spcBef>
              <a:buClr>
                <a:srgbClr val="C00000"/>
              </a:buClr>
              <a:buFont typeface="Calibri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altLang="ru-RU" sz="2400">
              <a:solidFill>
                <a:srgbClr val="C00000"/>
              </a:solidFill>
              <a:latin typeface="Calibri" pitchFamily="34" charset="0"/>
            </a:endParaRPr>
          </a:p>
          <a:p>
            <a:pPr marL="341313" indent="-341313">
              <a:spcBef>
                <a:spcPts val="600"/>
              </a:spcBef>
              <a:buClr>
                <a:srgbClr val="C00000"/>
              </a:buClr>
              <a:buFont typeface="Calibri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altLang="ru-RU" sz="2400">
              <a:solidFill>
                <a:srgbClr val="C00000"/>
              </a:solidFill>
              <a:latin typeface="Calibri" pitchFamily="34" charset="0"/>
            </a:endParaRPr>
          </a:p>
          <a:p>
            <a:pPr marL="341313" indent="-341313">
              <a:spcBef>
                <a:spcPts val="600"/>
              </a:spcBef>
              <a:buClr>
                <a:srgbClr val="C00000"/>
              </a:buClr>
              <a:buFont typeface="Calibri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ru-RU" altLang="ru-RU" sz="2400">
              <a:solidFill>
                <a:srgbClr val="C00000"/>
              </a:solidFill>
              <a:latin typeface="Calibri" pitchFamily="34" charset="0"/>
            </a:endParaRPr>
          </a:p>
        </p:txBody>
      </p:sp>
      <p:pic>
        <p:nvPicPr>
          <p:cNvPr id="14340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3800" y="4221163"/>
            <a:ext cx="3097213" cy="232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0" dur="500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341313" indent="-341313" eaLnBrk="1" fontAlgn="auto" hangingPunct="1">
              <a:spcBef>
                <a:spcPts val="400"/>
              </a:spcBef>
              <a:spcAft>
                <a:spcPts val="0"/>
              </a:spcAft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ru-RU" altLang="ru-RU" sz="20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Calibri" pitchFamily="34" charset="0"/>
              </a:rPr>
              <a:t>      </a:t>
            </a:r>
            <a:r>
              <a:rPr lang="ru-RU" altLang="ru-RU" sz="2000" b="1" dirty="0" smtClean="0">
                <a:solidFill>
                  <a:schemeClr val="bg1"/>
                </a:solidFill>
                <a:latin typeface="Calibri" pitchFamily="34" charset="0"/>
              </a:rPr>
              <a:t>Проверяем….</a:t>
            </a:r>
            <a:r>
              <a:rPr lang="ru-RU" altLang="ru-RU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Calibri" pitchFamily="34" charset="0"/>
              </a:rPr>
              <a:t/>
            </a:r>
            <a:br>
              <a:rPr lang="ru-RU" altLang="ru-RU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Calibri" pitchFamily="34" charset="0"/>
              </a:rPr>
            </a:br>
            <a:endParaRPr lang="ru-RU" sz="2800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457200" y="1000125"/>
            <a:ext cx="8229600" cy="5454650"/>
          </a:xfrm>
        </p:spPr>
        <p:txBody>
          <a:bodyPr/>
          <a:lstStyle/>
          <a:p>
            <a:pPr marL="522287" indent="-457200">
              <a:buFont typeface="+mj-lt"/>
              <a:buAutoNum type="arabicPeriod"/>
              <a:defRPr/>
            </a:pPr>
            <a:r>
              <a:rPr lang="ru-RU" altLang="ru-RU" sz="24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Calibri" pitchFamily="34" charset="0"/>
              </a:rPr>
              <a:t>     </a:t>
            </a:r>
            <a:r>
              <a:rPr lang="ru-RU" altLang="ru-RU" sz="3200" b="1" dirty="0" smtClean="0">
                <a:solidFill>
                  <a:schemeClr val="bg1"/>
                </a:solidFill>
                <a:latin typeface="Calibri" pitchFamily="34" charset="0"/>
              </a:rPr>
              <a:t>Эл. поле совершает работу </a:t>
            </a:r>
            <a:r>
              <a:rPr lang="ru-RU" altLang="ru-RU" sz="3200" dirty="0" smtClean="0">
                <a:solidFill>
                  <a:schemeClr val="bg1"/>
                </a:solidFill>
                <a:latin typeface="Calibri" pitchFamily="34" charset="0"/>
              </a:rPr>
              <a:t>по перемещению свободных зарядов</a:t>
            </a:r>
          </a:p>
          <a:p>
            <a:pPr marL="522287" indent="-457200">
              <a:buFont typeface="+mj-lt"/>
              <a:buAutoNum type="arabicPeriod"/>
              <a:defRPr/>
            </a:pPr>
            <a:r>
              <a:rPr lang="ru-RU" altLang="ru-RU" sz="3200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ru-RU" altLang="ru-RU" sz="3200" b="1" dirty="0" smtClean="0">
                <a:solidFill>
                  <a:schemeClr val="bg1"/>
                </a:solidFill>
                <a:latin typeface="Calibri" pitchFamily="34" charset="0"/>
              </a:rPr>
              <a:t>Взаимодействие</a:t>
            </a:r>
            <a:r>
              <a:rPr lang="ru-RU" altLang="ru-RU" sz="3200" dirty="0" smtClean="0">
                <a:solidFill>
                  <a:schemeClr val="bg1"/>
                </a:solidFill>
                <a:latin typeface="Calibri" pitchFamily="34" charset="0"/>
              </a:rPr>
              <a:t> направленно движущихся свободных зарядов с ионами вещества</a:t>
            </a:r>
          </a:p>
          <a:p>
            <a:pPr marL="522287" indent="-457200">
              <a:buFont typeface="+mj-lt"/>
              <a:buAutoNum type="arabicPeriod"/>
              <a:defRPr/>
            </a:pPr>
            <a:r>
              <a:rPr lang="ru-RU" altLang="ru-RU" sz="3200" b="1" dirty="0" smtClean="0">
                <a:solidFill>
                  <a:schemeClr val="bg1"/>
                </a:solidFill>
                <a:latin typeface="Calibri" pitchFamily="34" charset="0"/>
              </a:rPr>
              <a:t>Передача энергии </a:t>
            </a:r>
            <a:r>
              <a:rPr lang="ru-RU" altLang="ru-RU" sz="3200" dirty="0" smtClean="0">
                <a:solidFill>
                  <a:schemeClr val="bg1"/>
                </a:solidFill>
                <a:latin typeface="Calibri" pitchFamily="34" charset="0"/>
              </a:rPr>
              <a:t>ионам</a:t>
            </a:r>
          </a:p>
          <a:p>
            <a:pPr marL="522287" indent="-457200">
              <a:buFont typeface="+mj-lt"/>
              <a:buAutoNum type="arabicPeriod"/>
              <a:defRPr/>
            </a:pPr>
            <a:r>
              <a:rPr lang="ru-RU" altLang="ru-RU" sz="3200" dirty="0" smtClean="0">
                <a:solidFill>
                  <a:schemeClr val="bg1"/>
                </a:solidFill>
                <a:latin typeface="Calibri" pitchFamily="34" charset="0"/>
              </a:rPr>
              <a:t>Работа тока приводит </a:t>
            </a:r>
            <a:r>
              <a:rPr lang="ru-RU" altLang="ru-RU" sz="3200" b="1" dirty="0" smtClean="0">
                <a:solidFill>
                  <a:schemeClr val="bg1"/>
                </a:solidFill>
                <a:latin typeface="Calibri" pitchFamily="34" charset="0"/>
              </a:rPr>
              <a:t>к увеличению внутренней энергии проводника</a:t>
            </a:r>
          </a:p>
          <a:p>
            <a:pPr marL="522287" indent="-457200">
              <a:buFont typeface="+mj-lt"/>
              <a:buAutoNum type="arabicPeriod"/>
              <a:defRPr/>
            </a:pPr>
            <a:r>
              <a:rPr lang="ru-RU" altLang="ru-RU" sz="3200" dirty="0" smtClean="0">
                <a:solidFill>
                  <a:schemeClr val="bg1"/>
                </a:solidFill>
                <a:latin typeface="Calibri" pitchFamily="34" charset="0"/>
              </a:rPr>
              <a:t> Если проводник неподвижен, то </a:t>
            </a:r>
            <a:r>
              <a:rPr lang="ru-RU" altLang="ru-RU" sz="3200" b="1" dirty="0" smtClean="0">
                <a:solidFill>
                  <a:schemeClr val="bg1"/>
                </a:solidFill>
                <a:latin typeface="Calibri" pitchFamily="34" charset="0"/>
              </a:rPr>
              <a:t>А </a:t>
            </a:r>
            <a:r>
              <a:rPr lang="ru-RU" altLang="ru-RU" sz="3200" b="1" baseline="-25000" dirty="0" smtClean="0">
                <a:solidFill>
                  <a:schemeClr val="bg1"/>
                </a:solidFill>
                <a:latin typeface="Calibri" pitchFamily="34" charset="0"/>
              </a:rPr>
              <a:t>тока</a:t>
            </a:r>
            <a:r>
              <a:rPr lang="ru-RU" altLang="ru-RU" sz="3200" b="1" dirty="0" smtClean="0">
                <a:solidFill>
                  <a:schemeClr val="bg1"/>
                </a:solidFill>
                <a:latin typeface="Calibri" pitchFamily="34" charset="0"/>
              </a:rPr>
              <a:t> = </a:t>
            </a:r>
            <a:r>
              <a:rPr lang="en-US" altLang="ru-RU" sz="3200" b="1" dirty="0" smtClean="0">
                <a:solidFill>
                  <a:schemeClr val="bg1"/>
                </a:solidFill>
                <a:latin typeface="Calibri" pitchFamily="34" charset="0"/>
              </a:rPr>
              <a:t>Q</a:t>
            </a:r>
            <a:r>
              <a:rPr lang="ru-RU" altLang="ru-RU" sz="3200" dirty="0" smtClean="0">
                <a:solidFill>
                  <a:schemeClr val="bg1"/>
                </a:solidFill>
                <a:latin typeface="Calibri" pitchFamily="34" charset="0"/>
              </a:rPr>
              <a:t>.</a:t>
            </a:r>
            <a:r>
              <a:rPr lang="ru-RU" altLang="ru-RU" sz="3200" b="1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ru-RU" altLang="ru-RU" sz="3200" dirty="0" smtClean="0">
                <a:solidFill>
                  <a:schemeClr val="bg1"/>
                </a:solidFill>
                <a:latin typeface="Calibri" pitchFamily="34" charset="0"/>
              </a:rPr>
              <a:t>Значит</a:t>
            </a:r>
            <a:r>
              <a:rPr lang="ru-RU" altLang="ru-RU" sz="3200" b="1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en-US" altLang="ru-RU" sz="3200" b="1" dirty="0" smtClean="0">
                <a:solidFill>
                  <a:schemeClr val="bg1"/>
                </a:solidFill>
                <a:latin typeface="Calibri" pitchFamily="34" charset="0"/>
              </a:rPr>
              <a:t>Q</a:t>
            </a:r>
            <a:r>
              <a:rPr lang="ru-RU" altLang="ru-RU" sz="3200" b="1" dirty="0" smtClean="0">
                <a:solidFill>
                  <a:schemeClr val="bg1"/>
                </a:solidFill>
                <a:latin typeface="Calibri" pitchFamily="34" charset="0"/>
              </a:rPr>
              <a:t> = </a:t>
            </a:r>
            <a:r>
              <a:rPr lang="en-US" altLang="ru-RU" sz="3200" b="1" dirty="0" err="1" smtClean="0">
                <a:solidFill>
                  <a:schemeClr val="bg1"/>
                </a:solidFill>
                <a:latin typeface="Calibri" pitchFamily="34" charset="0"/>
              </a:rPr>
              <a:t>UIt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1"/>
          <p:cNvSpPr txBox="1">
            <a:spLocks noChangeArrowheads="1"/>
          </p:cNvSpPr>
          <p:nvPr/>
        </p:nvSpPr>
        <p:spPr bwMode="auto">
          <a:xfrm>
            <a:off x="457200" y="261938"/>
            <a:ext cx="8229600" cy="8239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altLang="ru-RU" sz="2400">
                <a:solidFill>
                  <a:srgbClr val="FF0000"/>
                </a:solidFill>
                <a:latin typeface="Calibri" pitchFamily="34" charset="0"/>
              </a:rPr>
              <a:t>При каких условиях количество теплоты, выделяющееся в проводнике, можно вычислять по двум другим формулам?</a:t>
            </a:r>
          </a:p>
        </p:txBody>
      </p:sp>
      <p:sp>
        <p:nvSpPr>
          <p:cNvPr id="7171" name="Text Box 2"/>
          <p:cNvSpPr txBox="1">
            <a:spLocks noChangeArrowheads="1"/>
          </p:cNvSpPr>
          <p:nvPr/>
        </p:nvSpPr>
        <p:spPr bwMode="auto">
          <a:xfrm>
            <a:off x="457200" y="1844675"/>
            <a:ext cx="8229600" cy="5199063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/>
          <a:lstStyle>
            <a:lvl1pPr marL="341313" indent="-341313" eaLnBrk="0" hangingPunc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1pPr>
            <a:lvl2pPr eaLnBrk="0" hangingPunc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2pPr>
            <a:lvl3pPr eaLnBrk="0" hangingPunc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3pPr>
            <a:lvl4pPr eaLnBrk="0" hangingPunc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4pPr>
            <a:lvl5pPr eaLnBrk="0" hangingPunc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ea typeface="MS Gothic" charset="-128"/>
              </a:defRPr>
            </a:lvl9pPr>
          </a:lstStyle>
          <a:p>
            <a:pPr marL="0" indent="0" algn="ctr" eaLnBrk="1" hangingPunct="1">
              <a:buFont typeface="Times New Roman" pitchFamily="16" charset="0"/>
              <a:buNone/>
              <a:tabLst/>
              <a:defRPr/>
            </a:pPr>
            <a:r>
              <a:rPr lang="ru-RU" altLang="ru-RU" sz="2400" dirty="0" smtClean="0">
                <a:solidFill>
                  <a:srgbClr val="FF0000"/>
                </a:solidFill>
                <a:latin typeface="Calibri" pitchFamily="32" charset="0"/>
              </a:rPr>
              <a:t>Степень нагрева проводника зависит от его СОПРОТИВЛЕНИЯ</a:t>
            </a:r>
            <a:endParaRPr lang="ru-RU" altLang="ru-RU" sz="2800" dirty="0" smtClean="0">
              <a:solidFill>
                <a:srgbClr val="C00000"/>
              </a:solidFill>
              <a:latin typeface="Calibri" pitchFamily="32" charset="0"/>
            </a:endParaRPr>
          </a:p>
          <a:p>
            <a:pPr eaLnBrk="1" hangingPunct="1">
              <a:spcBef>
                <a:spcPts val="700"/>
              </a:spcBef>
              <a:buClr>
                <a:srgbClr val="C00000"/>
              </a:buClr>
              <a:buFont typeface="Arial" charset="0"/>
              <a:buChar char="•"/>
              <a:defRPr/>
            </a:pPr>
            <a:r>
              <a:rPr lang="ru-RU" altLang="ru-RU" sz="2800" dirty="0" smtClean="0">
                <a:solidFill>
                  <a:srgbClr val="C00000"/>
                </a:solidFill>
                <a:latin typeface="Calibri" pitchFamily="32" charset="0"/>
              </a:rPr>
              <a:t>При последовательном соединении </a:t>
            </a:r>
          </a:p>
          <a:p>
            <a:pPr eaLnBrk="1" hangingPunct="1">
              <a:spcBef>
                <a:spcPts val="600"/>
              </a:spcBef>
              <a:buClrTx/>
              <a:buSzTx/>
              <a:buFontTx/>
              <a:buNone/>
              <a:defRPr/>
            </a:pPr>
            <a:r>
              <a:rPr lang="en-US" altLang="ru-RU" sz="3200" b="1" dirty="0" smtClean="0">
                <a:solidFill>
                  <a:srgbClr val="000000"/>
                </a:solidFill>
                <a:latin typeface="Calibri" pitchFamily="32" charset="0"/>
              </a:rPr>
              <a:t>I</a:t>
            </a:r>
            <a:r>
              <a:rPr lang="ru-RU" altLang="ru-RU" sz="3200" b="1" dirty="0" smtClean="0">
                <a:solidFill>
                  <a:srgbClr val="000000"/>
                </a:solidFill>
                <a:latin typeface="Calibri" pitchFamily="32" charset="0"/>
              </a:rPr>
              <a:t> = </a:t>
            </a:r>
            <a:r>
              <a:rPr lang="en-US" altLang="ru-RU" sz="3200" b="1" dirty="0" err="1" smtClean="0">
                <a:solidFill>
                  <a:srgbClr val="000000"/>
                </a:solidFill>
                <a:latin typeface="Calibri" pitchFamily="32" charset="0"/>
              </a:rPr>
              <a:t>const</a:t>
            </a:r>
            <a:r>
              <a:rPr lang="ru-RU" altLang="ru-RU" sz="2400" dirty="0" smtClean="0">
                <a:solidFill>
                  <a:srgbClr val="000000"/>
                </a:solidFill>
                <a:latin typeface="Calibri" pitchFamily="32" charset="0"/>
              </a:rPr>
              <a:t> , </a:t>
            </a:r>
            <a:r>
              <a:rPr lang="ru-RU" altLang="ru-RU" sz="2800" b="1" dirty="0" smtClean="0">
                <a:solidFill>
                  <a:srgbClr val="000000"/>
                </a:solidFill>
                <a:latin typeface="Calibri" pitchFamily="32" charset="0"/>
              </a:rPr>
              <a:t>Q = </a:t>
            </a:r>
            <a:r>
              <a:rPr lang="en-US" altLang="ru-RU" sz="2800" b="1" dirty="0" smtClean="0">
                <a:solidFill>
                  <a:srgbClr val="000000"/>
                </a:solidFill>
                <a:latin typeface="Calibri" pitchFamily="32" charset="0"/>
              </a:rPr>
              <a:t>I</a:t>
            </a:r>
            <a:r>
              <a:rPr lang="ru-RU" altLang="ru-RU" sz="2800" b="1" baseline="30000" dirty="0" smtClean="0">
                <a:solidFill>
                  <a:srgbClr val="000000"/>
                </a:solidFill>
                <a:latin typeface="Calibri" pitchFamily="32" charset="0"/>
              </a:rPr>
              <a:t>2</a:t>
            </a:r>
            <a:r>
              <a:rPr lang="ru-RU" altLang="ru-RU" sz="2800" b="1" dirty="0" smtClean="0">
                <a:solidFill>
                  <a:srgbClr val="000000"/>
                </a:solidFill>
                <a:latin typeface="Calibri" pitchFamily="32" charset="0"/>
              </a:rPr>
              <a:t> </a:t>
            </a:r>
            <a:r>
              <a:rPr lang="en-US" altLang="ru-RU" sz="2800" b="1" dirty="0" err="1" smtClean="0">
                <a:solidFill>
                  <a:srgbClr val="000000"/>
                </a:solidFill>
                <a:latin typeface="Calibri" pitchFamily="32" charset="0"/>
              </a:rPr>
              <a:t>Rt</a:t>
            </a:r>
            <a:r>
              <a:rPr lang="ru-RU" altLang="ru-RU" sz="2400" dirty="0" smtClean="0">
                <a:solidFill>
                  <a:srgbClr val="000000"/>
                </a:solidFill>
                <a:latin typeface="Calibri" pitchFamily="32" charset="0"/>
              </a:rPr>
              <a:t>,  (чем больше </a:t>
            </a:r>
            <a:r>
              <a:rPr lang="en-US" altLang="ru-RU" sz="2400" dirty="0" smtClean="0">
                <a:solidFill>
                  <a:srgbClr val="000000"/>
                </a:solidFill>
                <a:latin typeface="Calibri" pitchFamily="32" charset="0"/>
              </a:rPr>
              <a:t>R</a:t>
            </a:r>
            <a:r>
              <a:rPr lang="ru-RU" altLang="ru-RU" sz="2400" dirty="0" smtClean="0">
                <a:solidFill>
                  <a:srgbClr val="000000"/>
                </a:solidFill>
                <a:latin typeface="Calibri" pitchFamily="32" charset="0"/>
              </a:rPr>
              <a:t>, тем больше </a:t>
            </a:r>
            <a:r>
              <a:rPr lang="en-US" altLang="ru-RU" sz="2400" dirty="0" smtClean="0">
                <a:solidFill>
                  <a:srgbClr val="000000"/>
                </a:solidFill>
                <a:latin typeface="Calibri" pitchFamily="32" charset="0"/>
              </a:rPr>
              <a:t>Q</a:t>
            </a:r>
            <a:r>
              <a:rPr lang="ru-RU" altLang="ru-RU" sz="2400" dirty="0" smtClean="0">
                <a:solidFill>
                  <a:srgbClr val="000000"/>
                </a:solidFill>
                <a:latin typeface="Calibri" pitchFamily="32" charset="0"/>
              </a:rPr>
              <a:t>)</a:t>
            </a:r>
          </a:p>
          <a:p>
            <a:pPr eaLnBrk="1" hangingPunct="1">
              <a:spcBef>
                <a:spcPts val="700"/>
              </a:spcBef>
              <a:buClrTx/>
              <a:buSzTx/>
              <a:buFontTx/>
              <a:buNone/>
              <a:defRPr/>
            </a:pPr>
            <a:r>
              <a:rPr lang="ru-RU" altLang="ru-RU" sz="2400" dirty="0" smtClean="0">
                <a:solidFill>
                  <a:srgbClr val="000000"/>
                </a:solidFill>
                <a:latin typeface="Calibri" pitchFamily="32" charset="0"/>
              </a:rPr>
              <a:t>значит </a:t>
            </a:r>
            <a:r>
              <a:rPr lang="ru-RU" altLang="ru-RU" sz="2800" b="1" dirty="0" smtClean="0">
                <a:solidFill>
                  <a:srgbClr val="000000"/>
                </a:solidFill>
                <a:latin typeface="Calibri" pitchFamily="32" charset="0"/>
              </a:rPr>
              <a:t>сильнее</a:t>
            </a:r>
            <a:r>
              <a:rPr lang="ru-RU" altLang="ru-RU" sz="2400" b="1" dirty="0" smtClean="0">
                <a:solidFill>
                  <a:srgbClr val="000000"/>
                </a:solidFill>
                <a:latin typeface="Calibri" pitchFamily="32" charset="0"/>
              </a:rPr>
              <a:t> </a:t>
            </a:r>
            <a:r>
              <a:rPr lang="ru-RU" altLang="ru-RU" sz="2400" dirty="0" smtClean="0">
                <a:solidFill>
                  <a:srgbClr val="000000"/>
                </a:solidFill>
                <a:latin typeface="Calibri" pitchFamily="32" charset="0"/>
              </a:rPr>
              <a:t>нагреется проводник с </a:t>
            </a:r>
          </a:p>
          <a:p>
            <a:pPr eaLnBrk="1" hangingPunct="1">
              <a:spcBef>
                <a:spcPts val="700"/>
              </a:spcBef>
              <a:buClrTx/>
              <a:buSzTx/>
              <a:buFontTx/>
              <a:buNone/>
              <a:defRPr/>
            </a:pPr>
            <a:r>
              <a:rPr lang="ru-RU" altLang="ru-RU" sz="2800" b="1" dirty="0" smtClean="0">
                <a:solidFill>
                  <a:srgbClr val="000000"/>
                </a:solidFill>
                <a:latin typeface="Calibri" pitchFamily="32" charset="0"/>
              </a:rPr>
              <a:t>большим сопротивлением</a:t>
            </a:r>
          </a:p>
          <a:p>
            <a:pPr eaLnBrk="1" hangingPunct="1">
              <a:spcBef>
                <a:spcPts val="700"/>
              </a:spcBef>
              <a:buClr>
                <a:srgbClr val="C00000"/>
              </a:buClr>
              <a:buFont typeface="Arial" charset="0"/>
              <a:buChar char="•"/>
              <a:defRPr/>
            </a:pPr>
            <a:r>
              <a:rPr lang="ru-RU" altLang="ru-RU" sz="2800" dirty="0" smtClean="0">
                <a:solidFill>
                  <a:srgbClr val="C00000"/>
                </a:solidFill>
                <a:latin typeface="Calibri" pitchFamily="32" charset="0"/>
              </a:rPr>
              <a:t>При параллельном соединении </a:t>
            </a:r>
          </a:p>
          <a:p>
            <a:pPr eaLnBrk="1" hangingPunct="1">
              <a:spcBef>
                <a:spcPts val="600"/>
              </a:spcBef>
              <a:buClrTx/>
              <a:buSzTx/>
              <a:buFontTx/>
              <a:buNone/>
              <a:defRPr/>
            </a:pPr>
            <a:r>
              <a:rPr lang="ru-RU" altLang="ru-RU" sz="2800" b="1" dirty="0" smtClean="0">
                <a:solidFill>
                  <a:srgbClr val="000000"/>
                </a:solidFill>
                <a:latin typeface="Calibri" pitchFamily="32" charset="0"/>
              </a:rPr>
              <a:t>U= </a:t>
            </a:r>
            <a:r>
              <a:rPr lang="en-US" altLang="ru-RU" sz="2800" b="1" dirty="0" err="1" smtClean="0">
                <a:solidFill>
                  <a:srgbClr val="000000"/>
                </a:solidFill>
                <a:latin typeface="Calibri" pitchFamily="32" charset="0"/>
              </a:rPr>
              <a:t>const</a:t>
            </a:r>
            <a:r>
              <a:rPr lang="ru-RU" altLang="ru-RU" sz="2800" b="1" dirty="0" smtClean="0">
                <a:solidFill>
                  <a:srgbClr val="000000"/>
                </a:solidFill>
                <a:latin typeface="Calibri" pitchFamily="32" charset="0"/>
              </a:rPr>
              <a:t>,  </a:t>
            </a:r>
            <a:r>
              <a:rPr lang="en-US" altLang="ru-RU" sz="2800" b="1" dirty="0" smtClean="0">
                <a:solidFill>
                  <a:srgbClr val="000000"/>
                </a:solidFill>
                <a:latin typeface="Calibri" pitchFamily="32" charset="0"/>
              </a:rPr>
              <a:t>Q</a:t>
            </a:r>
            <a:r>
              <a:rPr lang="ru-RU" altLang="ru-RU" sz="2800" b="1" dirty="0" smtClean="0">
                <a:solidFill>
                  <a:srgbClr val="000000"/>
                </a:solidFill>
                <a:latin typeface="Calibri" pitchFamily="32" charset="0"/>
              </a:rPr>
              <a:t> = </a:t>
            </a:r>
            <a:r>
              <a:rPr lang="en-US" altLang="ru-RU" sz="2800" b="1" dirty="0" smtClean="0">
                <a:solidFill>
                  <a:srgbClr val="000000"/>
                </a:solidFill>
                <a:latin typeface="Calibri" pitchFamily="32" charset="0"/>
              </a:rPr>
              <a:t>U</a:t>
            </a:r>
            <a:r>
              <a:rPr lang="ru-RU" altLang="ru-RU" sz="2800" b="1" baseline="30000" dirty="0" smtClean="0">
                <a:solidFill>
                  <a:srgbClr val="000000"/>
                </a:solidFill>
                <a:latin typeface="Calibri" pitchFamily="32" charset="0"/>
              </a:rPr>
              <a:t>2</a:t>
            </a:r>
            <a:r>
              <a:rPr lang="ru-RU" altLang="ru-RU" sz="2800" b="1" dirty="0" smtClean="0">
                <a:solidFill>
                  <a:srgbClr val="000000"/>
                </a:solidFill>
                <a:latin typeface="Calibri" pitchFamily="32" charset="0"/>
              </a:rPr>
              <a:t>t/</a:t>
            </a:r>
            <a:r>
              <a:rPr lang="en-US" altLang="ru-RU" sz="2800" b="1" dirty="0" smtClean="0">
                <a:solidFill>
                  <a:srgbClr val="000000"/>
                </a:solidFill>
                <a:latin typeface="Calibri" pitchFamily="32" charset="0"/>
              </a:rPr>
              <a:t>R</a:t>
            </a:r>
            <a:r>
              <a:rPr lang="ru-RU" altLang="ru-RU" sz="2800" dirty="0" smtClean="0">
                <a:solidFill>
                  <a:srgbClr val="000000"/>
                </a:solidFill>
                <a:latin typeface="Calibri" pitchFamily="32" charset="0"/>
              </a:rPr>
              <a:t>, (</a:t>
            </a:r>
            <a:r>
              <a:rPr lang="ru-RU" altLang="ru-RU" sz="2400" dirty="0" smtClean="0">
                <a:solidFill>
                  <a:srgbClr val="000000"/>
                </a:solidFill>
                <a:latin typeface="Calibri" pitchFamily="32" charset="0"/>
              </a:rPr>
              <a:t>чем меньше </a:t>
            </a:r>
            <a:r>
              <a:rPr lang="en-US" altLang="ru-RU" sz="2400" dirty="0" smtClean="0">
                <a:solidFill>
                  <a:srgbClr val="000000"/>
                </a:solidFill>
                <a:latin typeface="Calibri" pitchFamily="32" charset="0"/>
              </a:rPr>
              <a:t>R</a:t>
            </a:r>
            <a:r>
              <a:rPr lang="ru-RU" altLang="ru-RU" sz="2400" dirty="0" smtClean="0">
                <a:solidFill>
                  <a:srgbClr val="000000"/>
                </a:solidFill>
                <a:latin typeface="Calibri" pitchFamily="32" charset="0"/>
              </a:rPr>
              <a:t>, тем больше </a:t>
            </a:r>
            <a:r>
              <a:rPr lang="en-US" altLang="ru-RU" sz="2400" dirty="0" smtClean="0">
                <a:solidFill>
                  <a:srgbClr val="000000"/>
                </a:solidFill>
                <a:latin typeface="Calibri" pitchFamily="32" charset="0"/>
              </a:rPr>
              <a:t>Q</a:t>
            </a:r>
            <a:r>
              <a:rPr lang="ru-RU" altLang="ru-RU" sz="2400" dirty="0" smtClean="0">
                <a:solidFill>
                  <a:srgbClr val="000000"/>
                </a:solidFill>
                <a:latin typeface="Calibri" pitchFamily="32" charset="0"/>
              </a:rPr>
              <a:t>)</a:t>
            </a:r>
          </a:p>
          <a:p>
            <a:pPr eaLnBrk="1" hangingPunct="1">
              <a:spcBef>
                <a:spcPts val="700"/>
              </a:spcBef>
              <a:buClrTx/>
              <a:buSzTx/>
              <a:buFontTx/>
              <a:buNone/>
              <a:defRPr/>
            </a:pPr>
            <a:r>
              <a:rPr lang="ru-RU" altLang="ru-RU" sz="2400" dirty="0" smtClean="0">
                <a:solidFill>
                  <a:srgbClr val="000000"/>
                </a:solidFill>
                <a:latin typeface="Calibri" pitchFamily="32" charset="0"/>
              </a:rPr>
              <a:t>значит</a:t>
            </a:r>
            <a:r>
              <a:rPr lang="ru-RU" altLang="ru-RU" sz="2800" dirty="0" smtClean="0">
                <a:solidFill>
                  <a:srgbClr val="000000"/>
                </a:solidFill>
                <a:latin typeface="Calibri" pitchFamily="32" charset="0"/>
              </a:rPr>
              <a:t> </a:t>
            </a:r>
            <a:r>
              <a:rPr lang="ru-RU" altLang="ru-RU" sz="2800" b="1" dirty="0" smtClean="0">
                <a:solidFill>
                  <a:srgbClr val="000000"/>
                </a:solidFill>
                <a:latin typeface="Calibri" pitchFamily="32" charset="0"/>
              </a:rPr>
              <a:t>сильнее</a:t>
            </a:r>
            <a:r>
              <a:rPr lang="ru-RU" altLang="ru-RU" sz="2400" dirty="0" smtClean="0">
                <a:solidFill>
                  <a:srgbClr val="000000"/>
                </a:solidFill>
                <a:latin typeface="Calibri" pitchFamily="32" charset="0"/>
              </a:rPr>
              <a:t> нагреется проводник с </a:t>
            </a:r>
          </a:p>
          <a:p>
            <a:pPr eaLnBrk="1" hangingPunct="1">
              <a:spcBef>
                <a:spcPts val="700"/>
              </a:spcBef>
              <a:buClrTx/>
              <a:buSzTx/>
              <a:buFontTx/>
              <a:buNone/>
              <a:defRPr/>
            </a:pPr>
            <a:r>
              <a:rPr lang="ru-RU" altLang="ru-RU" sz="2800" b="1" dirty="0" smtClean="0">
                <a:solidFill>
                  <a:srgbClr val="000000"/>
                </a:solidFill>
                <a:latin typeface="Calibri" pitchFamily="32" charset="0"/>
              </a:rPr>
              <a:t>меньшим сопротивлением</a:t>
            </a:r>
          </a:p>
          <a:p>
            <a:pPr eaLnBrk="1" hangingPunct="1">
              <a:spcBef>
                <a:spcPts val="700"/>
              </a:spcBef>
              <a:buClrTx/>
              <a:buSzTx/>
              <a:buFontTx/>
              <a:buNone/>
              <a:defRPr/>
            </a:pPr>
            <a:endParaRPr lang="ru-RU" altLang="ru-RU" sz="2800" dirty="0" smtClean="0">
              <a:solidFill>
                <a:srgbClr val="000000"/>
              </a:solidFill>
              <a:latin typeface="Calibri" pitchFamily="32" charset="0"/>
            </a:endParaRPr>
          </a:p>
          <a:p>
            <a:pPr eaLnBrk="1" hangingPunct="1">
              <a:spcBef>
                <a:spcPts val="700"/>
              </a:spcBef>
              <a:buFont typeface="Arial" charset="0"/>
              <a:buNone/>
              <a:defRPr/>
            </a:pPr>
            <a:endParaRPr lang="ru-RU" altLang="ru-RU" sz="2800" dirty="0" smtClean="0">
              <a:solidFill>
                <a:srgbClr val="000000"/>
              </a:solidFill>
              <a:latin typeface="Calibri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5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2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7" dur="2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" dur="2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2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2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3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4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2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7" dur="2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" dur="2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2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1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2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3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4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6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7" dur="100" fill="hold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8" dur="100" fill="hold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9" dur="100" fill="hold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100" fill="hold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8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6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7" dur="100" fill="hold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88" dur="100" fill="hold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9" dur="100" fill="hold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0" dur="100" fill="hold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9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1057</TotalTime>
  <Words>676</Words>
  <Application>Microsoft Office PowerPoint</Application>
  <PresentationFormat>Экран (4:3)</PresentationFormat>
  <Paragraphs>102</Paragraphs>
  <Slides>17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8" baseType="lpstr">
      <vt:lpstr>Arial</vt:lpstr>
      <vt:lpstr>MS Gothic</vt:lpstr>
      <vt:lpstr>Times New Roman</vt:lpstr>
      <vt:lpstr>Century Gothic</vt:lpstr>
      <vt:lpstr>Wingdings 2</vt:lpstr>
      <vt:lpstr>Verdana</vt:lpstr>
      <vt:lpstr>Calibri</vt:lpstr>
      <vt:lpstr>Courier New</vt:lpstr>
      <vt:lpstr>Arial Black</vt:lpstr>
      <vt:lpstr>Comic Sans MS</vt:lpstr>
      <vt:lpstr>Яркая</vt:lpstr>
      <vt:lpstr>Слайд 1</vt:lpstr>
      <vt:lpstr>Опыт…….</vt:lpstr>
      <vt:lpstr>Слайд 3</vt:lpstr>
      <vt:lpstr>Слайд 4</vt:lpstr>
      <vt:lpstr>Как вы думаете какова тема нашего урока?...</vt:lpstr>
      <vt:lpstr>Цели урока:</vt:lpstr>
      <vt:lpstr>Слайд 7</vt:lpstr>
      <vt:lpstr>      Проверяем…. </vt:lpstr>
      <vt:lpstr>Слайд 9</vt:lpstr>
      <vt:lpstr>Выполнить задания в группах и заполнить таблицу : </vt:lpstr>
      <vt:lpstr>Ответьте на вопросы</vt:lpstr>
      <vt:lpstr>Давайте ответим на вопрос, который мы обсуждали вначале урока:</vt:lpstr>
      <vt:lpstr>Прием  “Написание синквейна”</vt:lpstr>
      <vt:lpstr>Правила написания  синквейна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Тепловое действие тока  Закон Джоуля-Ленца Электронагревательные приборы</dc:title>
  <dc:creator>revaz</dc:creator>
  <cp:lastModifiedBy>re</cp:lastModifiedBy>
  <cp:revision>106</cp:revision>
  <cp:lastPrinted>1601-01-01T00:00:00Z</cp:lastPrinted>
  <dcterms:created xsi:type="dcterms:W3CDTF">1601-01-01T00:00:00Z</dcterms:created>
  <dcterms:modified xsi:type="dcterms:W3CDTF">2014-04-03T22:50:07Z</dcterms:modified>
</cp:coreProperties>
</file>