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61" r:id="rId4"/>
    <p:sldId id="259" r:id="rId5"/>
    <p:sldId id="260" r:id="rId6"/>
    <p:sldId id="263" r:id="rId7"/>
    <p:sldId id="262" r:id="rId8"/>
    <p:sldId id="271" r:id="rId9"/>
    <p:sldId id="264" r:id="rId10"/>
    <p:sldId id="265" r:id="rId11"/>
    <p:sldId id="272" r:id="rId12"/>
    <p:sldId id="268" r:id="rId13"/>
    <p:sldId id="26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0066"/>
    <a:srgbClr val="FFCCCC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327DD-657D-419F-AFBA-444FC82FB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D47F3-A1A6-426C-B933-8FF7AD548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C73ED-998D-4635-B0A9-A47173FD6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7EF4D-9510-44FE-961B-26ACFAD92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5B37B-B19F-49CE-B469-2748BF008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4957D-7465-4BC8-BAB1-25E204BB6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842F9-941F-40BE-800A-A55B95B9C5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CC2FD-13BD-4F3C-8421-02DAD3A0D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36AA6-3E92-4294-91BB-E8BF40982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8DC3E-BE3A-4351-A136-B9CDC19EF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8461A-A8C8-4D0B-858A-14EBDC3688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B97BD-FF03-4AB1-8513-FD73CD81CA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1581641-7CAB-47F2-85AC-A207B71A0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Русский язык 2 класс</a:t>
            </a:r>
            <a:br>
              <a:rPr lang="ru-RU" b="1" smtClean="0">
                <a:solidFill>
                  <a:srgbClr val="FF0000"/>
                </a:solidFill>
              </a:rPr>
            </a:br>
            <a:r>
              <a:rPr lang="ru-RU" b="1" smtClean="0">
                <a:solidFill>
                  <a:srgbClr val="FF0000"/>
                </a:solidFill>
              </a:rPr>
              <a:t>УМК «Школа России»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Учитель начальных классов</a:t>
            </a:r>
          </a:p>
          <a:p>
            <a:r>
              <a:rPr lang="ru-RU" smtClean="0"/>
              <a:t>МКОУ «Сибирская СОШ №1»</a:t>
            </a:r>
          </a:p>
          <a:p>
            <a:r>
              <a:rPr lang="ru-RU" smtClean="0"/>
              <a:t>Олопова Н.И.</a:t>
            </a:r>
          </a:p>
        </p:txBody>
      </p:sp>
      <p:pic>
        <p:nvPicPr>
          <p:cNvPr id="2052" name="Picture 5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5575" y="88900"/>
            <a:ext cx="155892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Домашнее задание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800" dirty="0" smtClean="0"/>
              <a:t>                               на выбор.</a:t>
            </a:r>
          </a:p>
          <a:p>
            <a:pPr marL="0" indent="0">
              <a:buFontTx/>
              <a:buNone/>
              <a:defRPr/>
            </a:pPr>
            <a:r>
              <a:rPr lang="ru-RU" sz="2800" dirty="0" smtClean="0"/>
              <a:t>1.- Составить кроссворд со словами по новой теме.</a:t>
            </a:r>
          </a:p>
          <a:p>
            <a:pPr marL="0" indent="0">
              <a:buFontTx/>
              <a:buNone/>
              <a:defRPr/>
            </a:pPr>
            <a:r>
              <a:rPr lang="ru-RU" sz="2800" dirty="0" smtClean="0"/>
              <a:t>2.- Из учебника чтения выписать 10 слов по новой теме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11268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088" y="188913"/>
            <a:ext cx="1296987" cy="185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Светофор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i="1" smtClean="0">
              <a:solidFill>
                <a:srgbClr val="00B050"/>
              </a:solidFill>
            </a:endParaRPr>
          </a:p>
          <a:p>
            <a:r>
              <a:rPr lang="ru-RU" b="1" i="1" smtClean="0">
                <a:solidFill>
                  <a:srgbClr val="00B050"/>
                </a:solidFill>
              </a:rPr>
              <a:t>Зеленый свет </a:t>
            </a:r>
            <a:r>
              <a:rPr lang="ru-RU" smtClean="0"/>
              <a:t>– «Я сегодня успешен. Мне все понятно. Могу научить друга»</a:t>
            </a:r>
          </a:p>
          <a:p>
            <a:r>
              <a:rPr lang="ru-RU" b="1" i="1" smtClean="0">
                <a:solidFill>
                  <a:srgbClr val="FFC000"/>
                </a:solidFill>
              </a:rPr>
              <a:t>Желтый свет  </a:t>
            </a:r>
            <a:r>
              <a:rPr lang="ru-RU" smtClean="0"/>
              <a:t>– « У меня сегодня не все получалось. Нужно еще  поработать над этой темой»</a:t>
            </a:r>
          </a:p>
          <a:p>
            <a:r>
              <a:rPr lang="ru-RU" b="1" i="1" smtClean="0">
                <a:solidFill>
                  <a:srgbClr val="FF0000"/>
                </a:solidFill>
              </a:rPr>
              <a:t>Красный свет </a:t>
            </a:r>
            <a:r>
              <a:rPr lang="ru-RU" smtClean="0"/>
              <a:t>–«Мне сегодня было очень трудно. Мне нужна помощь товарища или учителя»</a:t>
            </a:r>
          </a:p>
          <a:p>
            <a:endParaRPr lang="ru-RU" smtClean="0"/>
          </a:p>
        </p:txBody>
      </p:sp>
      <p:pic>
        <p:nvPicPr>
          <p:cNvPr id="12292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188913"/>
            <a:ext cx="1296988" cy="185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268413"/>
            <a:ext cx="8229600" cy="4525962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endParaRPr lang="ru-RU" sz="4000" b="1" i="1" dirty="0" smtClean="0">
              <a:solidFill>
                <a:srgbClr val="FF0000"/>
              </a:solidFill>
              <a:latin typeface="+mj-lt"/>
            </a:endParaRPr>
          </a:p>
          <a:p>
            <a:pPr marL="0" indent="0" algn="ctr">
              <a:buFontTx/>
              <a:buNone/>
              <a:defRPr/>
            </a:pPr>
            <a:endParaRPr lang="ru-RU" sz="4000" b="1" i="1" dirty="0">
              <a:solidFill>
                <a:srgbClr val="FF0000"/>
              </a:solidFill>
              <a:latin typeface="+mj-lt"/>
            </a:endParaRPr>
          </a:p>
          <a:p>
            <a:pPr marL="0" indent="0" algn="ctr">
              <a:buFontTx/>
              <a:buNone/>
              <a:defRPr/>
            </a:pPr>
            <a:r>
              <a:rPr lang="ru-RU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Спасибо за работу!</a:t>
            </a:r>
            <a:endParaRPr lang="ru-RU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3315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88913"/>
            <a:ext cx="1296987" cy="185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afterEffect">
                                  <p:stCondLst>
                                    <p:cond delay="25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00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Источники</a:t>
            </a:r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smtClean="0"/>
              <a:t>http://images.yandex.ru/yandsearch?p=2&amp;text=%D1%8E%D0%BD%D1%8B%D0%B9%20%D1%85%D1%83%D0%B4%D0%BE%D0%B6%D0%BD%D0%B8%D0%BA&amp;fp=2&amp;pos=61&amp;uinfo=ww-1349-wh-589-fw-1124-fh-448-pd-1&amp;rpt=simage&amp;img_url=http%3A%2F%2Fmdou-ds7.okis.ru%2Ffoto%2Fsmall%2Fmdou-ds7%2Fgal45530.jpg</a:t>
            </a:r>
            <a:endParaRPr lang="ru-RU" sz="1800" smtClean="0"/>
          </a:p>
          <a:p>
            <a:r>
              <a:rPr lang="en-US" sz="1800" smtClean="0"/>
              <a:t>http://images.yandex.ru/yandsearch?p=4&amp;text=%D0%B0%D1%80%D0%B1%D1%83%D0%B7%20%D1%84%D0%BE%D1%82%D0%BE&amp;fp=4&amp;pos=134&amp;uinfo=ww-1349-wh-589-fw-1124-fh-448-pd-1&amp;rpt=simage&amp;img_url=http%3A%2F%2Fimg1.liveinternet.ru%2Fimages%2Fattach%2Fc%2F0%2F63%2F404%2F63404643_0a1477208f59.png</a:t>
            </a: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70575" y="0"/>
            <a:ext cx="3273425" cy="623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5554663" cy="51450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800" smtClean="0"/>
          </a:p>
          <a:p>
            <a:pPr eaLnBrk="1" hangingPunct="1">
              <a:buFontTx/>
              <a:buNone/>
            </a:pPr>
            <a:r>
              <a:rPr lang="ru-RU" sz="2800" smtClean="0"/>
              <a:t>Этот пло…  едва обнимешь,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Если сла…, то не поднимешь,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Круглый, сла…кий,</a:t>
            </a:r>
          </a:p>
          <a:p>
            <a:pPr eaLnBrk="1" hangingPunct="1">
              <a:buFontTx/>
              <a:buNone/>
            </a:pPr>
            <a:r>
              <a:rPr lang="ru-RU" sz="2800" smtClean="0"/>
              <a:t>С полосатой кожей гла…кой,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А разрежешь – посмотри: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Красный, красный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Он внутри.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0066"/>
                </a:solidFill>
              </a:rPr>
              <a:t>                 </a:t>
            </a:r>
          </a:p>
          <a:p>
            <a:pPr eaLnBrk="1" hangingPunct="1">
              <a:buFontTx/>
              <a:buNone/>
            </a:pPr>
            <a:r>
              <a:rPr lang="ru-RU" sz="2800" b="1" i="1" smtClean="0">
                <a:solidFill>
                  <a:srgbClr val="FF0066"/>
                </a:solidFill>
                <a:latin typeface="Comic Sans MS" pitchFamily="66" charset="0"/>
              </a:rPr>
              <a:t>Арбу…</a:t>
            </a:r>
          </a:p>
        </p:txBody>
      </p:sp>
      <p:pic>
        <p:nvPicPr>
          <p:cNvPr id="6151" name="Picture 7"/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940425" y="3402013"/>
            <a:ext cx="3203575" cy="3455987"/>
          </a:xfrm>
        </p:spPr>
      </p:pic>
      <p:pic>
        <p:nvPicPr>
          <p:cNvPr id="3077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11064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5554663" cy="51450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800" smtClean="0"/>
          </a:p>
          <a:p>
            <a:pPr eaLnBrk="1" hangingPunct="1">
              <a:buFontTx/>
              <a:buNone/>
            </a:pPr>
            <a:r>
              <a:rPr lang="ru-RU" sz="2800" smtClean="0"/>
              <a:t>Этот пло</a:t>
            </a:r>
            <a:r>
              <a:rPr lang="ru-RU" sz="2800" b="1" smtClean="0">
                <a:solidFill>
                  <a:srgbClr val="FF0066"/>
                </a:solidFill>
              </a:rPr>
              <a:t>д</a:t>
            </a:r>
            <a:r>
              <a:rPr lang="ru-RU" sz="2800" smtClean="0"/>
              <a:t>  едва обнимешь,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Если сла</a:t>
            </a:r>
            <a:r>
              <a:rPr lang="ru-RU" sz="2800" b="1" smtClean="0">
                <a:solidFill>
                  <a:srgbClr val="FF0066"/>
                </a:solidFill>
              </a:rPr>
              <a:t>б</a:t>
            </a:r>
            <a:r>
              <a:rPr lang="ru-RU" sz="2800" smtClean="0"/>
              <a:t>, то не поднимешь,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Круглый, сла…дкий,</a:t>
            </a:r>
          </a:p>
          <a:p>
            <a:pPr eaLnBrk="1" hangingPunct="1">
              <a:buFontTx/>
              <a:buNone/>
            </a:pPr>
            <a:r>
              <a:rPr lang="ru-RU" sz="2800" smtClean="0"/>
              <a:t>С полосатой кожей гла…кой,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А разрежешь – посмотри: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Красный, красный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Он внутри.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0066"/>
                </a:solidFill>
              </a:rPr>
              <a:t>                 </a:t>
            </a:r>
            <a:r>
              <a:rPr lang="ru-RU" sz="2800" b="1" smtClean="0">
                <a:solidFill>
                  <a:srgbClr val="FF0066"/>
                </a:solidFill>
                <a:latin typeface="Comic Sans MS" pitchFamily="66" charset="0"/>
              </a:rPr>
              <a:t>Арбуз</a:t>
            </a:r>
            <a:endParaRPr lang="ru-RU" sz="2800" smtClean="0">
              <a:solidFill>
                <a:srgbClr val="FF0066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059488" y="0"/>
            <a:ext cx="3084512" cy="3455988"/>
          </a:xfrm>
        </p:spPr>
      </p:pic>
      <p:pic>
        <p:nvPicPr>
          <p:cNvPr id="4100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75" y="0"/>
            <a:ext cx="1036638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algn="r" eaLnBrk="1" hangingPunct="1"/>
            <a:r>
              <a:rPr lang="ru-RU" sz="4000" b="1" smtClean="0">
                <a:solidFill>
                  <a:srgbClr val="FF0000"/>
                </a:solidFill>
                <a:cs typeface="Times New Roman" pitchFamily="18" charset="0"/>
              </a:rPr>
              <a:t>  Правописание парных     согласных в корне слова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b="1" smtClean="0"/>
          </a:p>
          <a:p>
            <a:pPr eaLnBrk="1" hangingPunct="1">
              <a:buFontTx/>
              <a:buNone/>
            </a:pPr>
            <a:endParaRPr lang="ru-RU" b="1" smtClean="0"/>
          </a:p>
          <a:p>
            <a:pPr eaLnBrk="1" hangingPunct="1">
              <a:buFontTx/>
              <a:buNone/>
            </a:pPr>
            <a:r>
              <a:rPr lang="ru-RU" b="1" i="1" smtClean="0">
                <a:solidFill>
                  <a:srgbClr val="002060"/>
                </a:solidFill>
              </a:rPr>
              <a:t>Цель урока:</a:t>
            </a:r>
          </a:p>
          <a:p>
            <a:pPr eaLnBrk="1" hangingPunct="1">
              <a:buFontTx/>
              <a:buNone/>
            </a:pPr>
            <a:r>
              <a:rPr lang="ru-RU" b="1" smtClean="0">
                <a:solidFill>
                  <a:srgbClr val="002060"/>
                </a:solidFill>
              </a:rPr>
              <a:t>Узнать способ проверки парных согласных в корне слова.</a:t>
            </a:r>
          </a:p>
        </p:txBody>
      </p:sp>
      <p:pic>
        <p:nvPicPr>
          <p:cNvPr id="5124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950" y="115888"/>
            <a:ext cx="1357313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00"/>
                </a:solidFill>
              </a:rPr>
              <a:t>Задания группам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b="1" i="1" smtClean="0">
                <a:solidFill>
                  <a:srgbClr val="002060"/>
                </a:solidFill>
              </a:rPr>
              <a:t>1 группа </a:t>
            </a:r>
            <a:r>
              <a:rPr lang="ru-RU" smtClean="0"/>
              <a:t>– </a:t>
            </a:r>
            <a:r>
              <a:rPr lang="ru-RU" b="1" smtClean="0">
                <a:solidFill>
                  <a:srgbClr val="FF0000"/>
                </a:solidFill>
              </a:rPr>
              <a:t>«Следопыты». </a:t>
            </a:r>
          </a:p>
          <a:p>
            <a:pPr eaLnBrk="1" hangingPunct="1"/>
            <a:r>
              <a:rPr lang="ru-RU" b="1" i="1" smtClean="0">
                <a:solidFill>
                  <a:srgbClr val="002060"/>
                </a:solidFill>
              </a:rPr>
              <a:t>2 группа </a:t>
            </a:r>
            <a:r>
              <a:rPr lang="ru-RU" smtClean="0"/>
              <a:t>– </a:t>
            </a:r>
            <a:r>
              <a:rPr lang="ru-RU" b="1" smtClean="0">
                <a:solidFill>
                  <a:srgbClr val="FF0000"/>
                </a:solidFill>
              </a:rPr>
              <a:t>«Затейники». </a:t>
            </a:r>
          </a:p>
          <a:p>
            <a:pPr eaLnBrk="1" hangingPunct="1"/>
            <a:r>
              <a:rPr lang="ru-RU" b="1" i="1" smtClean="0">
                <a:solidFill>
                  <a:srgbClr val="002060"/>
                </a:solidFill>
              </a:rPr>
              <a:t>3 группа </a:t>
            </a:r>
            <a:r>
              <a:rPr lang="ru-RU" smtClean="0"/>
              <a:t>– </a:t>
            </a:r>
            <a:r>
              <a:rPr lang="ru-RU" b="1" smtClean="0">
                <a:solidFill>
                  <a:srgbClr val="FF0000"/>
                </a:solidFill>
              </a:rPr>
              <a:t>«Сказочники». </a:t>
            </a:r>
          </a:p>
          <a:p>
            <a:pPr eaLnBrk="1" hangingPunct="1"/>
            <a:r>
              <a:rPr lang="ru-RU" b="1" i="1" smtClean="0">
                <a:solidFill>
                  <a:srgbClr val="002060"/>
                </a:solidFill>
              </a:rPr>
              <a:t>4 группа </a:t>
            </a:r>
            <a:r>
              <a:rPr lang="ru-RU" smtClean="0"/>
              <a:t>– </a:t>
            </a:r>
            <a:r>
              <a:rPr lang="ru-RU" b="1" smtClean="0">
                <a:solidFill>
                  <a:srgbClr val="FF0000"/>
                </a:solidFill>
              </a:rPr>
              <a:t>«Эксперты». </a:t>
            </a:r>
          </a:p>
        </p:txBody>
      </p:sp>
      <p:pic>
        <p:nvPicPr>
          <p:cNvPr id="6148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88913"/>
            <a:ext cx="1296987" cy="185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Парную согласную проверяй,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Рядом гласную подставляй.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3600" dirty="0" smtClean="0">
                <a:solidFill>
                  <a:srgbClr val="FF0000"/>
                </a:solidFill>
                <a:latin typeface="+mj-lt"/>
              </a:rPr>
              <a:t>  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сла</a:t>
            </a:r>
            <a:r>
              <a:rPr lang="ru-RU" sz="2800" dirty="0" smtClean="0">
                <a:solidFill>
                  <a:srgbClr val="FF0000"/>
                </a:solidFill>
              </a:rPr>
              <a:t>д</a:t>
            </a:r>
            <a:r>
              <a:rPr lang="ru-RU" sz="2800" dirty="0" smtClean="0"/>
              <a:t>кий – сла</a:t>
            </a:r>
            <a:r>
              <a:rPr lang="ru-RU" sz="2800" dirty="0" smtClean="0">
                <a:solidFill>
                  <a:srgbClr val="FF0000"/>
                </a:solidFill>
              </a:rPr>
              <a:t>д</a:t>
            </a:r>
            <a:r>
              <a:rPr lang="ru-RU" sz="2800" u="sng" dirty="0" smtClean="0">
                <a:solidFill>
                  <a:srgbClr val="00B050"/>
                </a:solidFill>
              </a:rPr>
              <a:t>о</a:t>
            </a:r>
            <a:r>
              <a:rPr lang="ru-RU" sz="2800" dirty="0" smtClean="0"/>
              <a:t>к              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доро</a:t>
            </a:r>
            <a:r>
              <a:rPr lang="ru-RU" sz="2800" dirty="0" smtClean="0">
                <a:solidFill>
                  <a:srgbClr val="FF0000"/>
                </a:solidFill>
              </a:rPr>
              <a:t>ж</a:t>
            </a:r>
            <a:r>
              <a:rPr lang="ru-RU" sz="2800" dirty="0" smtClean="0"/>
              <a:t>ка - доро</a:t>
            </a:r>
            <a:r>
              <a:rPr lang="ru-RU" sz="2800" dirty="0" smtClean="0">
                <a:solidFill>
                  <a:srgbClr val="FF0000"/>
                </a:solidFill>
              </a:rPr>
              <a:t>ж</a:t>
            </a:r>
            <a:r>
              <a:rPr lang="ru-RU" sz="2800" u="sng" dirty="0" smtClean="0">
                <a:solidFill>
                  <a:srgbClr val="00B050"/>
                </a:solidFill>
              </a:rPr>
              <a:t>е</a:t>
            </a:r>
            <a:r>
              <a:rPr lang="ru-RU" sz="2800" dirty="0" smtClean="0"/>
              <a:t>нька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пиро</a:t>
            </a:r>
            <a:r>
              <a:rPr lang="ru-RU" sz="2800" dirty="0" smtClean="0">
                <a:solidFill>
                  <a:srgbClr val="FF0000"/>
                </a:solidFill>
              </a:rPr>
              <a:t>ж</a:t>
            </a:r>
            <a:r>
              <a:rPr lang="ru-RU" sz="2800" dirty="0" smtClean="0"/>
              <a:t>ки – пиро</a:t>
            </a:r>
            <a:r>
              <a:rPr lang="ru-RU" sz="2800" dirty="0" smtClean="0">
                <a:solidFill>
                  <a:srgbClr val="FF0000"/>
                </a:solidFill>
              </a:rPr>
              <a:t>ж</a:t>
            </a:r>
            <a:r>
              <a:rPr lang="ru-RU" sz="2800" u="sng" dirty="0" smtClean="0">
                <a:solidFill>
                  <a:srgbClr val="00B050"/>
                </a:solidFill>
              </a:rPr>
              <a:t>о</a:t>
            </a:r>
            <a:r>
              <a:rPr lang="ru-RU" sz="2800" dirty="0" smtClean="0"/>
              <a:t>к         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 моро</a:t>
            </a:r>
            <a:r>
              <a:rPr lang="ru-RU" sz="2800" dirty="0" smtClean="0">
                <a:solidFill>
                  <a:srgbClr val="FF0000"/>
                </a:solidFill>
              </a:rPr>
              <a:t>ш</a:t>
            </a:r>
            <a:r>
              <a:rPr lang="ru-RU" sz="2800" dirty="0" smtClean="0"/>
              <a:t>ка - </a:t>
            </a:r>
            <a:r>
              <a:rPr lang="ru-RU" sz="2800" dirty="0" err="1" smtClean="0"/>
              <a:t>моро</a:t>
            </a:r>
            <a:r>
              <a:rPr lang="ru-RU" sz="2800" dirty="0" err="1" smtClean="0">
                <a:solidFill>
                  <a:srgbClr val="FF0000"/>
                </a:solidFill>
              </a:rPr>
              <a:t>ш</a:t>
            </a:r>
            <a:r>
              <a:rPr lang="ru-RU" sz="2800" u="sng" dirty="0" err="1" smtClean="0">
                <a:solidFill>
                  <a:srgbClr val="00B050"/>
                </a:solidFill>
              </a:rPr>
              <a:t>е</a:t>
            </a:r>
            <a:r>
              <a:rPr lang="ru-RU" sz="2800" dirty="0" err="1" smtClean="0"/>
              <a:t>нька</a:t>
            </a:r>
            <a:endParaRPr lang="ru-RU" sz="2800" dirty="0" smtClean="0"/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сала</a:t>
            </a:r>
            <a:r>
              <a:rPr lang="ru-RU" sz="2800" dirty="0" smtClean="0">
                <a:solidFill>
                  <a:srgbClr val="FF0000"/>
                </a:solidFill>
              </a:rPr>
              <a:t>з</a:t>
            </a:r>
            <a:r>
              <a:rPr lang="ru-RU" sz="2800" dirty="0" smtClean="0"/>
              <a:t>ки – </a:t>
            </a:r>
            <a:r>
              <a:rPr lang="ru-RU" sz="2800" dirty="0" err="1" smtClean="0"/>
              <a:t>сала</a:t>
            </a:r>
            <a:r>
              <a:rPr lang="ru-RU" sz="2800" dirty="0" err="1" smtClean="0">
                <a:solidFill>
                  <a:srgbClr val="FF0000"/>
                </a:solidFill>
              </a:rPr>
              <a:t>з</a:t>
            </a:r>
            <a:r>
              <a:rPr lang="ru-RU" sz="2800" u="sng" dirty="0" err="1" smtClean="0">
                <a:solidFill>
                  <a:srgbClr val="00B050"/>
                </a:solidFill>
              </a:rPr>
              <a:t>о</a:t>
            </a:r>
            <a:r>
              <a:rPr lang="ru-RU" sz="2800" dirty="0" err="1" smtClean="0"/>
              <a:t>ньки</a:t>
            </a:r>
            <a:r>
              <a:rPr lang="ru-RU" sz="2800" dirty="0" smtClean="0"/>
              <a:t>        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тетра</a:t>
            </a:r>
            <a:r>
              <a:rPr lang="ru-RU" sz="2800" dirty="0" smtClean="0">
                <a:solidFill>
                  <a:srgbClr val="FF0000"/>
                </a:solidFill>
              </a:rPr>
              <a:t>д</a:t>
            </a:r>
            <a:r>
              <a:rPr lang="ru-RU" sz="2800" dirty="0" smtClean="0"/>
              <a:t>ка -тетра</a:t>
            </a:r>
            <a:r>
              <a:rPr lang="ru-RU" sz="2800" dirty="0" smtClean="0">
                <a:solidFill>
                  <a:srgbClr val="FF0000"/>
                </a:solidFill>
              </a:rPr>
              <a:t>д</a:t>
            </a:r>
            <a:r>
              <a:rPr lang="ru-RU" sz="2800" u="sng" dirty="0" smtClean="0">
                <a:solidFill>
                  <a:srgbClr val="00B050"/>
                </a:solidFill>
              </a:rPr>
              <a:t>о</a:t>
            </a:r>
            <a:r>
              <a:rPr lang="ru-RU" sz="2800" dirty="0" smtClean="0"/>
              <a:t>чка</a:t>
            </a:r>
          </a:p>
          <a:p>
            <a:pPr eaLnBrk="1" hangingPunct="1">
              <a:defRPr/>
            </a:pPr>
            <a:endParaRPr lang="ru-RU" dirty="0" smtClean="0"/>
          </a:p>
        </p:txBody>
      </p:sp>
      <p:pic>
        <p:nvPicPr>
          <p:cNvPr id="7171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96188" y="4724400"/>
            <a:ext cx="1296987" cy="185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8313" y="1628775"/>
            <a:ext cx="2374900" cy="4525963"/>
          </a:xfrm>
        </p:spPr>
      </p:pic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9113" y="115888"/>
            <a:ext cx="5184775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9388" y="142875"/>
            <a:ext cx="1296987" cy="185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8313" y="1628775"/>
            <a:ext cx="2374900" cy="4525963"/>
          </a:xfrm>
        </p:spPr>
      </p:pic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9113" y="115888"/>
            <a:ext cx="5184775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3995738" y="5445125"/>
            <a:ext cx="1081087" cy="1152525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5076825" y="6597650"/>
            <a:ext cx="15113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6588125" y="5445125"/>
            <a:ext cx="863600" cy="1152525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5832475" y="5445125"/>
            <a:ext cx="161925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5651500" y="3392488"/>
            <a:ext cx="180975" cy="205263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5832475" y="4941888"/>
            <a:ext cx="1042988" cy="50323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875463" y="4292600"/>
            <a:ext cx="433387" cy="6492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5651500" y="3392488"/>
            <a:ext cx="1657350" cy="90011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995738" y="5445125"/>
            <a:ext cx="183673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229" name="Picture 2" descr="http://www.wiki.vladimir.i-edu.ru/images/f/f1/%D0%A3%D0%BC%D0%BD%D0%B0%D1%8F_%D1%81%D0%BE%D0%B2%D0%B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9388" y="188913"/>
            <a:ext cx="1296987" cy="185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- </a:t>
            </a:r>
            <a:r>
              <a:rPr lang="ru-RU" sz="2800" smtClean="0"/>
              <a:t>Какая была сегодня тема урока?</a:t>
            </a:r>
          </a:p>
          <a:p>
            <a:r>
              <a:rPr lang="ru-RU" sz="2800" smtClean="0"/>
              <a:t>- Какую ставили цель перед собой на урок?</a:t>
            </a:r>
          </a:p>
          <a:p>
            <a:r>
              <a:rPr lang="ru-RU" sz="2800" smtClean="0"/>
              <a:t>- Какой способ проверки мы нашли?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278</Words>
  <Application>Microsoft Office PowerPoint</Application>
  <PresentationFormat>Экран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Times New Roman</vt:lpstr>
      <vt:lpstr>Оформление по умолчанию</vt:lpstr>
      <vt:lpstr>Русский язык 2 класс УМК «Школа России»</vt:lpstr>
      <vt:lpstr>Слайд 2</vt:lpstr>
      <vt:lpstr>Слайд 3</vt:lpstr>
      <vt:lpstr>  Правописание парных     согласных в корне слова</vt:lpstr>
      <vt:lpstr>Задания группам</vt:lpstr>
      <vt:lpstr>Слайд 6</vt:lpstr>
      <vt:lpstr>Слайд 7</vt:lpstr>
      <vt:lpstr>Слайд 8</vt:lpstr>
      <vt:lpstr>Слайд 9</vt:lpstr>
      <vt:lpstr>Домашнее задание </vt:lpstr>
      <vt:lpstr>Светофор</vt:lpstr>
      <vt:lpstr>Слайд 12</vt:lpstr>
      <vt:lpstr>Источники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УМК «Школа России» Урок русского языка 2 класс</dc:title>
  <dc:creator>Admin</dc:creator>
  <cp:lastModifiedBy>re</cp:lastModifiedBy>
  <cp:revision>17</cp:revision>
  <dcterms:created xsi:type="dcterms:W3CDTF">2012-03-24T18:35:33Z</dcterms:created>
  <dcterms:modified xsi:type="dcterms:W3CDTF">2014-04-03T20:21:35Z</dcterms:modified>
</cp:coreProperties>
</file>