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56" r:id="rId3"/>
    <p:sldId id="258" r:id="rId4"/>
    <p:sldId id="257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D4E2"/>
    <a:srgbClr val="FEE4E8"/>
    <a:srgbClr val="FECCDE"/>
    <a:srgbClr val="0033CC"/>
    <a:srgbClr val="DCFDCB"/>
    <a:srgbClr val="E2FDC7"/>
    <a:srgbClr val="DBFCB4"/>
    <a:srgbClr val="E0FD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F2422-677D-4B3E-BDDE-D5632DF11C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75FAE-3ADC-4C05-A361-DBA5FC2648F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1B2A39-747F-49E7-AE5A-AA82B3A6B41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D319D3E-04CE-48D8-9F92-BD56948C60D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C70AFE8-8662-4203-8643-0BBA5959E2D0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26632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26633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34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35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6636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26637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38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39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0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1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6642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26643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44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45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6646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6647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8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9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0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1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6652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53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63D5E6-1E2C-47C5-BD3F-B3F4044A63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BC0FF-A63D-4B10-AB60-580C032811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30D05-BFC5-441A-B978-B509ECEB991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01B4C-D265-45C7-B333-7B33B856F38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98B1AC-9AF7-4E40-9A66-DDE4D90208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BA5B7E-76E8-4B34-8B6C-F642F022B26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22DF1-AC78-4DDD-8D51-1ED5055B318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D6A971-85F7-4AEC-827D-4F5A5B0A847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70010-59A9-4057-A65B-5DB4A9D3D1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60B91-360A-4C8B-AD25-E94FC1BB678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80287-B0C3-4A51-8DB8-32C0DF3A67D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4CFBE9-F74A-4C62-A6AD-4B75DC72E7A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3716C0-293F-46B3-B38F-A162A058C66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098232-B9BA-4A54-8F7E-6775BE0BC56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5D713A-2D13-46CB-A5B5-677D5832F3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33301F-C0E2-43BE-BF81-8E7FA360E0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3F7E91-AFE9-426D-8416-36D2BE3E50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91BE73-BAC8-4354-BC13-B619E4BA9F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E4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D1B755E-E4FF-4080-AF51-8BB4837266AF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E4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266EF7E5-6D7D-4024-9591-335570EE1AF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2560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5610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561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562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2562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562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2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2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625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6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7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5628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5629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0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1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2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3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4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5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6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5637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5638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39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640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5641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5642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5643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5644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5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6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7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8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9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50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51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565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700213"/>
            <a:ext cx="7772400" cy="1900237"/>
          </a:xfrm>
        </p:spPr>
        <p:txBody>
          <a:bodyPr/>
          <a:lstStyle/>
          <a:p>
            <a:r>
              <a:rPr lang="ru-RU" sz="4800" i="1" dirty="0"/>
              <a:t>Решение  квадратных  уравнений.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4076700"/>
            <a:ext cx="6910388" cy="1003300"/>
          </a:xfrm>
        </p:spPr>
        <p:txBody>
          <a:bodyPr/>
          <a:lstStyle/>
          <a:p>
            <a:r>
              <a:rPr lang="ru-RU" i="1"/>
              <a:t>Урок  алгебры  в  8  классе.</a:t>
            </a:r>
          </a:p>
          <a:p>
            <a:r>
              <a:rPr lang="ru-RU" i="1"/>
              <a:t>Учитель:  Зорина  Т.Л.  (265-448-224)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611188" y="692150"/>
            <a:ext cx="2089150" cy="469900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/>
              <a:t>Цель  урока: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059113" y="620713"/>
            <a:ext cx="5761037" cy="1398587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i="1">
                <a:latin typeface="Times New Roman" pitchFamily="18" charset="0"/>
              </a:rPr>
              <a:t>Научиться  решать  полные  квадратные  уравнения  по  формулам.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84213" y="2276475"/>
            <a:ext cx="2160587" cy="469900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/>
              <a:t>План  урока: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059113" y="2349500"/>
            <a:ext cx="5689600" cy="423227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arenR"/>
            </a:pPr>
            <a:r>
              <a:rPr lang="ru-RU" sz="2000" i="1">
                <a:latin typeface="Times New Roman" pitchFamily="18" charset="0"/>
              </a:rPr>
              <a:t>Тема  урока.  Постановка  целей  урока.</a:t>
            </a:r>
          </a:p>
          <a:p>
            <a:pPr marL="342900" indent="-342900">
              <a:spcBef>
                <a:spcPct val="50000"/>
              </a:spcBef>
              <a:buFontTx/>
              <a:buAutoNum type="arabicParenR"/>
            </a:pPr>
            <a:r>
              <a:rPr lang="ru-RU" sz="2000" i="1">
                <a:latin typeface="Times New Roman" pitchFamily="18" charset="0"/>
              </a:rPr>
              <a:t>Актуализация  знаний :  коэффициенты  квадратного  уравнения,  дискриминант,  число  корней.</a:t>
            </a:r>
          </a:p>
          <a:p>
            <a:pPr marL="342900" indent="-342900">
              <a:spcBef>
                <a:spcPct val="50000"/>
              </a:spcBef>
            </a:pPr>
            <a:r>
              <a:rPr lang="ru-RU" sz="2000" i="1">
                <a:latin typeface="Times New Roman" pitchFamily="18" charset="0"/>
              </a:rPr>
              <a:t>3) Составление  опорной  схемы  действий.</a:t>
            </a:r>
          </a:p>
          <a:p>
            <a:pPr marL="342900" indent="-342900">
              <a:spcBef>
                <a:spcPct val="50000"/>
              </a:spcBef>
            </a:pPr>
            <a:r>
              <a:rPr lang="ru-RU" sz="2000" i="1">
                <a:latin typeface="Times New Roman" pitchFamily="18" charset="0"/>
              </a:rPr>
              <a:t>4) Решение  уравнений  по  схеме.  Практикум.</a:t>
            </a:r>
          </a:p>
          <a:p>
            <a:pPr marL="342900" indent="-342900">
              <a:spcBef>
                <a:spcPct val="50000"/>
              </a:spcBef>
            </a:pPr>
            <a:r>
              <a:rPr lang="ru-RU" sz="2000" i="1">
                <a:latin typeface="Times New Roman" pitchFamily="18" charset="0"/>
              </a:rPr>
              <a:t>5) Практикум  по  решению  уравнений. Работа </a:t>
            </a:r>
          </a:p>
          <a:p>
            <a:pPr marL="342900" indent="-342900">
              <a:spcBef>
                <a:spcPct val="50000"/>
              </a:spcBef>
            </a:pPr>
            <a:r>
              <a:rPr lang="ru-RU" sz="2000" i="1">
                <a:latin typeface="Times New Roman" pitchFamily="18" charset="0"/>
              </a:rPr>
              <a:t>     в  парах.</a:t>
            </a:r>
          </a:p>
          <a:p>
            <a:pPr marL="342900" indent="-342900">
              <a:spcBef>
                <a:spcPct val="50000"/>
              </a:spcBef>
            </a:pPr>
            <a:r>
              <a:rPr lang="ru-RU" sz="2000" i="1">
                <a:latin typeface="Times New Roman" pitchFamily="18" charset="0"/>
              </a:rPr>
              <a:t>6) Рефлексия.</a:t>
            </a:r>
          </a:p>
          <a:p>
            <a:pPr marL="342900" indent="-342900">
              <a:spcBef>
                <a:spcPct val="50000"/>
              </a:spcBef>
            </a:pPr>
            <a:r>
              <a:rPr lang="ru-RU" sz="2000" i="1">
                <a:latin typeface="Times New Roman" pitchFamily="18" charset="0"/>
              </a:rPr>
              <a:t>7) Домашнее  задание.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820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1403350" y="188913"/>
            <a:ext cx="6191250" cy="503237"/>
          </a:xfrm>
        </p:spPr>
        <p:txBody>
          <a:bodyPr/>
          <a:lstStyle/>
          <a:p>
            <a:r>
              <a:rPr lang="ru-RU" sz="3200" u="sng">
                <a:solidFill>
                  <a:srgbClr val="0033CC"/>
                </a:solidFill>
              </a:rPr>
              <a:t>Коэффициенты  уравнения.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8775" y="692150"/>
            <a:ext cx="8785225" cy="5184775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  </a:t>
            </a:r>
            <a:r>
              <a:rPr lang="ru-RU" sz="2800"/>
              <a:t>Вариант  1.</a:t>
            </a:r>
            <a:r>
              <a:rPr lang="ru-RU"/>
              <a:t>                           </a:t>
            </a:r>
            <a:r>
              <a:rPr lang="ru-RU" sz="2800"/>
              <a:t>Вариант 2.</a:t>
            </a:r>
          </a:p>
          <a:p>
            <a:pPr>
              <a:buFontTx/>
              <a:buNone/>
            </a:pPr>
            <a:r>
              <a:rPr lang="ru-RU" sz="2800"/>
              <a:t>    1) Выпишите  коэффициенты  уравнения:</a:t>
            </a:r>
          </a:p>
          <a:p>
            <a:pPr>
              <a:buFontTx/>
              <a:buNone/>
            </a:pPr>
            <a:r>
              <a:rPr lang="ru-RU" sz="2800"/>
              <a:t>а)14у</a:t>
            </a:r>
            <a:r>
              <a:rPr lang="en-US" sz="2800">
                <a:cs typeface="Arial" charset="0"/>
              </a:rPr>
              <a:t>²</a:t>
            </a:r>
            <a:r>
              <a:rPr lang="ru-RU" sz="2800">
                <a:cs typeface="Arial" charset="0"/>
              </a:rPr>
              <a:t> – 5у – 1 = 0                   а)16х</a:t>
            </a:r>
            <a:r>
              <a:rPr lang="en-US" sz="2800">
                <a:cs typeface="Arial" charset="0"/>
              </a:rPr>
              <a:t>²</a:t>
            </a:r>
            <a:r>
              <a:rPr lang="ru-RU" sz="2800">
                <a:cs typeface="Arial" charset="0"/>
              </a:rPr>
              <a:t> – 8х + 1 = 0</a:t>
            </a:r>
          </a:p>
          <a:p>
            <a:pPr>
              <a:buFontTx/>
              <a:buNone/>
            </a:pPr>
            <a:r>
              <a:rPr lang="ru-RU" sz="2800">
                <a:cs typeface="Arial" charset="0"/>
              </a:rPr>
              <a:t> </a:t>
            </a:r>
            <a:r>
              <a:rPr lang="en-US" sz="2800">
                <a:cs typeface="Arial" charset="0"/>
              </a:rPr>
              <a:t> </a:t>
            </a:r>
            <a:r>
              <a:rPr lang="en-US" sz="2800">
                <a:solidFill>
                  <a:srgbClr val="0033CC"/>
                </a:solidFill>
                <a:latin typeface="Ariac" pitchFamily="34" charset="0"/>
                <a:cs typeface="Arial" charset="0"/>
              </a:rPr>
              <a:t>a = 14,  b = − 5, c = −1.         </a:t>
            </a:r>
            <a:r>
              <a:rPr lang="ru-RU" sz="2800">
                <a:solidFill>
                  <a:srgbClr val="0033CC"/>
                </a:solidFill>
                <a:latin typeface="Ariac" pitchFamily="34" charset="0"/>
                <a:cs typeface="Arial" charset="0"/>
              </a:rPr>
              <a:t>  </a:t>
            </a:r>
            <a:r>
              <a:rPr lang="en-US" sz="2800">
                <a:solidFill>
                  <a:srgbClr val="0033CC"/>
                </a:solidFill>
                <a:latin typeface="Ariac" pitchFamily="34" charset="0"/>
                <a:cs typeface="Arial" charset="0"/>
              </a:rPr>
              <a:t>a = 16, b = − 8, c = 1.</a:t>
            </a:r>
          </a:p>
          <a:p>
            <a:pPr>
              <a:buFontTx/>
              <a:buNone/>
            </a:pPr>
            <a:r>
              <a:rPr lang="ru-RU" sz="2800">
                <a:latin typeface="Ariac" pitchFamily="34" charset="0"/>
                <a:cs typeface="Arial" charset="0"/>
              </a:rPr>
              <a:t>б) </a:t>
            </a:r>
            <a:r>
              <a:rPr lang="ru-RU" sz="2800">
                <a:cs typeface="Arial" charset="0"/>
              </a:rPr>
              <a:t>1 − 18у + 81у</a:t>
            </a:r>
            <a:r>
              <a:rPr lang="en-US" sz="2800">
                <a:cs typeface="Arial" charset="0"/>
              </a:rPr>
              <a:t>²</a:t>
            </a:r>
            <a:r>
              <a:rPr lang="ru-RU" sz="2800">
                <a:cs typeface="Arial" charset="0"/>
              </a:rPr>
              <a:t> = 0                б)</a:t>
            </a:r>
            <a:r>
              <a:rPr lang="ru-RU" sz="2800"/>
              <a:t>18 + 3</a:t>
            </a:r>
            <a:r>
              <a:rPr lang="ru-RU" sz="2800" i="1"/>
              <a:t>у</a:t>
            </a:r>
            <a:r>
              <a:rPr lang="en-US" sz="2800"/>
              <a:t>² – </a:t>
            </a:r>
            <a:r>
              <a:rPr lang="ru-RU" sz="2800" i="1"/>
              <a:t>у</a:t>
            </a:r>
            <a:r>
              <a:rPr lang="en-US" sz="2800"/>
              <a:t> = 0</a:t>
            </a:r>
            <a:endParaRPr lang="ru-RU" sz="2800"/>
          </a:p>
          <a:p>
            <a:pPr>
              <a:buFontTx/>
              <a:buNone/>
            </a:pPr>
            <a:r>
              <a:rPr lang="ru-RU" sz="2800"/>
              <a:t>   </a:t>
            </a:r>
            <a:r>
              <a:rPr lang="ru-RU" sz="2800">
                <a:solidFill>
                  <a:srgbClr val="0033CC"/>
                </a:solidFill>
                <a:latin typeface="Ariac" pitchFamily="34" charset="0"/>
              </a:rPr>
              <a:t>а = 81, </a:t>
            </a:r>
            <a:r>
              <a:rPr lang="en-US" sz="2800">
                <a:solidFill>
                  <a:srgbClr val="0033CC"/>
                </a:solidFill>
                <a:latin typeface="Ariac" pitchFamily="34" charset="0"/>
              </a:rPr>
              <a:t>b = − 18, c = 1.           a = 3, b = − 1, c = 18.</a:t>
            </a:r>
            <a:endParaRPr lang="ru-RU" sz="2800">
              <a:solidFill>
                <a:srgbClr val="0033CC"/>
              </a:solidFill>
              <a:latin typeface="Ariac" pitchFamily="34" charset="0"/>
            </a:endParaRPr>
          </a:p>
          <a:p>
            <a:pPr>
              <a:buFontTx/>
              <a:buNone/>
            </a:pPr>
            <a:r>
              <a:rPr lang="ru-RU" sz="2800"/>
              <a:t>Чтобы  не  делать  ошибок,  лучше  переписать  последние  уравнения  в  виде:</a:t>
            </a:r>
          </a:p>
          <a:p>
            <a:pPr>
              <a:buFontTx/>
              <a:buNone/>
            </a:pPr>
            <a:r>
              <a:rPr lang="ru-RU" sz="2800"/>
              <a:t>    81у</a:t>
            </a:r>
            <a:r>
              <a:rPr lang="en-US" sz="2800">
                <a:cs typeface="Arial" charset="0"/>
              </a:rPr>
              <a:t>²</a:t>
            </a:r>
            <a:r>
              <a:rPr lang="ru-RU" sz="2800">
                <a:cs typeface="Arial" charset="0"/>
              </a:rPr>
              <a:t> −18у + 1 = 0                3у</a:t>
            </a:r>
            <a:r>
              <a:rPr lang="en-US" sz="2800">
                <a:cs typeface="Arial" charset="0"/>
              </a:rPr>
              <a:t>²</a:t>
            </a:r>
            <a:r>
              <a:rPr lang="ru-RU" sz="2800">
                <a:cs typeface="Arial" charset="0"/>
              </a:rPr>
              <a:t> − у + 18 = 0.</a:t>
            </a:r>
          </a:p>
        </p:txBody>
      </p:sp>
      <p:sp>
        <p:nvSpPr>
          <p:cNvPr id="5128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051050" y="6381750"/>
            <a:ext cx="431800" cy="288925"/>
          </a:xfrm>
          <a:prstGeom prst="actionButtonForwardNext">
            <a:avLst/>
          </a:prstGeom>
          <a:solidFill>
            <a:srgbClr val="FECCD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9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27088" y="6381750"/>
            <a:ext cx="431800" cy="287338"/>
          </a:xfrm>
          <a:prstGeom prst="actionButtonBackPrevious">
            <a:avLst/>
          </a:prstGeom>
          <a:solidFill>
            <a:srgbClr val="FECCD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1" name="AutoShape 1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7088" y="6381750"/>
            <a:ext cx="431800" cy="287338"/>
          </a:xfrm>
          <a:prstGeom prst="actionButtonBackPrevious">
            <a:avLst/>
          </a:prstGeom>
          <a:solidFill>
            <a:srgbClr val="FECCD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ru-RU" sz="2400">
                <a:solidFill>
                  <a:srgbClr val="0033CC"/>
                </a:solidFill>
              </a:rPr>
              <a:t>Дискриминант.  Число  корней  квадратного  уравнения.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84213" y="1412875"/>
            <a:ext cx="7991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/>
              <a:t>а) 2х</a:t>
            </a:r>
            <a:r>
              <a:rPr lang="en-US" sz="2000">
                <a:cs typeface="Arial" charset="0"/>
              </a:rPr>
              <a:t>²</a:t>
            </a:r>
            <a:r>
              <a:rPr lang="ru-RU" sz="2000">
                <a:cs typeface="Arial" charset="0"/>
              </a:rPr>
              <a:t> + 3х + 1 = 0                                       а) 9х</a:t>
            </a:r>
            <a:r>
              <a:rPr lang="en-US" sz="2000">
                <a:cs typeface="Arial" charset="0"/>
              </a:rPr>
              <a:t>²</a:t>
            </a:r>
            <a:r>
              <a:rPr lang="ru-RU" sz="2000">
                <a:cs typeface="Arial" charset="0"/>
              </a:rPr>
              <a:t> + 6х + 1 = 0</a:t>
            </a:r>
            <a:endParaRPr lang="en-US" sz="2000">
              <a:cs typeface="Arial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755650" y="2205038"/>
            <a:ext cx="374332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 = b</a:t>
            </a:r>
            <a:r>
              <a:rPr lang="en-US">
                <a:cs typeface="Arial" charset="0"/>
              </a:rPr>
              <a:t>² − 4ac</a:t>
            </a:r>
          </a:p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D = 3² − 4∙2∙1 = 9 − 8 = 1.</a:t>
            </a:r>
          </a:p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D = 1,  D &gt; 0,  </a:t>
            </a:r>
            <a:r>
              <a:rPr lang="ru-RU">
                <a:cs typeface="Arial" charset="0"/>
              </a:rPr>
              <a:t>уравнение  имеет  два  корня.</a:t>
            </a:r>
            <a:endParaRPr lang="en-US">
              <a:cs typeface="Arial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651500" y="2205038"/>
            <a:ext cx="3240088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 = b² − 4ac</a:t>
            </a:r>
          </a:p>
          <a:p>
            <a:pPr>
              <a:spcBef>
                <a:spcPct val="50000"/>
              </a:spcBef>
            </a:pPr>
            <a:r>
              <a:rPr lang="en-US"/>
              <a:t>D = 6</a:t>
            </a:r>
            <a:r>
              <a:rPr lang="en-US">
                <a:cs typeface="Arial" charset="0"/>
              </a:rPr>
              <a:t>² − 4∙9∙1 = 36 − 36 = 0.</a:t>
            </a:r>
          </a:p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D = 0, </a:t>
            </a:r>
            <a:r>
              <a:rPr lang="ru-RU">
                <a:cs typeface="Arial" charset="0"/>
              </a:rPr>
              <a:t>уравнение  имеет  один  корень.</a:t>
            </a:r>
            <a:endParaRPr lang="en-US">
              <a:cs typeface="Arial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84213" y="3860800"/>
            <a:ext cx="784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б) 2х</a:t>
            </a:r>
            <a:r>
              <a:rPr lang="en-US" sz="2000">
                <a:cs typeface="Arial" charset="0"/>
              </a:rPr>
              <a:t>²</a:t>
            </a:r>
            <a:r>
              <a:rPr lang="ru-RU" sz="2000">
                <a:cs typeface="Arial" charset="0"/>
              </a:rPr>
              <a:t> + х + 2 = 0                                      </a:t>
            </a:r>
            <a:r>
              <a:rPr lang="en-US" sz="2000">
                <a:cs typeface="Arial" charset="0"/>
              </a:rPr>
              <a:t>  </a:t>
            </a:r>
            <a:r>
              <a:rPr lang="ru-RU" sz="2000">
                <a:cs typeface="Arial" charset="0"/>
              </a:rPr>
              <a:t>б) х</a:t>
            </a:r>
            <a:r>
              <a:rPr lang="en-US" sz="2000">
                <a:cs typeface="Arial" charset="0"/>
              </a:rPr>
              <a:t>²</a:t>
            </a:r>
            <a:r>
              <a:rPr lang="ru-RU" sz="2000">
                <a:cs typeface="Arial" charset="0"/>
              </a:rPr>
              <a:t> + 5х − 6 = 0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684213" y="4724400"/>
            <a:ext cx="34766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D = b² − 4ac</a:t>
            </a:r>
            <a:endParaRPr lang="ru-RU"/>
          </a:p>
          <a:p>
            <a:r>
              <a:rPr lang="en-US"/>
              <a:t>D = 1</a:t>
            </a:r>
            <a:r>
              <a:rPr lang="en-US">
                <a:cs typeface="Arial" charset="0"/>
              </a:rPr>
              <a:t>² − 4∙2∙2 = 1 − 16 = −15.</a:t>
            </a:r>
          </a:p>
          <a:p>
            <a:r>
              <a:rPr lang="en-US">
                <a:cs typeface="Arial" charset="0"/>
              </a:rPr>
              <a:t>D = −15,  D &lt; 0, </a:t>
            </a:r>
            <a:r>
              <a:rPr lang="ru-RU">
                <a:cs typeface="Arial" charset="0"/>
              </a:rPr>
              <a:t> уравнение  не  имеет  корней.</a:t>
            </a:r>
            <a:endParaRPr lang="en-US">
              <a:cs typeface="Arial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435600" y="4724400"/>
            <a:ext cx="35274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D = b² − 4ac</a:t>
            </a:r>
            <a:endParaRPr lang="ru-RU"/>
          </a:p>
          <a:p>
            <a:r>
              <a:rPr lang="en-US"/>
              <a:t>D = 5</a:t>
            </a:r>
            <a:r>
              <a:rPr lang="en-US">
                <a:cs typeface="Arial" charset="0"/>
              </a:rPr>
              <a:t>² − 4∙1∙(−6) = 25 +24 = 49.</a:t>
            </a:r>
          </a:p>
          <a:p>
            <a:r>
              <a:rPr lang="en-US">
                <a:cs typeface="Arial" charset="0"/>
              </a:rPr>
              <a:t>D = 49,  D &gt; 0,  </a:t>
            </a:r>
            <a:r>
              <a:rPr lang="ru-RU">
                <a:cs typeface="Arial" charset="0"/>
              </a:rPr>
              <a:t>уравнение  имеет  два  корня.</a:t>
            </a:r>
            <a:endParaRPr lang="en-US">
              <a:cs typeface="Arial" charset="0"/>
            </a:endParaRP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755650" y="1916113"/>
            <a:ext cx="2095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а = 2,  </a:t>
            </a:r>
            <a:r>
              <a:rPr lang="en-US"/>
              <a:t>b = 3, c = 1.</a:t>
            </a:r>
            <a:endParaRPr lang="ru-RU"/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5580063" y="1916113"/>
            <a:ext cx="2095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 = 9,  b =6,  c = 1.</a:t>
            </a:r>
            <a:endParaRPr lang="ru-RU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611188" y="45815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684213" y="4365625"/>
            <a:ext cx="2112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a = 2, b = 1, c = 2</a:t>
            </a:r>
            <a:endParaRPr lang="ru-RU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5435600" y="436562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a = 1, b = 5, c = </a:t>
            </a:r>
            <a:r>
              <a:rPr lang="en-US">
                <a:cs typeface="Arial" charset="0"/>
              </a:rPr>
              <a:t>− 6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539750" y="908050"/>
            <a:ext cx="784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Найдите  дискриминант  уравнения  и  определите  число  его  корней.</a:t>
            </a:r>
          </a:p>
        </p:txBody>
      </p:sp>
      <p:sp>
        <p:nvSpPr>
          <p:cNvPr id="9299" name="AutoShape 8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7088" y="6381750"/>
            <a:ext cx="360362" cy="215900"/>
          </a:xfrm>
          <a:prstGeom prst="actionButtonBackPrevious">
            <a:avLst/>
          </a:prstGeom>
          <a:solidFill>
            <a:srgbClr val="FECCD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300" name="AutoShape 8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692275" y="6381750"/>
            <a:ext cx="288925" cy="215900"/>
          </a:xfrm>
          <a:prstGeom prst="actionButtonForwardNext">
            <a:avLst/>
          </a:prstGeom>
          <a:solidFill>
            <a:srgbClr val="FECCD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2" grpId="0"/>
      <p:bldP spid="9224" grpId="0"/>
      <p:bldP spid="9225" grpId="0"/>
      <p:bldP spid="9226" grpId="0"/>
      <p:bldP spid="9227" grpId="0"/>
      <p:bldP spid="9229" grpId="0"/>
      <p:bldP spid="92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7859712" cy="633413"/>
          </a:xfrm>
        </p:spPr>
        <p:txBody>
          <a:bodyPr/>
          <a:lstStyle/>
          <a:p>
            <a:r>
              <a:rPr lang="ru-RU" sz="2800">
                <a:solidFill>
                  <a:srgbClr val="0033CC"/>
                </a:solidFill>
              </a:rPr>
              <a:t>Решить  уравнение:  2у</a:t>
            </a:r>
            <a:r>
              <a:rPr lang="en-US" sz="2800">
                <a:solidFill>
                  <a:srgbClr val="0033CC"/>
                </a:solidFill>
                <a:cs typeface="Arial" charset="0"/>
              </a:rPr>
              <a:t>²</a:t>
            </a:r>
            <a:r>
              <a:rPr lang="ru-RU" sz="2800">
                <a:solidFill>
                  <a:srgbClr val="0033CC"/>
                </a:solidFill>
                <a:cs typeface="Arial" charset="0"/>
              </a:rPr>
              <a:t> – 9у + 10 =  0.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5373688"/>
            <a:ext cx="4038600" cy="752475"/>
          </a:xfrm>
        </p:spPr>
        <p:txBody>
          <a:bodyPr/>
          <a:lstStyle/>
          <a:p>
            <a:pPr>
              <a:buFontTx/>
              <a:buNone/>
            </a:pPr>
            <a:r>
              <a:rPr lang="ru-RU" sz="2800"/>
              <a:t> </a:t>
            </a:r>
          </a:p>
        </p:txBody>
      </p:sp>
      <p:graphicFrame>
        <p:nvGraphicFramePr>
          <p:cNvPr id="10260" name="Object 20"/>
          <p:cNvGraphicFramePr>
            <a:graphicFrameLocks noChangeAspect="1"/>
          </p:cNvGraphicFramePr>
          <p:nvPr>
            <p:ph sz="quarter" idx="2"/>
          </p:nvPr>
        </p:nvGraphicFramePr>
        <p:xfrm>
          <a:off x="900113" y="981075"/>
          <a:ext cx="3240087" cy="444500"/>
        </p:xfrm>
        <a:graphic>
          <a:graphicData uri="http://schemas.openxmlformats.org/presentationml/2006/ole">
            <p:oleObj spid="_x0000_s10260" name="Equation" r:id="rId3" imgW="1612800" imgH="228600" progId="Equation.DSMT4">
              <p:embed/>
            </p:oleObj>
          </a:graphicData>
        </a:graphic>
      </p:graphicFrame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539750" y="3933825"/>
            <a:ext cx="576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 </a:t>
            </a:r>
          </a:p>
        </p:txBody>
      </p:sp>
      <p:graphicFrame>
        <p:nvGraphicFramePr>
          <p:cNvPr id="10268" name="Object 28"/>
          <p:cNvGraphicFramePr>
            <a:graphicFrameLocks noChangeAspect="1"/>
          </p:cNvGraphicFramePr>
          <p:nvPr>
            <p:ph sz="quarter" idx="3"/>
          </p:nvPr>
        </p:nvGraphicFramePr>
        <p:xfrm>
          <a:off x="827088" y="1484313"/>
          <a:ext cx="3209925" cy="576262"/>
        </p:xfrm>
        <a:graphic>
          <a:graphicData uri="http://schemas.openxmlformats.org/presentationml/2006/ole">
            <p:oleObj spid="_x0000_s10268" name="Equation" r:id="rId4" imgW="1130040" imgH="266400" progId="Equation.DSMT4">
              <p:embed/>
            </p:oleObj>
          </a:graphicData>
        </a:graphic>
      </p:graphicFrame>
      <p:graphicFrame>
        <p:nvGraphicFramePr>
          <p:cNvPr id="10270" name="Object 30"/>
          <p:cNvGraphicFramePr>
            <a:graphicFrameLocks noChangeAspect="1"/>
          </p:cNvGraphicFramePr>
          <p:nvPr/>
        </p:nvGraphicFramePr>
        <p:xfrm>
          <a:off x="900113" y="2060575"/>
          <a:ext cx="4627562" cy="576263"/>
        </p:xfrm>
        <a:graphic>
          <a:graphicData uri="http://schemas.openxmlformats.org/presentationml/2006/ole">
            <p:oleObj spid="_x0000_s10270" name="Equation" r:id="rId5" imgW="2641320" imgH="266400" progId="Equation.DSMT4">
              <p:embed/>
            </p:oleObj>
          </a:graphicData>
        </a:graphic>
      </p:graphicFrame>
      <p:graphicFrame>
        <p:nvGraphicFramePr>
          <p:cNvPr id="10271" name="Object 31"/>
          <p:cNvGraphicFramePr>
            <a:graphicFrameLocks noChangeAspect="1"/>
          </p:cNvGraphicFramePr>
          <p:nvPr/>
        </p:nvGraphicFramePr>
        <p:xfrm>
          <a:off x="900113" y="2636838"/>
          <a:ext cx="5832475" cy="422275"/>
        </p:xfrm>
        <a:graphic>
          <a:graphicData uri="http://schemas.openxmlformats.org/presentationml/2006/ole">
            <p:oleObj spid="_x0000_s10271" name="Equation" r:id="rId6" imgW="3657600" imgH="279360" progId="Equation.DSMT4">
              <p:embed/>
            </p:oleObj>
          </a:graphicData>
        </a:graphic>
      </p:graphicFrame>
      <p:graphicFrame>
        <p:nvGraphicFramePr>
          <p:cNvPr id="10273" name="Object 33"/>
          <p:cNvGraphicFramePr>
            <a:graphicFrameLocks noChangeAspect="1"/>
          </p:cNvGraphicFramePr>
          <p:nvPr/>
        </p:nvGraphicFramePr>
        <p:xfrm>
          <a:off x="3446463" y="5267325"/>
          <a:ext cx="139700" cy="228600"/>
        </p:xfrm>
        <a:graphic>
          <a:graphicData uri="http://schemas.openxmlformats.org/presentationml/2006/ole">
            <p:oleObj spid="_x0000_s10273" name="Equation" r:id="rId7" imgW="139680" imgH="228600" progId="Equation.DSMT4">
              <p:embed/>
            </p:oleObj>
          </a:graphicData>
        </a:graphic>
      </p:graphicFrame>
      <p:graphicFrame>
        <p:nvGraphicFramePr>
          <p:cNvPr id="10274" name="Rectangle 34"/>
          <p:cNvGraphicFramePr>
            <a:graphicFrameLocks/>
          </p:cNvGraphicFramePr>
          <p:nvPr/>
        </p:nvGraphicFramePr>
        <p:xfrm>
          <a:off x="4427538" y="1397000"/>
          <a:ext cx="3192462" cy="3544888"/>
        </p:xfrm>
        <a:graphic>
          <a:graphicData uri="http://schemas.openxmlformats.org/presentationml/2006/ole">
            <p:oleObj spid="_x0000_s10274" name="Equation" r:id="rId8" imgW="0" imgH="0" progId="Equation.DSMT4">
              <p:embed/>
            </p:oleObj>
          </a:graphicData>
        </a:graphic>
      </p:graphicFrame>
      <p:graphicFrame>
        <p:nvGraphicFramePr>
          <p:cNvPr id="10275" name="Object 35"/>
          <p:cNvGraphicFramePr>
            <a:graphicFrameLocks noChangeAspect="1"/>
          </p:cNvGraphicFramePr>
          <p:nvPr/>
        </p:nvGraphicFramePr>
        <p:xfrm>
          <a:off x="971550" y="3141663"/>
          <a:ext cx="2520950" cy="503237"/>
        </p:xfrm>
        <a:graphic>
          <a:graphicData uri="http://schemas.openxmlformats.org/presentationml/2006/ole">
            <p:oleObj spid="_x0000_s10275" name="Equation" r:id="rId9" imgW="1460160" imgH="342720" progId="Equation.DSMT4">
              <p:embed/>
            </p:oleObj>
          </a:graphicData>
        </a:graphic>
      </p:graphicFrame>
      <p:graphicFrame>
        <p:nvGraphicFramePr>
          <p:cNvPr id="10277" name="Object 37"/>
          <p:cNvGraphicFramePr>
            <a:graphicFrameLocks noChangeAspect="1"/>
          </p:cNvGraphicFramePr>
          <p:nvPr/>
        </p:nvGraphicFramePr>
        <p:xfrm>
          <a:off x="971550" y="3573463"/>
          <a:ext cx="3744913" cy="935037"/>
        </p:xfrm>
        <a:graphic>
          <a:graphicData uri="http://schemas.openxmlformats.org/presentationml/2006/ole">
            <p:oleObj spid="_x0000_s10277" name="Equation" r:id="rId10" imgW="2895480" imgH="672840" progId="Equation.DSMT4">
              <p:embed/>
            </p:oleObj>
          </a:graphicData>
        </a:graphic>
      </p:graphicFrame>
      <p:graphicFrame>
        <p:nvGraphicFramePr>
          <p:cNvPr id="10280" name="Object 40"/>
          <p:cNvGraphicFramePr>
            <a:graphicFrameLocks noChangeAspect="1"/>
          </p:cNvGraphicFramePr>
          <p:nvPr/>
        </p:nvGraphicFramePr>
        <p:xfrm>
          <a:off x="900113" y="4508500"/>
          <a:ext cx="5400675" cy="936625"/>
        </p:xfrm>
        <a:graphic>
          <a:graphicData uri="http://schemas.openxmlformats.org/presentationml/2006/ole">
            <p:oleObj spid="_x0000_s10280" name="Equation" r:id="rId11" imgW="4051080" imgH="622080" progId="Equation.DSMT4">
              <p:embed/>
            </p:oleObj>
          </a:graphicData>
        </a:graphic>
      </p:graphicFrame>
      <p:sp>
        <p:nvSpPr>
          <p:cNvPr id="10282" name="Text Box 42"/>
          <p:cNvSpPr txBox="1">
            <a:spLocks noChangeArrowheads="1"/>
          </p:cNvSpPr>
          <p:nvPr/>
        </p:nvSpPr>
        <p:spPr bwMode="auto">
          <a:xfrm>
            <a:off x="987425" y="5867400"/>
            <a:ext cx="631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0283" name="Text Box 43"/>
          <p:cNvSpPr txBox="1">
            <a:spLocks noChangeArrowheads="1"/>
          </p:cNvSpPr>
          <p:nvPr/>
        </p:nvSpPr>
        <p:spPr bwMode="auto">
          <a:xfrm>
            <a:off x="1403350" y="5589588"/>
            <a:ext cx="5602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Ответ:  2,5;  2.</a:t>
            </a:r>
          </a:p>
        </p:txBody>
      </p:sp>
      <p:sp>
        <p:nvSpPr>
          <p:cNvPr id="10284" name="AutoShape 4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7088" y="6381750"/>
            <a:ext cx="431800" cy="287338"/>
          </a:xfrm>
          <a:prstGeom prst="actionButtonBackPrevious">
            <a:avLst/>
          </a:prstGeom>
          <a:solidFill>
            <a:srgbClr val="FECCD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85" name="AutoShape 4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051050" y="6381750"/>
            <a:ext cx="431800" cy="288925"/>
          </a:xfrm>
          <a:prstGeom prst="actionButtonForwardNext">
            <a:avLst/>
          </a:prstGeom>
          <a:solidFill>
            <a:srgbClr val="FECCD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755650" y="404813"/>
            <a:ext cx="7920038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rgbClr val="0033CC"/>
                </a:solidFill>
              </a:rPr>
              <a:t>       Вариант 1                                                                    Вариант 2</a:t>
            </a:r>
          </a:p>
          <a:p>
            <a:endParaRPr lang="ru-RU" b="1">
              <a:solidFill>
                <a:srgbClr val="0033CC"/>
              </a:solidFill>
            </a:endParaRPr>
          </a:p>
          <a:p>
            <a:r>
              <a:rPr lang="ru-RU" b="1">
                <a:solidFill>
                  <a:srgbClr val="0033CC"/>
                </a:solidFill>
              </a:rPr>
              <a:t>  у</a:t>
            </a:r>
            <a:r>
              <a:rPr lang="en-US" b="1">
                <a:solidFill>
                  <a:srgbClr val="0033CC"/>
                </a:solidFill>
                <a:cs typeface="Arial" charset="0"/>
              </a:rPr>
              <a:t>²</a:t>
            </a:r>
            <a:r>
              <a:rPr lang="ru-RU" b="1">
                <a:solidFill>
                  <a:srgbClr val="0033CC"/>
                </a:solidFill>
                <a:cs typeface="Arial" charset="0"/>
              </a:rPr>
              <a:t> – 11у – 152 = 0                                                      2р</a:t>
            </a:r>
            <a:r>
              <a:rPr lang="en-US" b="1">
                <a:solidFill>
                  <a:srgbClr val="0033CC"/>
                </a:solidFill>
                <a:cs typeface="Arial" charset="0"/>
              </a:rPr>
              <a:t>²</a:t>
            </a:r>
            <a:r>
              <a:rPr lang="ru-RU" b="1">
                <a:solidFill>
                  <a:srgbClr val="0033CC"/>
                </a:solidFill>
                <a:cs typeface="Arial" charset="0"/>
              </a:rPr>
              <a:t>  + 7р – 30 = 0</a:t>
            </a:r>
            <a:endParaRPr lang="en-US" b="1">
              <a:solidFill>
                <a:srgbClr val="0033CC"/>
              </a:solidFill>
              <a:cs typeface="Arial" charset="0"/>
            </a:endParaRPr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495300" y="1484313"/>
          <a:ext cx="8648700" cy="4117975"/>
        </p:xfrm>
        <a:graphic>
          <a:graphicData uri="http://schemas.openxmlformats.org/presentationml/2006/ole">
            <p:oleObj spid="_x0000_s18439" name="Equation" r:id="rId3" imgW="8648640" imgH="3771720" progId="Equation.DSMT4">
              <p:embed/>
            </p:oleObj>
          </a:graphicData>
        </a:graphic>
      </p:graphicFrame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519113" y="5897563"/>
            <a:ext cx="7869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rgbClr val="0033CC"/>
                </a:solidFill>
              </a:rPr>
              <a:t>Ответ:  19;  </a:t>
            </a:r>
            <a:r>
              <a:rPr lang="ru-RU" b="1">
                <a:solidFill>
                  <a:srgbClr val="0033CC"/>
                </a:solidFill>
                <a:cs typeface="Arial" charset="0"/>
              </a:rPr>
              <a:t>– 8.                                                          Ответ:  2,5;  – 6.</a:t>
            </a:r>
          </a:p>
        </p:txBody>
      </p:sp>
      <p:sp>
        <p:nvSpPr>
          <p:cNvPr id="18442" name="AutoShape 1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7088" y="6381750"/>
            <a:ext cx="431800" cy="287338"/>
          </a:xfrm>
          <a:prstGeom prst="actionButtonBackPrevious">
            <a:avLst/>
          </a:prstGeom>
          <a:solidFill>
            <a:srgbClr val="FECCD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43" name="AutoShape 11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72450" y="6308725"/>
            <a:ext cx="431800" cy="360363"/>
          </a:xfrm>
          <a:prstGeom prst="actionButtonHome">
            <a:avLst/>
          </a:prstGeom>
          <a:solidFill>
            <a:srgbClr val="FECCD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</TotalTime>
  <Words>520</Words>
  <Application>Microsoft Office PowerPoint</Application>
  <PresentationFormat>Экран (4:3)</PresentationFormat>
  <Paragraphs>51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Comic Sans MS</vt:lpstr>
      <vt:lpstr>Times New Roman</vt:lpstr>
      <vt:lpstr>Ariac</vt:lpstr>
      <vt:lpstr>Оформление по умолчанию</vt:lpstr>
      <vt:lpstr>Пастель</vt:lpstr>
      <vt:lpstr>MathType 5.0 Equation</vt:lpstr>
      <vt:lpstr>Решение  квадратных  уравнений.</vt:lpstr>
      <vt:lpstr>Слайд 2</vt:lpstr>
      <vt:lpstr>Коэффициенты  уравнения.</vt:lpstr>
      <vt:lpstr>Дискриминант.  Число  корней  квадратного  уравнения.</vt:lpstr>
      <vt:lpstr>Решить  уравнение:  2у² – 9у + 10 =  0.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 квадратных  уравнений.</dc:title>
  <dc:creator>1</dc:creator>
  <cp:lastModifiedBy>re</cp:lastModifiedBy>
  <cp:revision>25</cp:revision>
  <dcterms:created xsi:type="dcterms:W3CDTF">2008-01-26T15:56:18Z</dcterms:created>
  <dcterms:modified xsi:type="dcterms:W3CDTF">2014-04-03T19:42:42Z</dcterms:modified>
</cp:coreProperties>
</file>