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3" r:id="rId15"/>
    <p:sldId id="271" r:id="rId16"/>
    <p:sldId id="272" r:id="rId17"/>
    <p:sldId id="274" r:id="rId18"/>
    <p:sldId id="275" r:id="rId19"/>
    <p:sldId id="279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805"/>
    <a:srgbClr val="00D269"/>
    <a:srgbClr val="0000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46" autoAdjust="0"/>
  </p:normalViewPr>
  <p:slideViewPr>
    <p:cSldViewPr>
      <p:cViewPr varScale="1">
        <p:scale>
          <a:sx n="39" d="100"/>
          <a:sy n="39" d="100"/>
        </p:scale>
        <p:origin x="-12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2C3755-931C-4D23-B2BA-48587D2FFA5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75CDA-7F80-428F-9B13-90562C09C065}" type="slidenum">
              <a:rPr lang="ru-RU"/>
              <a:pPr/>
              <a:t>6</a:t>
            </a:fld>
            <a:endParaRPr lang="ru-RU"/>
          </a:p>
        </p:txBody>
      </p:sp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3482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B7490CE-B866-498F-948B-E53C4322F983}" type="slidenum">
              <a:rPr lang="ru-RU" sz="1200">
                <a:latin typeface="+mn-lt"/>
              </a:rPr>
              <a:pPr algn="r">
                <a:defRPr/>
              </a:pPr>
              <a:t>6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9DB6A-D6C1-4A90-9369-326857AEBFDB}" type="slidenum">
              <a:rPr lang="ru-RU"/>
              <a:pPr/>
              <a:t>8</a:t>
            </a:fld>
            <a:endParaRPr lang="ru-RU"/>
          </a:p>
        </p:txBody>
      </p:sp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27652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36B30CA-00D6-42DD-BED1-DF0D51DFAD82}" type="slidenum">
              <a:rPr lang="ru-RU" sz="1200">
                <a:latin typeface="+mn-lt"/>
              </a:rPr>
              <a:pPr algn="r">
                <a:defRPr/>
              </a:pPr>
              <a:t>8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D2CDA-27A9-4F27-8FF7-7A8D4B50D0F5}" type="slidenum">
              <a:rPr lang="ru-RU"/>
              <a:pPr/>
              <a:t>9</a:t>
            </a:fld>
            <a:endParaRPr lang="ru-RU"/>
          </a:p>
        </p:txBody>
      </p:sp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2560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535A281-4BC9-440B-8746-AEA67CC7231F}" type="slidenum">
              <a:rPr lang="ru-RU" sz="1200">
                <a:latin typeface="+mn-lt"/>
              </a:rPr>
              <a:pPr algn="r">
                <a:defRPr/>
              </a:pPr>
              <a:t>9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560E8C-4692-4C4B-AD72-8897E334263B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199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F3186-F3A3-429C-BD0C-0A380B8C8E2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59B5E-57C4-4B64-A530-082DB0F1B841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4098ED2-EAA1-4F01-85CF-B48147571054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64CD84F-5AAE-4B68-ABF1-F850E17EF9E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E678F5F-7F52-4ABD-B07E-E2A50C3252E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289DC-EEBF-452A-B3BA-D09E79176CC3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5DD83-F4A2-491E-B764-D47CE136403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68FE3-B83A-454F-B26A-233F3B6A925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8022-A5CF-41CF-B43B-40A052292E8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6B9C5-3755-44A5-904E-4D917E5A6BD1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AFD0B-0BBF-43F6-8B86-C6EA23F4266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06A00-9663-4F29-8D26-309E35B4326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1B816-23EE-4314-A1E5-6D2B4022467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3AC4F320-2D08-480B-8C5F-E20811345C22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096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medicalherbs.sci-lib.com/images/medherb05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7.jpeg"/><Relationship Id="rId4" Type="http://schemas.openxmlformats.org/officeDocument/2006/relationships/image" Target="http://www.odintsovo.info/img/2004/12/elka1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5791200"/>
          </a:xfrm>
        </p:spPr>
        <p:txBody>
          <a:bodyPr/>
          <a:lstStyle/>
          <a:p>
            <a:pPr algn="ctr"/>
            <a:r>
              <a:rPr lang="ru-RU" b="1"/>
              <a:t>Конус. Основные понятия. Площадь поверхности конуса.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914400" y="3624263"/>
            <a:ext cx="2438400" cy="76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2090738" y="399415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2090738" y="149066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904875" y="1476375"/>
            <a:ext cx="1230313" cy="2525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133600" y="1504950"/>
            <a:ext cx="12192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2163763" y="1554163"/>
            <a:ext cx="655637" cy="210343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981200" y="4038600"/>
            <a:ext cx="3619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133600" y="1262063"/>
            <a:ext cx="336550" cy="3667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066800" y="3581400"/>
            <a:ext cx="2200275" cy="295275"/>
            <a:chOff x="1968" y="2469"/>
            <a:chExt cx="1386" cy="186"/>
          </a:xfrm>
        </p:grpSpPr>
        <p:sp>
          <p:nvSpPr>
            <p:cNvPr id="45081" name="Rectangle 18"/>
            <p:cNvSpPr>
              <a:spLocks noChangeArrowheads="1"/>
            </p:cNvSpPr>
            <p:nvPr/>
          </p:nvSpPr>
          <p:spPr bwMode="auto">
            <a:xfrm>
              <a:off x="1968" y="259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2" name="Rectangle 19"/>
            <p:cNvSpPr>
              <a:spLocks noChangeArrowheads="1"/>
            </p:cNvSpPr>
            <p:nvPr/>
          </p:nvSpPr>
          <p:spPr bwMode="auto">
            <a:xfrm>
              <a:off x="2064" y="254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3" name="Rectangle 20"/>
            <p:cNvSpPr>
              <a:spLocks noChangeArrowheads="1"/>
            </p:cNvSpPr>
            <p:nvPr/>
          </p:nvSpPr>
          <p:spPr bwMode="auto">
            <a:xfrm>
              <a:off x="2178" y="251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4" name="Rectangle 21"/>
            <p:cNvSpPr>
              <a:spLocks noChangeArrowheads="1"/>
            </p:cNvSpPr>
            <p:nvPr/>
          </p:nvSpPr>
          <p:spPr bwMode="auto">
            <a:xfrm>
              <a:off x="2304" y="249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5" name="Rectangle 22"/>
            <p:cNvSpPr>
              <a:spLocks noChangeArrowheads="1"/>
            </p:cNvSpPr>
            <p:nvPr/>
          </p:nvSpPr>
          <p:spPr bwMode="auto">
            <a:xfrm>
              <a:off x="2412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6" name="Rectangle 23"/>
            <p:cNvSpPr>
              <a:spLocks noChangeArrowheads="1"/>
            </p:cNvSpPr>
            <p:nvPr/>
          </p:nvSpPr>
          <p:spPr bwMode="auto">
            <a:xfrm>
              <a:off x="2532" y="247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7" name="Rectangle 24"/>
            <p:cNvSpPr>
              <a:spLocks noChangeArrowheads="1"/>
            </p:cNvSpPr>
            <p:nvPr/>
          </p:nvSpPr>
          <p:spPr bwMode="auto">
            <a:xfrm>
              <a:off x="2658" y="2469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8" name="Rectangle 25"/>
            <p:cNvSpPr>
              <a:spLocks noChangeArrowheads="1"/>
            </p:cNvSpPr>
            <p:nvPr/>
          </p:nvSpPr>
          <p:spPr bwMode="auto">
            <a:xfrm>
              <a:off x="2781" y="247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89" name="Rectangle 26"/>
            <p:cNvSpPr>
              <a:spLocks noChangeArrowheads="1"/>
            </p:cNvSpPr>
            <p:nvPr/>
          </p:nvSpPr>
          <p:spPr bwMode="auto">
            <a:xfrm>
              <a:off x="2898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90" name="Rectangle 27"/>
            <p:cNvSpPr>
              <a:spLocks noChangeArrowheads="1"/>
            </p:cNvSpPr>
            <p:nvPr/>
          </p:nvSpPr>
          <p:spPr bwMode="auto">
            <a:xfrm>
              <a:off x="3012" y="250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91" name="Rectangle 28"/>
            <p:cNvSpPr>
              <a:spLocks noChangeArrowheads="1"/>
            </p:cNvSpPr>
            <p:nvPr/>
          </p:nvSpPr>
          <p:spPr bwMode="auto">
            <a:xfrm>
              <a:off x="3120" y="252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92" name="Rectangle 29"/>
            <p:cNvSpPr>
              <a:spLocks noChangeArrowheads="1"/>
            </p:cNvSpPr>
            <p:nvPr/>
          </p:nvSpPr>
          <p:spPr bwMode="auto">
            <a:xfrm>
              <a:off x="3222" y="256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5093" name="Rectangle 30"/>
            <p:cNvSpPr>
              <a:spLocks noChangeArrowheads="1"/>
            </p:cNvSpPr>
            <p:nvPr/>
          </p:nvSpPr>
          <p:spPr bwMode="auto">
            <a:xfrm>
              <a:off x="3306" y="2607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</p:grpSp>
      <p:sp>
        <p:nvSpPr>
          <p:cNvPr id="30" name="Line 42"/>
          <p:cNvSpPr>
            <a:spLocks noChangeShapeType="1"/>
          </p:cNvSpPr>
          <p:nvPr/>
        </p:nvSpPr>
        <p:spPr bwMode="auto">
          <a:xfrm flipH="1">
            <a:off x="1676400" y="1524000"/>
            <a:ext cx="45720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2" name="Line 46"/>
          <p:cNvSpPr>
            <a:spLocks noChangeShapeType="1"/>
          </p:cNvSpPr>
          <p:nvPr/>
        </p:nvSpPr>
        <p:spPr bwMode="auto">
          <a:xfrm>
            <a:off x="2133600" y="1524000"/>
            <a:ext cx="0" cy="25146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8" name="Text Box 52"/>
          <p:cNvSpPr txBox="1">
            <a:spLocks noChangeArrowheads="1"/>
          </p:cNvSpPr>
          <p:nvPr/>
        </p:nvSpPr>
        <p:spPr bwMode="auto">
          <a:xfrm>
            <a:off x="1524000" y="44196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45109" name="Text Box 53"/>
          <p:cNvSpPr txBox="1">
            <a:spLocks noChangeArrowheads="1"/>
          </p:cNvSpPr>
          <p:nvPr/>
        </p:nvSpPr>
        <p:spPr bwMode="auto">
          <a:xfrm>
            <a:off x="2819400" y="34051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45110" name="Line 54"/>
          <p:cNvSpPr>
            <a:spLocks noChangeShapeType="1"/>
          </p:cNvSpPr>
          <p:nvPr/>
        </p:nvSpPr>
        <p:spPr bwMode="auto">
          <a:xfrm flipV="1">
            <a:off x="1676400" y="3657600"/>
            <a:ext cx="11430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3" name="Rectangle 5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457200"/>
            <a:ext cx="4038600" cy="5673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Свойства конуса:</a:t>
            </a:r>
          </a:p>
          <a:p>
            <a:pPr>
              <a:buFont typeface="Wingdings" pitchFamily="2" charset="2"/>
              <a:buNone/>
            </a:pPr>
            <a:r>
              <a:rPr lang="ru-RU" sz="2600" i="1"/>
              <a:t>1. Все образующие конуса равны.</a:t>
            </a:r>
          </a:p>
          <a:p>
            <a:pPr>
              <a:buFont typeface="Wingdings" pitchFamily="2" charset="2"/>
              <a:buNone/>
            </a:pPr>
            <a:r>
              <a:rPr lang="ru-RU" sz="2600" i="1"/>
              <a:t>2. Углы наклона образующих к основанию равны.</a:t>
            </a:r>
          </a:p>
          <a:p>
            <a:pPr>
              <a:buFont typeface="Wingdings" pitchFamily="2" charset="2"/>
              <a:buNone/>
            </a:pPr>
            <a:r>
              <a:rPr lang="ru-RU" sz="2600" i="1"/>
              <a:t>3. Углы между осью и образующими равны.</a:t>
            </a:r>
          </a:p>
          <a:p>
            <a:pPr>
              <a:buFont typeface="Wingdings" pitchFamily="2" charset="2"/>
              <a:buNone/>
            </a:pPr>
            <a:r>
              <a:rPr lang="ru-RU" sz="2600" i="1"/>
              <a:t>4. Углы между осью и основанием прямые.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83563" cy="819150"/>
          </a:xfrm>
        </p:spPr>
        <p:txBody>
          <a:bodyPr/>
          <a:lstStyle/>
          <a:p>
            <a:pPr algn="ctr"/>
            <a:r>
              <a:rPr lang="ru-RU" b="1" i="1">
                <a:latin typeface="Arial" charset="0"/>
              </a:rPr>
              <a:t>Сечения конуса</a:t>
            </a:r>
          </a:p>
        </p:txBody>
      </p:sp>
      <p:sp>
        <p:nvSpPr>
          <p:cNvPr id="46098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5140325"/>
          </a:xfrm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 algn="ctr">
              <a:buFont typeface="Wingdings" pitchFamily="2" charset="2"/>
              <a:buNone/>
            </a:pPr>
            <a:r>
              <a:rPr lang="ru-RU" b="1"/>
              <a:t>Осевое сечение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3276600" y="3700463"/>
            <a:ext cx="2438400" cy="76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4452938" y="407035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452938" y="1566863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3267075" y="1552575"/>
            <a:ext cx="1230313" cy="2525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4495800" y="1581150"/>
            <a:ext cx="12192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343400" y="4114800"/>
            <a:ext cx="3619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495800" y="1338263"/>
            <a:ext cx="336550" cy="3667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429000" y="3657600"/>
            <a:ext cx="2200275" cy="295275"/>
            <a:chOff x="1968" y="2469"/>
            <a:chExt cx="1386" cy="186"/>
          </a:xfrm>
        </p:grpSpPr>
        <p:sp>
          <p:nvSpPr>
            <p:cNvPr id="46108" name="Rectangle 18"/>
            <p:cNvSpPr>
              <a:spLocks noChangeArrowheads="1"/>
            </p:cNvSpPr>
            <p:nvPr/>
          </p:nvSpPr>
          <p:spPr bwMode="auto">
            <a:xfrm>
              <a:off x="1968" y="259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09" name="Rectangle 19"/>
            <p:cNvSpPr>
              <a:spLocks noChangeArrowheads="1"/>
            </p:cNvSpPr>
            <p:nvPr/>
          </p:nvSpPr>
          <p:spPr bwMode="auto">
            <a:xfrm>
              <a:off x="2064" y="254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0" name="Rectangle 20"/>
            <p:cNvSpPr>
              <a:spLocks noChangeArrowheads="1"/>
            </p:cNvSpPr>
            <p:nvPr/>
          </p:nvSpPr>
          <p:spPr bwMode="auto">
            <a:xfrm>
              <a:off x="2178" y="251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1" name="Rectangle 21"/>
            <p:cNvSpPr>
              <a:spLocks noChangeArrowheads="1"/>
            </p:cNvSpPr>
            <p:nvPr/>
          </p:nvSpPr>
          <p:spPr bwMode="auto">
            <a:xfrm>
              <a:off x="2304" y="249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2" name="Rectangle 22"/>
            <p:cNvSpPr>
              <a:spLocks noChangeArrowheads="1"/>
            </p:cNvSpPr>
            <p:nvPr/>
          </p:nvSpPr>
          <p:spPr bwMode="auto">
            <a:xfrm>
              <a:off x="2412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3" name="Rectangle 23"/>
            <p:cNvSpPr>
              <a:spLocks noChangeArrowheads="1"/>
            </p:cNvSpPr>
            <p:nvPr/>
          </p:nvSpPr>
          <p:spPr bwMode="auto">
            <a:xfrm>
              <a:off x="2532" y="247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4" name="Rectangle 24"/>
            <p:cNvSpPr>
              <a:spLocks noChangeArrowheads="1"/>
            </p:cNvSpPr>
            <p:nvPr/>
          </p:nvSpPr>
          <p:spPr bwMode="auto">
            <a:xfrm>
              <a:off x="2658" y="2469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5" name="Rectangle 25"/>
            <p:cNvSpPr>
              <a:spLocks noChangeArrowheads="1"/>
            </p:cNvSpPr>
            <p:nvPr/>
          </p:nvSpPr>
          <p:spPr bwMode="auto">
            <a:xfrm>
              <a:off x="2781" y="247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6" name="Rectangle 26"/>
            <p:cNvSpPr>
              <a:spLocks noChangeArrowheads="1"/>
            </p:cNvSpPr>
            <p:nvPr/>
          </p:nvSpPr>
          <p:spPr bwMode="auto">
            <a:xfrm>
              <a:off x="2898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7" name="Rectangle 27"/>
            <p:cNvSpPr>
              <a:spLocks noChangeArrowheads="1"/>
            </p:cNvSpPr>
            <p:nvPr/>
          </p:nvSpPr>
          <p:spPr bwMode="auto">
            <a:xfrm>
              <a:off x="3012" y="250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8" name="Rectangle 28"/>
            <p:cNvSpPr>
              <a:spLocks noChangeArrowheads="1"/>
            </p:cNvSpPr>
            <p:nvPr/>
          </p:nvSpPr>
          <p:spPr bwMode="auto">
            <a:xfrm>
              <a:off x="3120" y="252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19" name="Rectangle 29"/>
            <p:cNvSpPr>
              <a:spLocks noChangeArrowheads="1"/>
            </p:cNvSpPr>
            <p:nvPr/>
          </p:nvSpPr>
          <p:spPr bwMode="auto">
            <a:xfrm>
              <a:off x="3222" y="256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46120" name="Rectangle 30"/>
            <p:cNvSpPr>
              <a:spLocks noChangeArrowheads="1"/>
            </p:cNvSpPr>
            <p:nvPr/>
          </p:nvSpPr>
          <p:spPr bwMode="auto">
            <a:xfrm>
              <a:off x="3306" y="2607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</p:grp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3886200" y="4495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46127" name="Text Box 47"/>
          <p:cNvSpPr txBox="1">
            <a:spLocks noChangeArrowheads="1"/>
          </p:cNvSpPr>
          <p:nvPr/>
        </p:nvSpPr>
        <p:spPr bwMode="auto">
          <a:xfrm>
            <a:off x="5181600" y="34813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495800" y="1600200"/>
            <a:ext cx="685800" cy="2133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" name="Line 42"/>
          <p:cNvSpPr>
            <a:spLocks noChangeShapeType="1"/>
          </p:cNvSpPr>
          <p:nvPr/>
        </p:nvSpPr>
        <p:spPr bwMode="auto">
          <a:xfrm flipH="1">
            <a:off x="4038600" y="1600200"/>
            <a:ext cx="45720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6128" name="Line 48"/>
          <p:cNvSpPr>
            <a:spLocks noChangeShapeType="1"/>
          </p:cNvSpPr>
          <p:nvPr/>
        </p:nvSpPr>
        <p:spPr bwMode="auto">
          <a:xfrm flipV="1">
            <a:off x="4038600" y="3733800"/>
            <a:ext cx="11430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3" name="Line 53"/>
          <p:cNvSpPr>
            <a:spLocks noChangeShapeType="1"/>
          </p:cNvSpPr>
          <p:nvPr/>
        </p:nvSpPr>
        <p:spPr bwMode="auto">
          <a:xfrm>
            <a:off x="4495800" y="1600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4" name="Line 54"/>
          <p:cNvSpPr>
            <a:spLocks noChangeShapeType="1"/>
          </p:cNvSpPr>
          <p:nvPr/>
        </p:nvSpPr>
        <p:spPr bwMode="auto">
          <a:xfrm flipH="1">
            <a:off x="5029200" y="3505200"/>
            <a:ext cx="76200" cy="3048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5" name="Line 55"/>
          <p:cNvSpPr>
            <a:spLocks noChangeShapeType="1"/>
          </p:cNvSpPr>
          <p:nvPr/>
        </p:nvSpPr>
        <p:spPr bwMode="auto">
          <a:xfrm flipH="1">
            <a:off x="4800600" y="3200400"/>
            <a:ext cx="228600" cy="7620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6" name="Line 56"/>
          <p:cNvSpPr>
            <a:spLocks noChangeShapeType="1"/>
          </p:cNvSpPr>
          <p:nvPr/>
        </p:nvSpPr>
        <p:spPr bwMode="auto">
          <a:xfrm flipH="1">
            <a:off x="4495800" y="2895600"/>
            <a:ext cx="381000" cy="12954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7" name="Line 57"/>
          <p:cNvSpPr>
            <a:spLocks noChangeShapeType="1"/>
          </p:cNvSpPr>
          <p:nvPr/>
        </p:nvSpPr>
        <p:spPr bwMode="auto">
          <a:xfrm flipH="1">
            <a:off x="4267200" y="2514600"/>
            <a:ext cx="533400" cy="17526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8" name="Line 58"/>
          <p:cNvSpPr>
            <a:spLocks noChangeShapeType="1"/>
          </p:cNvSpPr>
          <p:nvPr/>
        </p:nvSpPr>
        <p:spPr bwMode="auto">
          <a:xfrm flipH="1">
            <a:off x="4114800" y="2209800"/>
            <a:ext cx="533400" cy="17526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39" name="Line 59"/>
          <p:cNvSpPr>
            <a:spLocks noChangeShapeType="1"/>
          </p:cNvSpPr>
          <p:nvPr/>
        </p:nvSpPr>
        <p:spPr bwMode="auto">
          <a:xfrm flipH="1">
            <a:off x="4343400" y="1828800"/>
            <a:ext cx="228600" cy="685800"/>
          </a:xfrm>
          <a:prstGeom prst="line">
            <a:avLst/>
          </a:prstGeom>
          <a:noFill/>
          <a:ln w="19050">
            <a:solidFill>
              <a:srgbClr val="CD18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>
                <a:latin typeface="Arial" charset="0"/>
              </a:rPr>
              <a:t>Сечения конуса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 algn="ctr">
              <a:buFont typeface="Wingdings" pitchFamily="2" charset="2"/>
              <a:buNone/>
            </a:pPr>
            <a:endParaRPr lang="ru-RU" b="1"/>
          </a:p>
          <a:p>
            <a:pPr algn="ctr">
              <a:buFont typeface="Wingdings" pitchFamily="2" charset="2"/>
              <a:buNone/>
            </a:pPr>
            <a:r>
              <a:rPr lang="ru-RU" b="1"/>
              <a:t>Круговое сечение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2747963" y="4754563"/>
            <a:ext cx="3730625" cy="6635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4484688" y="2197100"/>
            <a:ext cx="1993900" cy="28971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 flipH="1">
            <a:off x="2747963" y="2197100"/>
            <a:ext cx="1736725" cy="2859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419600" y="5029200"/>
            <a:ext cx="131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7113" name="Oval 9" descr="Широкий диагональный 1"/>
          <p:cNvSpPr>
            <a:spLocks noChangeArrowheads="1"/>
          </p:cNvSpPr>
          <p:nvPr/>
        </p:nvSpPr>
        <p:spPr bwMode="auto">
          <a:xfrm>
            <a:off x="3514725" y="3625850"/>
            <a:ext cx="2044700" cy="301625"/>
          </a:xfrm>
          <a:prstGeom prst="ellipse">
            <a:avLst/>
          </a:prstGeom>
          <a:pattFill prst="wdDnDiag">
            <a:fgClr>
              <a:srgbClr val="FF0066"/>
            </a:fgClr>
            <a:bgClr>
              <a:schemeClr val="bg1"/>
            </a:bgClr>
          </a:patt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4484688" y="2197100"/>
            <a:ext cx="0" cy="293528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4403725" y="18653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479925" y="4913313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05" name="Oval 77" descr="Широкий диагональный 1"/>
          <p:cNvSpPr>
            <a:spLocks noChangeArrowheads="1"/>
          </p:cNvSpPr>
          <p:nvPr/>
        </p:nvSpPr>
        <p:spPr bwMode="auto">
          <a:xfrm rot="-4115560">
            <a:off x="6538119" y="3207544"/>
            <a:ext cx="461963" cy="1235075"/>
          </a:xfrm>
          <a:prstGeom prst="ellipse">
            <a:avLst/>
          </a:prstGeom>
          <a:pattFill prst="wdDnDiag">
            <a:fgClr>
              <a:srgbClr val="000099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39825"/>
          </a:xfrm>
        </p:spPr>
        <p:txBody>
          <a:bodyPr/>
          <a:lstStyle/>
          <a:p>
            <a:pPr algn="ctr"/>
            <a:r>
              <a:rPr lang="ru-RU" b="1" i="1">
                <a:latin typeface="Arial" charset="0"/>
              </a:rPr>
              <a:t>Сечения конуса</a:t>
            </a: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1676400" y="1747838"/>
            <a:ext cx="1943100" cy="4000500"/>
            <a:chOff x="3861" y="2394"/>
            <a:chExt cx="3060" cy="6300"/>
          </a:xfrm>
        </p:grpSpPr>
        <p:sp>
          <p:nvSpPr>
            <p:cNvPr id="48133" name="Oval 5"/>
            <p:cNvSpPr>
              <a:spLocks noChangeArrowheads="1"/>
            </p:cNvSpPr>
            <p:nvPr/>
          </p:nvSpPr>
          <p:spPr bwMode="auto">
            <a:xfrm>
              <a:off x="5301" y="3474"/>
              <a:ext cx="181" cy="180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134" name="Group 6"/>
            <p:cNvGrpSpPr>
              <a:grpSpLocks/>
            </p:cNvGrpSpPr>
            <p:nvPr/>
          </p:nvGrpSpPr>
          <p:grpSpPr bwMode="auto">
            <a:xfrm>
              <a:off x="3861" y="2394"/>
              <a:ext cx="3060" cy="6300"/>
              <a:chOff x="3861" y="2394"/>
              <a:chExt cx="3060" cy="6300"/>
            </a:xfrm>
          </p:grpSpPr>
          <p:grpSp>
            <p:nvGrpSpPr>
              <p:cNvPr id="48135" name="Group 7"/>
              <p:cNvGrpSpPr>
                <a:grpSpLocks/>
              </p:cNvGrpSpPr>
              <p:nvPr/>
            </p:nvGrpSpPr>
            <p:grpSpPr bwMode="auto">
              <a:xfrm>
                <a:off x="3861" y="6174"/>
                <a:ext cx="3060" cy="1080"/>
                <a:chOff x="3501" y="4194"/>
                <a:chExt cx="3060" cy="1080"/>
              </a:xfrm>
            </p:grpSpPr>
            <p:sp>
              <p:nvSpPr>
                <p:cNvPr id="48136" name="Oval 8"/>
                <p:cNvSpPr>
                  <a:spLocks noChangeArrowheads="1"/>
                </p:cNvSpPr>
                <p:nvPr/>
              </p:nvSpPr>
              <p:spPr bwMode="auto">
                <a:xfrm>
                  <a:off x="3501" y="4194"/>
                  <a:ext cx="3060" cy="1080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37" name="Oval 9"/>
                <p:cNvSpPr>
                  <a:spLocks noChangeArrowheads="1"/>
                </p:cNvSpPr>
                <p:nvPr/>
              </p:nvSpPr>
              <p:spPr bwMode="auto">
                <a:xfrm flipV="1">
                  <a:off x="4941" y="4654"/>
                  <a:ext cx="180" cy="179"/>
                </a:xfrm>
                <a:prstGeom prst="ellipse">
                  <a:avLst/>
                </a:prstGeom>
                <a:solidFill>
                  <a:srgbClr val="0000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8138" name="Line 10"/>
              <p:cNvSpPr>
                <a:spLocks noChangeShapeType="1"/>
              </p:cNvSpPr>
              <p:nvPr/>
            </p:nvSpPr>
            <p:spPr bwMode="auto">
              <a:xfrm>
                <a:off x="5389" y="3473"/>
                <a:ext cx="0" cy="37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39" name="Line 11"/>
              <p:cNvSpPr>
                <a:spLocks noChangeShapeType="1"/>
              </p:cNvSpPr>
              <p:nvPr/>
            </p:nvSpPr>
            <p:spPr bwMode="auto">
              <a:xfrm>
                <a:off x="5393" y="7254"/>
                <a:ext cx="0" cy="14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0" name="Line 12"/>
              <p:cNvSpPr>
                <a:spLocks noChangeShapeType="1"/>
              </p:cNvSpPr>
              <p:nvPr/>
            </p:nvSpPr>
            <p:spPr bwMode="auto">
              <a:xfrm flipV="1">
                <a:off x="5381" y="2394"/>
                <a:ext cx="0" cy="12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1" name="Line 13"/>
              <p:cNvSpPr>
                <a:spLocks noChangeShapeType="1"/>
              </p:cNvSpPr>
              <p:nvPr/>
            </p:nvSpPr>
            <p:spPr bwMode="auto">
              <a:xfrm flipV="1">
                <a:off x="3861" y="3614"/>
                <a:ext cx="1464" cy="305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2" name="Line 14"/>
              <p:cNvSpPr>
                <a:spLocks noChangeShapeType="1"/>
              </p:cNvSpPr>
              <p:nvPr/>
            </p:nvSpPr>
            <p:spPr bwMode="auto">
              <a:xfrm>
                <a:off x="5457" y="3566"/>
                <a:ext cx="1464" cy="312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8143" name="Group 15"/>
          <p:cNvGrpSpPr>
            <a:grpSpLocks/>
          </p:cNvGrpSpPr>
          <p:nvPr/>
        </p:nvGrpSpPr>
        <p:grpSpPr bwMode="auto">
          <a:xfrm>
            <a:off x="1820863" y="4054475"/>
            <a:ext cx="1606550" cy="257175"/>
            <a:chOff x="4089" y="6027"/>
            <a:chExt cx="2529" cy="405"/>
          </a:xfrm>
        </p:grpSpPr>
        <p:sp>
          <p:nvSpPr>
            <p:cNvPr id="48144" name="Rectangle 16"/>
            <p:cNvSpPr>
              <a:spLocks noChangeArrowheads="1"/>
            </p:cNvSpPr>
            <p:nvPr/>
          </p:nvSpPr>
          <p:spPr bwMode="auto">
            <a:xfrm rot="-2105749">
              <a:off x="4089" y="6252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 rot="-1357191">
              <a:off x="4431" y="6129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6" name="Rectangle 18"/>
            <p:cNvSpPr>
              <a:spLocks noChangeArrowheads="1"/>
            </p:cNvSpPr>
            <p:nvPr/>
          </p:nvSpPr>
          <p:spPr bwMode="auto">
            <a:xfrm rot="-624246">
              <a:off x="4779" y="6066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5121" y="6027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8" name="Rectangle 20"/>
            <p:cNvSpPr>
              <a:spLocks noChangeArrowheads="1"/>
            </p:cNvSpPr>
            <p:nvPr/>
          </p:nvSpPr>
          <p:spPr bwMode="auto">
            <a:xfrm rot="457811">
              <a:off x="5451" y="6030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9" name="Rectangle 21"/>
            <p:cNvSpPr>
              <a:spLocks noChangeArrowheads="1"/>
            </p:cNvSpPr>
            <p:nvPr/>
          </p:nvSpPr>
          <p:spPr bwMode="auto">
            <a:xfrm rot="457811">
              <a:off x="5811" y="6054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0" name="Rectangle 22"/>
            <p:cNvSpPr>
              <a:spLocks noChangeArrowheads="1"/>
            </p:cNvSpPr>
            <p:nvPr/>
          </p:nvSpPr>
          <p:spPr bwMode="auto">
            <a:xfrm rot="457811">
              <a:off x="6132" y="6105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1" name="Rectangle 23"/>
            <p:cNvSpPr>
              <a:spLocks noChangeArrowheads="1"/>
            </p:cNvSpPr>
            <p:nvPr/>
          </p:nvSpPr>
          <p:spPr bwMode="auto">
            <a:xfrm rot="457811">
              <a:off x="6438" y="6210"/>
              <a:ext cx="18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152" name="Line 24"/>
          <p:cNvSpPr>
            <a:spLocks noChangeShapeType="1"/>
          </p:cNvSpPr>
          <p:nvPr/>
        </p:nvSpPr>
        <p:spPr bwMode="auto">
          <a:xfrm flipV="1">
            <a:off x="1895475" y="4157663"/>
            <a:ext cx="1019175" cy="55245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 flipH="1" flipV="1">
            <a:off x="2674938" y="2544763"/>
            <a:ext cx="228600" cy="160020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 flipH="1">
            <a:off x="1920875" y="2535238"/>
            <a:ext cx="685800" cy="2171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 flipH="1">
            <a:off x="2501900" y="2697163"/>
            <a:ext cx="193675" cy="187325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 flipH="1">
            <a:off x="2382838" y="2900363"/>
            <a:ext cx="342900" cy="3429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7" name="Line 29"/>
          <p:cNvSpPr>
            <a:spLocks noChangeShapeType="1"/>
          </p:cNvSpPr>
          <p:nvPr/>
        </p:nvSpPr>
        <p:spPr bwMode="auto">
          <a:xfrm flipH="1">
            <a:off x="2289175" y="3133725"/>
            <a:ext cx="457200" cy="457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8" name="Line 30"/>
          <p:cNvSpPr>
            <a:spLocks noChangeShapeType="1"/>
          </p:cNvSpPr>
          <p:nvPr/>
        </p:nvSpPr>
        <p:spPr bwMode="auto">
          <a:xfrm flipH="1">
            <a:off x="2159000" y="3352800"/>
            <a:ext cx="636588" cy="593725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 flipV="1">
            <a:off x="2039938" y="3611563"/>
            <a:ext cx="800100" cy="701675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 flipH="1">
            <a:off x="1951038" y="3852863"/>
            <a:ext cx="914400" cy="8001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1" name="Line 33"/>
          <p:cNvSpPr>
            <a:spLocks noChangeShapeType="1"/>
          </p:cNvSpPr>
          <p:nvPr/>
        </p:nvSpPr>
        <p:spPr bwMode="auto">
          <a:xfrm flipH="1">
            <a:off x="2652713" y="4064000"/>
            <a:ext cx="228600" cy="2286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2" name="Line 34"/>
          <p:cNvSpPr>
            <a:spLocks noChangeShapeType="1"/>
          </p:cNvSpPr>
          <p:nvPr/>
        </p:nvSpPr>
        <p:spPr bwMode="auto">
          <a:xfrm flipH="1">
            <a:off x="2133600" y="3514725"/>
            <a:ext cx="687388" cy="5715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 flipH="1">
            <a:off x="2025650" y="3756025"/>
            <a:ext cx="801688" cy="685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 flipH="1">
            <a:off x="2209800" y="3225800"/>
            <a:ext cx="573088" cy="5715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 flipH="1">
            <a:off x="2362200" y="3048000"/>
            <a:ext cx="344488" cy="3429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 flipH="1">
            <a:off x="2406650" y="3959225"/>
            <a:ext cx="458788" cy="457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 flipH="1">
            <a:off x="2463800" y="2817813"/>
            <a:ext cx="230188" cy="2286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8" name="Oval 40"/>
          <p:cNvSpPr>
            <a:spLocks noChangeArrowheads="1"/>
          </p:cNvSpPr>
          <p:nvPr/>
        </p:nvSpPr>
        <p:spPr bwMode="auto">
          <a:xfrm>
            <a:off x="6621463" y="2600325"/>
            <a:ext cx="114300" cy="114300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0" name="Oval 42"/>
          <p:cNvSpPr>
            <a:spLocks noChangeArrowheads="1"/>
          </p:cNvSpPr>
          <p:nvPr/>
        </p:nvSpPr>
        <p:spPr bwMode="auto">
          <a:xfrm>
            <a:off x="5707063" y="4314825"/>
            <a:ext cx="1943100" cy="6858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1" name="Oval 43"/>
          <p:cNvSpPr>
            <a:spLocks noChangeArrowheads="1"/>
          </p:cNvSpPr>
          <p:nvPr/>
        </p:nvSpPr>
        <p:spPr bwMode="auto">
          <a:xfrm flipV="1">
            <a:off x="6621463" y="4606925"/>
            <a:ext cx="114300" cy="114300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>
            <a:off x="6677025" y="2600325"/>
            <a:ext cx="0" cy="240030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>
            <a:off x="6680200" y="5000625"/>
            <a:ext cx="0" cy="914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4" name="Line 46"/>
          <p:cNvSpPr>
            <a:spLocks noChangeShapeType="1"/>
          </p:cNvSpPr>
          <p:nvPr/>
        </p:nvSpPr>
        <p:spPr bwMode="auto">
          <a:xfrm flipV="1">
            <a:off x="6672263" y="1914525"/>
            <a:ext cx="0" cy="800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5" name="Line 47"/>
          <p:cNvSpPr>
            <a:spLocks noChangeShapeType="1"/>
          </p:cNvSpPr>
          <p:nvPr/>
        </p:nvSpPr>
        <p:spPr bwMode="auto">
          <a:xfrm flipV="1">
            <a:off x="5707063" y="2689225"/>
            <a:ext cx="930275" cy="19383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6" name="Line 48"/>
          <p:cNvSpPr>
            <a:spLocks noChangeShapeType="1"/>
          </p:cNvSpPr>
          <p:nvPr/>
        </p:nvSpPr>
        <p:spPr bwMode="auto">
          <a:xfrm>
            <a:off x="6719888" y="2659063"/>
            <a:ext cx="930275" cy="19827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8" name="Rectangle 50"/>
          <p:cNvSpPr>
            <a:spLocks noChangeArrowheads="1"/>
          </p:cNvSpPr>
          <p:nvPr/>
        </p:nvSpPr>
        <p:spPr bwMode="auto">
          <a:xfrm rot="-2105749">
            <a:off x="5851525" y="4364038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79" name="Rectangle 51"/>
          <p:cNvSpPr>
            <a:spLocks noChangeArrowheads="1"/>
          </p:cNvSpPr>
          <p:nvPr/>
        </p:nvSpPr>
        <p:spPr bwMode="auto">
          <a:xfrm rot="-1357191">
            <a:off x="6069013" y="4286250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0" name="Rectangle 52"/>
          <p:cNvSpPr>
            <a:spLocks noChangeArrowheads="1"/>
          </p:cNvSpPr>
          <p:nvPr/>
        </p:nvSpPr>
        <p:spPr bwMode="auto">
          <a:xfrm rot="-624246">
            <a:off x="6289675" y="4246563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1" name="Rectangle 53"/>
          <p:cNvSpPr>
            <a:spLocks noChangeArrowheads="1"/>
          </p:cNvSpPr>
          <p:nvPr/>
        </p:nvSpPr>
        <p:spPr bwMode="auto">
          <a:xfrm>
            <a:off x="6507163" y="4221163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2" name="Rectangle 54"/>
          <p:cNvSpPr>
            <a:spLocks noChangeArrowheads="1"/>
          </p:cNvSpPr>
          <p:nvPr/>
        </p:nvSpPr>
        <p:spPr bwMode="auto">
          <a:xfrm rot="457811">
            <a:off x="6716713" y="4222750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3" name="Rectangle 55"/>
          <p:cNvSpPr>
            <a:spLocks noChangeArrowheads="1"/>
          </p:cNvSpPr>
          <p:nvPr/>
        </p:nvSpPr>
        <p:spPr bwMode="auto">
          <a:xfrm rot="457811">
            <a:off x="6945313" y="4238625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4" name="Rectangle 56"/>
          <p:cNvSpPr>
            <a:spLocks noChangeArrowheads="1"/>
          </p:cNvSpPr>
          <p:nvPr/>
        </p:nvSpPr>
        <p:spPr bwMode="auto">
          <a:xfrm rot="457811">
            <a:off x="7150100" y="4270375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5" name="Rectangle 57"/>
          <p:cNvSpPr>
            <a:spLocks noChangeArrowheads="1"/>
          </p:cNvSpPr>
          <p:nvPr/>
        </p:nvSpPr>
        <p:spPr bwMode="auto">
          <a:xfrm rot="457811">
            <a:off x="7343775" y="4337050"/>
            <a:ext cx="114300" cy="114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 b="1" i="1">
                <a:latin typeface="Arial" charset="0"/>
              </a:rPr>
              <a:t>Площадь поверхности конуса.</a:t>
            </a:r>
          </a:p>
        </p:txBody>
      </p:sp>
      <p:sp>
        <p:nvSpPr>
          <p:cNvPr id="52260" name="Rectangle 3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Боковую поверхность конуса, как и боковую поверхность цилиндра, можно развернуть на плоскость, разрезав ее по одной из образующих.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438400" y="1828800"/>
            <a:ext cx="3365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295400" y="4281488"/>
            <a:ext cx="2438400" cy="76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2471738" y="2147888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1285875" y="2133600"/>
            <a:ext cx="1230313" cy="2525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514600" y="2162175"/>
            <a:ext cx="12192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447800" y="4238625"/>
            <a:ext cx="2200275" cy="295275"/>
            <a:chOff x="1968" y="2469"/>
            <a:chExt cx="1386" cy="186"/>
          </a:xfrm>
        </p:grpSpPr>
        <p:sp>
          <p:nvSpPr>
            <p:cNvPr id="52237" name="Rectangle 18"/>
            <p:cNvSpPr>
              <a:spLocks noChangeArrowheads="1"/>
            </p:cNvSpPr>
            <p:nvPr/>
          </p:nvSpPr>
          <p:spPr bwMode="auto">
            <a:xfrm>
              <a:off x="1968" y="259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38" name="Rectangle 19"/>
            <p:cNvSpPr>
              <a:spLocks noChangeArrowheads="1"/>
            </p:cNvSpPr>
            <p:nvPr/>
          </p:nvSpPr>
          <p:spPr bwMode="auto">
            <a:xfrm>
              <a:off x="2064" y="254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39" name="Rectangle 20"/>
            <p:cNvSpPr>
              <a:spLocks noChangeArrowheads="1"/>
            </p:cNvSpPr>
            <p:nvPr/>
          </p:nvSpPr>
          <p:spPr bwMode="auto">
            <a:xfrm>
              <a:off x="2178" y="251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0" name="Rectangle 21"/>
            <p:cNvSpPr>
              <a:spLocks noChangeArrowheads="1"/>
            </p:cNvSpPr>
            <p:nvPr/>
          </p:nvSpPr>
          <p:spPr bwMode="auto">
            <a:xfrm>
              <a:off x="2304" y="249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1" name="Rectangle 22"/>
            <p:cNvSpPr>
              <a:spLocks noChangeArrowheads="1"/>
            </p:cNvSpPr>
            <p:nvPr/>
          </p:nvSpPr>
          <p:spPr bwMode="auto">
            <a:xfrm>
              <a:off x="2412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2" name="Rectangle 23"/>
            <p:cNvSpPr>
              <a:spLocks noChangeArrowheads="1"/>
            </p:cNvSpPr>
            <p:nvPr/>
          </p:nvSpPr>
          <p:spPr bwMode="auto">
            <a:xfrm>
              <a:off x="2532" y="247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3" name="Rectangle 24"/>
            <p:cNvSpPr>
              <a:spLocks noChangeArrowheads="1"/>
            </p:cNvSpPr>
            <p:nvPr/>
          </p:nvSpPr>
          <p:spPr bwMode="auto">
            <a:xfrm>
              <a:off x="2658" y="2469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4" name="Rectangle 25"/>
            <p:cNvSpPr>
              <a:spLocks noChangeArrowheads="1"/>
            </p:cNvSpPr>
            <p:nvPr/>
          </p:nvSpPr>
          <p:spPr bwMode="auto">
            <a:xfrm>
              <a:off x="2781" y="247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5" name="Rectangle 26"/>
            <p:cNvSpPr>
              <a:spLocks noChangeArrowheads="1"/>
            </p:cNvSpPr>
            <p:nvPr/>
          </p:nvSpPr>
          <p:spPr bwMode="auto">
            <a:xfrm>
              <a:off x="2898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6" name="Rectangle 27"/>
            <p:cNvSpPr>
              <a:spLocks noChangeArrowheads="1"/>
            </p:cNvSpPr>
            <p:nvPr/>
          </p:nvSpPr>
          <p:spPr bwMode="auto">
            <a:xfrm>
              <a:off x="3012" y="250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7" name="Rectangle 28"/>
            <p:cNvSpPr>
              <a:spLocks noChangeArrowheads="1"/>
            </p:cNvSpPr>
            <p:nvPr/>
          </p:nvSpPr>
          <p:spPr bwMode="auto">
            <a:xfrm>
              <a:off x="3120" y="252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8" name="Rectangle 29"/>
            <p:cNvSpPr>
              <a:spLocks noChangeArrowheads="1"/>
            </p:cNvSpPr>
            <p:nvPr/>
          </p:nvSpPr>
          <p:spPr bwMode="auto">
            <a:xfrm>
              <a:off x="3222" y="256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52249" name="Rectangle 30"/>
            <p:cNvSpPr>
              <a:spLocks noChangeArrowheads="1"/>
            </p:cNvSpPr>
            <p:nvPr/>
          </p:nvSpPr>
          <p:spPr bwMode="auto">
            <a:xfrm>
              <a:off x="3306" y="2607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</p:grpSp>
      <p:sp>
        <p:nvSpPr>
          <p:cNvPr id="30" name="Line 42"/>
          <p:cNvSpPr>
            <a:spLocks noChangeShapeType="1"/>
          </p:cNvSpPr>
          <p:nvPr/>
        </p:nvSpPr>
        <p:spPr bwMode="auto">
          <a:xfrm flipH="1">
            <a:off x="2057400" y="2181225"/>
            <a:ext cx="45720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3" name="Text Box 29"/>
          <p:cNvSpPr txBox="1">
            <a:spLocks noChangeArrowheads="1"/>
          </p:cNvSpPr>
          <p:nvPr/>
        </p:nvSpPr>
        <p:spPr bwMode="auto">
          <a:xfrm>
            <a:off x="914400" y="446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1905000" y="507682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 b="1" i="1">
                <a:latin typeface="Arial" charset="0"/>
              </a:rPr>
              <a:t>Площадь поверхности конуса.</a:t>
            </a:r>
          </a:p>
        </p:txBody>
      </p:sp>
      <p:graphicFrame>
        <p:nvGraphicFramePr>
          <p:cNvPr id="49172" name="Object 20"/>
          <p:cNvGraphicFramePr>
            <a:graphicFrameLocks noChangeAspect="1"/>
          </p:cNvGraphicFramePr>
          <p:nvPr>
            <p:ph sz="quarter" idx="1"/>
          </p:nvPr>
        </p:nvGraphicFramePr>
        <p:xfrm>
          <a:off x="4495800" y="3352800"/>
          <a:ext cx="1905000" cy="766763"/>
        </p:xfrm>
        <a:graphic>
          <a:graphicData uri="http://schemas.openxmlformats.org/presentationml/2006/ole">
            <p:oleObj spid="_x0000_s49172" name="Формула" r:id="rId3" imgW="1041120" imgH="419040" progId="Equation.3">
              <p:embed/>
            </p:oleObj>
          </a:graphicData>
        </a:graphic>
      </p:graphicFrame>
      <p:sp>
        <p:nvSpPr>
          <p:cNvPr id="49165" name="Rectangle 1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За площадь боковой поверхности конуса принимается площадь ее развертки.</a:t>
            </a:r>
          </a:p>
        </p:txBody>
      </p:sp>
      <p:grpSp>
        <p:nvGrpSpPr>
          <p:cNvPr id="49164" name="Group 12"/>
          <p:cNvGrpSpPr>
            <a:grpSpLocks/>
          </p:cNvGrpSpPr>
          <p:nvPr/>
        </p:nvGrpSpPr>
        <p:grpSpPr bwMode="auto">
          <a:xfrm>
            <a:off x="1066800" y="2286000"/>
            <a:ext cx="2286000" cy="2914650"/>
            <a:chOff x="1632" y="1392"/>
            <a:chExt cx="1440" cy="1836"/>
          </a:xfrm>
        </p:grpSpPr>
        <p:sp>
          <p:nvSpPr>
            <p:cNvPr id="49158" name="Line 6"/>
            <p:cNvSpPr>
              <a:spLocks noChangeShapeType="1"/>
            </p:cNvSpPr>
            <p:nvPr/>
          </p:nvSpPr>
          <p:spPr bwMode="auto">
            <a:xfrm flipH="1">
              <a:off x="1632" y="1392"/>
              <a:ext cx="72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159" name="Line 7"/>
            <p:cNvSpPr>
              <a:spLocks noChangeShapeType="1"/>
            </p:cNvSpPr>
            <p:nvPr/>
          </p:nvSpPr>
          <p:spPr bwMode="auto">
            <a:xfrm>
              <a:off x="2352" y="1392"/>
              <a:ext cx="72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163" name="Arc 11"/>
            <p:cNvSpPr>
              <a:spLocks/>
            </p:cNvSpPr>
            <p:nvPr/>
          </p:nvSpPr>
          <p:spPr bwMode="auto">
            <a:xfrm rot="2543428" flipV="1">
              <a:off x="1823" y="2253"/>
              <a:ext cx="1065" cy="9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209800" y="1905000"/>
            <a:ext cx="3365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822325" y="43037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3413125" y="4151313"/>
            <a:ext cx="369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  <a:r>
              <a:rPr lang="en-US" baseline="30000"/>
              <a:t>’</a:t>
            </a:r>
            <a:endParaRPr lang="ru-RU"/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4572000" y="4267200"/>
            <a:ext cx="2640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/>
              <a:t>      - градусная мера дуги</a:t>
            </a:r>
          </a:p>
        </p:txBody>
      </p:sp>
      <p:graphicFrame>
        <p:nvGraphicFramePr>
          <p:cNvPr id="49175" name="Object 23"/>
          <p:cNvGraphicFramePr>
            <a:graphicFrameLocks noChangeAspect="1"/>
          </p:cNvGraphicFramePr>
          <p:nvPr>
            <p:ph sz="quarter" idx="2"/>
          </p:nvPr>
        </p:nvGraphicFramePr>
        <p:xfrm>
          <a:off x="4419600" y="4267200"/>
          <a:ext cx="419100" cy="384175"/>
        </p:xfrm>
        <a:graphic>
          <a:graphicData uri="http://schemas.openxmlformats.org/presentationml/2006/ole">
            <p:oleObj spid="_x0000_s49175" name="Формула" r:id="rId4" imgW="152334" imgH="139639" progId="Equation.3">
              <p:embed/>
            </p:oleObj>
          </a:graphicData>
        </a:graphic>
      </p:graphicFrame>
      <p:graphicFrame>
        <p:nvGraphicFramePr>
          <p:cNvPr id="49177" name="Object 25"/>
          <p:cNvGraphicFramePr>
            <a:graphicFrameLocks noChangeAspect="1"/>
          </p:cNvGraphicFramePr>
          <p:nvPr/>
        </p:nvGraphicFramePr>
        <p:xfrm>
          <a:off x="4495800" y="4724400"/>
          <a:ext cx="1905000" cy="762000"/>
        </p:xfrm>
        <a:graphic>
          <a:graphicData uri="http://schemas.openxmlformats.org/presentationml/2006/ole">
            <p:oleObj spid="_x0000_s49177" name="Формула" r:id="rId5" imgW="8890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 b="1" i="1">
                <a:latin typeface="Arial" charset="0"/>
              </a:rPr>
              <a:t>Площадь поверхности конуса.</a:t>
            </a:r>
          </a:p>
        </p:txBody>
      </p:sp>
      <p:grpSp>
        <p:nvGrpSpPr>
          <p:cNvPr id="51250" name="Group 50"/>
          <p:cNvGrpSpPr>
            <a:grpSpLocks/>
          </p:cNvGrpSpPr>
          <p:nvPr/>
        </p:nvGrpSpPr>
        <p:grpSpPr bwMode="auto">
          <a:xfrm>
            <a:off x="1066800" y="2286000"/>
            <a:ext cx="2286000" cy="2914650"/>
            <a:chOff x="672" y="1440"/>
            <a:chExt cx="1440" cy="1836"/>
          </a:xfrm>
        </p:grpSpPr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 flipH="1">
              <a:off x="672" y="1440"/>
              <a:ext cx="72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392" y="1440"/>
              <a:ext cx="72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13" name="Arc 13"/>
            <p:cNvSpPr>
              <a:spLocks/>
            </p:cNvSpPr>
            <p:nvPr/>
          </p:nvSpPr>
          <p:spPr bwMode="auto">
            <a:xfrm rot="2543428" flipV="1">
              <a:off x="863" y="2301"/>
              <a:ext cx="1065" cy="9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209800" y="1905000"/>
            <a:ext cx="3365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822325" y="43037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3413125" y="4151313"/>
            <a:ext cx="369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  <a:r>
              <a:rPr lang="en-US" baseline="30000"/>
              <a:t>’</a:t>
            </a:r>
            <a:endParaRPr lang="ru-RU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4" name="Object 24"/>
          <p:cNvGraphicFramePr>
            <a:graphicFrameLocks noChangeAspect="1"/>
          </p:cNvGraphicFramePr>
          <p:nvPr/>
        </p:nvGraphicFramePr>
        <p:xfrm>
          <a:off x="4876800" y="1905000"/>
          <a:ext cx="1752600" cy="685800"/>
        </p:xfrm>
        <a:graphic>
          <a:graphicData uri="http://schemas.openxmlformats.org/presentationml/2006/ole">
            <p:oleObj spid="_x0000_s51224" name="Формула" r:id="rId3" imgW="914400" imgH="393700" progId="Equation.3">
              <p:embed/>
            </p:oleObj>
          </a:graphicData>
        </a:graphic>
      </p:graphicFrame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0" name="Object 30"/>
          <p:cNvGraphicFramePr>
            <a:graphicFrameLocks noChangeAspect="1"/>
          </p:cNvGraphicFramePr>
          <p:nvPr/>
        </p:nvGraphicFramePr>
        <p:xfrm>
          <a:off x="4800600" y="5410200"/>
          <a:ext cx="2286000" cy="542925"/>
        </p:xfrm>
        <a:graphic>
          <a:graphicData uri="http://schemas.openxmlformats.org/presentationml/2006/ole">
            <p:oleObj spid="_x0000_s51230" name="Формула" r:id="rId4" imgW="965200" imgH="228600" progId="Equation.3">
              <p:embed/>
            </p:oleObj>
          </a:graphicData>
        </a:graphic>
      </p:graphicFrame>
      <p:graphicFrame>
        <p:nvGraphicFramePr>
          <p:cNvPr id="51226" name="Object 26"/>
          <p:cNvGraphicFramePr>
            <a:graphicFrameLocks noChangeAspect="1"/>
          </p:cNvGraphicFramePr>
          <p:nvPr/>
        </p:nvGraphicFramePr>
        <p:xfrm>
          <a:off x="7620000" y="2133600"/>
          <a:ext cx="1143000" cy="762000"/>
        </p:xfrm>
        <a:graphic>
          <a:graphicData uri="http://schemas.openxmlformats.org/presentationml/2006/ole">
            <p:oleObj spid="_x0000_s51226" name="Формула" r:id="rId5" imgW="634725" imgH="393529" progId="Equation.3">
              <p:embed/>
            </p:oleObj>
          </a:graphicData>
        </a:graphic>
      </p:graphicFrame>
      <p:graphicFrame>
        <p:nvGraphicFramePr>
          <p:cNvPr id="51228" name="Object 28"/>
          <p:cNvGraphicFramePr>
            <a:graphicFrameLocks noChangeAspect="1"/>
          </p:cNvGraphicFramePr>
          <p:nvPr/>
        </p:nvGraphicFramePr>
        <p:xfrm>
          <a:off x="4876800" y="2667000"/>
          <a:ext cx="1524000" cy="517525"/>
        </p:xfrm>
        <a:graphic>
          <a:graphicData uri="http://schemas.openxmlformats.org/presentationml/2006/ole">
            <p:oleObj spid="_x0000_s51228" name="Формула" r:id="rId6" imgW="532937" imgH="177646" progId="Equation.3">
              <p:embed/>
            </p:oleObj>
          </a:graphicData>
        </a:graphic>
      </p:graphicFrame>
      <p:sp>
        <p:nvSpPr>
          <p:cNvPr id="51232" name="Line 32"/>
          <p:cNvSpPr>
            <a:spLocks noChangeShapeType="1"/>
          </p:cNvSpPr>
          <p:nvPr/>
        </p:nvSpPr>
        <p:spPr bwMode="auto">
          <a:xfrm>
            <a:off x="6705600" y="19812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6934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34" name="Line 34"/>
          <p:cNvSpPr>
            <a:spLocks noChangeShapeType="1"/>
          </p:cNvSpPr>
          <p:nvPr/>
        </p:nvSpPr>
        <p:spPr bwMode="auto">
          <a:xfrm>
            <a:off x="69342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36" name="Line 36"/>
          <p:cNvSpPr>
            <a:spLocks noChangeShapeType="1"/>
          </p:cNvSpPr>
          <p:nvPr/>
        </p:nvSpPr>
        <p:spPr bwMode="auto">
          <a:xfrm rot="374344" flipH="1">
            <a:off x="7239000" y="2514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39" name="Line 39"/>
          <p:cNvSpPr>
            <a:spLocks noChangeShapeType="1"/>
          </p:cNvSpPr>
          <p:nvPr/>
        </p:nvSpPr>
        <p:spPr bwMode="auto">
          <a:xfrm flipH="1" flipV="1">
            <a:off x="7239000" y="23622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47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46" name="Object 46"/>
          <p:cNvGraphicFramePr>
            <a:graphicFrameLocks noChangeAspect="1"/>
          </p:cNvGraphicFramePr>
          <p:nvPr/>
        </p:nvGraphicFramePr>
        <p:xfrm>
          <a:off x="4953000" y="4648200"/>
          <a:ext cx="1600200" cy="573088"/>
        </p:xfrm>
        <a:graphic>
          <a:graphicData uri="http://schemas.openxmlformats.org/presentationml/2006/ole">
            <p:oleObj spid="_x0000_s51246" name="Формула" r:id="rId7" imgW="634725" imgH="228501" progId="Equation.3">
              <p:embed/>
            </p:oleObj>
          </a:graphicData>
        </a:graphic>
      </p:graphicFrame>
      <p:graphicFrame>
        <p:nvGraphicFramePr>
          <p:cNvPr id="51248" name="Object 48"/>
          <p:cNvGraphicFramePr>
            <a:graphicFrameLocks noChangeAspect="1"/>
          </p:cNvGraphicFramePr>
          <p:nvPr>
            <p:ph sz="half" idx="2"/>
          </p:nvPr>
        </p:nvGraphicFramePr>
        <p:xfrm>
          <a:off x="4953000" y="3505200"/>
          <a:ext cx="1981200" cy="914400"/>
        </p:xfrm>
        <a:graphic>
          <a:graphicData uri="http://schemas.openxmlformats.org/presentationml/2006/ole">
            <p:oleObj spid="_x0000_s51248" name="Формула" r:id="rId8" imgW="8890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 animBg="1"/>
      <p:bldP spid="51233" grpId="0" animBg="1"/>
      <p:bldP spid="51234" grpId="0" animBg="1"/>
      <p:bldP spid="51236" grpId="0" animBg="1"/>
      <p:bldP spid="512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/>
              <a:t>№ 547</a:t>
            </a:r>
          </a:p>
        </p:txBody>
      </p:sp>
      <p:sp>
        <p:nvSpPr>
          <p:cNvPr id="56348" name="Rectangle 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Дано: В конусе            см,          см.</a:t>
            </a:r>
          </a:p>
          <a:p>
            <a:pPr>
              <a:buFont typeface="Wingdings" pitchFamily="2" charset="2"/>
              <a:buNone/>
            </a:pPr>
            <a:r>
              <a:rPr lang="ru-RU"/>
              <a:t>Найти:    .</a:t>
            </a:r>
          </a:p>
        </p:txBody>
      </p:sp>
      <p:sp>
        <p:nvSpPr>
          <p:cNvPr id="5635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49" name="Object 29"/>
          <p:cNvGraphicFramePr>
            <a:graphicFrameLocks noChangeAspect="1"/>
          </p:cNvGraphicFramePr>
          <p:nvPr/>
        </p:nvGraphicFramePr>
        <p:xfrm>
          <a:off x="3276600" y="1676400"/>
          <a:ext cx="1066800" cy="460375"/>
        </p:xfrm>
        <a:graphic>
          <a:graphicData uri="http://schemas.openxmlformats.org/presentationml/2006/ole">
            <p:oleObj spid="_x0000_s56349" name="Формула" r:id="rId3" imgW="418918" imgH="177723" progId="Equation.3">
              <p:embed/>
            </p:oleObj>
          </a:graphicData>
        </a:graphic>
      </p:graphicFrame>
      <p:sp>
        <p:nvSpPr>
          <p:cNvPr id="56352" name="Rectangle 3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51" name="Object 31"/>
          <p:cNvGraphicFramePr>
            <a:graphicFrameLocks noChangeAspect="1"/>
          </p:cNvGraphicFramePr>
          <p:nvPr/>
        </p:nvGraphicFramePr>
        <p:xfrm>
          <a:off x="5105400" y="1676400"/>
          <a:ext cx="914400" cy="482600"/>
        </p:xfrm>
        <a:graphic>
          <a:graphicData uri="http://schemas.openxmlformats.org/presentationml/2006/ole">
            <p:oleObj spid="_x0000_s56351" name="Формула" r:id="rId4" imgW="342603" imgH="177646" progId="Equation.3">
              <p:embed/>
            </p:oleObj>
          </a:graphicData>
        </a:graphic>
      </p:graphicFrame>
      <p:sp>
        <p:nvSpPr>
          <p:cNvPr id="56354" name="Rectangle 34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53" name="Object 33"/>
          <p:cNvGraphicFramePr>
            <a:graphicFrameLocks noChangeAspect="1"/>
          </p:cNvGraphicFramePr>
          <p:nvPr/>
        </p:nvGraphicFramePr>
        <p:xfrm>
          <a:off x="1905000" y="2133600"/>
          <a:ext cx="252413" cy="533400"/>
        </p:xfrm>
        <a:graphic>
          <a:graphicData uri="http://schemas.openxmlformats.org/presentationml/2006/ole">
            <p:oleObj spid="_x0000_s56353" name="Формула" r:id="rId5" imgW="88669" imgH="17733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/>
              <a:t>№ 548 (а)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Дано: В конусе            см, угол между образующей и основанием равен 30</a:t>
            </a:r>
            <a:r>
              <a:rPr lang="ru-RU" baseline="30000"/>
              <a:t>0</a:t>
            </a:r>
            <a:r>
              <a:rPr lang="ru-RU"/>
              <a:t>.</a:t>
            </a:r>
          </a:p>
          <a:p>
            <a:pPr>
              <a:buFont typeface="Wingdings" pitchFamily="2" charset="2"/>
              <a:buNone/>
            </a:pPr>
            <a:r>
              <a:rPr lang="ru-RU"/>
              <a:t>Найти:        .</a:t>
            </a:r>
          </a:p>
        </p:txBody>
      </p:sp>
      <p:sp>
        <p:nvSpPr>
          <p:cNvPr id="58401" name="Rectangle 33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400" name="Object 32"/>
          <p:cNvGraphicFramePr>
            <a:graphicFrameLocks noChangeAspect="1"/>
          </p:cNvGraphicFramePr>
          <p:nvPr/>
        </p:nvGraphicFramePr>
        <p:xfrm>
          <a:off x="3352800" y="1676400"/>
          <a:ext cx="990600" cy="458788"/>
        </p:xfrm>
        <a:graphic>
          <a:graphicData uri="http://schemas.openxmlformats.org/presentationml/2006/ole">
            <p:oleObj spid="_x0000_s58400" name="Формула" r:id="rId3" imgW="393359" imgH="177646" progId="Equation.3">
              <p:embed/>
            </p:oleObj>
          </a:graphicData>
        </a:graphic>
      </p:graphicFrame>
      <p:sp>
        <p:nvSpPr>
          <p:cNvPr id="5840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404" name="Object 36"/>
          <p:cNvGraphicFramePr>
            <a:graphicFrameLocks noChangeAspect="1"/>
          </p:cNvGraphicFramePr>
          <p:nvPr/>
        </p:nvGraphicFramePr>
        <p:xfrm>
          <a:off x="1905000" y="2667000"/>
          <a:ext cx="609600" cy="522288"/>
        </p:xfrm>
        <a:graphic>
          <a:graphicData uri="http://schemas.openxmlformats.org/presentationml/2006/ole">
            <p:oleObj spid="_x0000_s58404" name="Формула" r:id="rId4" imgW="266584" imgH="228501" progId="Equation.3">
              <p:embed/>
            </p:oleObj>
          </a:graphicData>
        </a:graphic>
      </p:graphicFrame>
      <p:sp>
        <p:nvSpPr>
          <p:cNvPr id="58407" name="Rectangle 3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/>
              <a:t>№ 549(а)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Дано: , </a:t>
            </a:r>
            <a:r>
              <a:rPr lang="ru-RU" i="1"/>
              <a:t>h</a:t>
            </a:r>
            <a:r>
              <a:rPr lang="ru-RU"/>
              <a:t> =8 дм.</a:t>
            </a:r>
          </a:p>
          <a:p>
            <a:pPr>
              <a:buFont typeface="Wingdings" pitchFamily="2" charset="2"/>
              <a:buNone/>
            </a:pPr>
            <a:r>
              <a:rPr lang="ru-RU"/>
              <a:t>Найти: расстояние от вершины конуса до секущей плоскости.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 algn="ctr"/>
            <a:r>
              <a:rPr lang="ru-RU" b="1"/>
              <a:t>Цель урока:</a:t>
            </a:r>
            <a:r>
              <a:rPr lang="ru-RU"/>
              <a:t> </a:t>
            </a:r>
            <a:r>
              <a:rPr lang="ru-RU" i="1"/>
              <a:t>знакомство с новым телом вращения.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/>
              <a:t>№ 550</a:t>
            </a:r>
            <a:r>
              <a:rPr lang="ru-RU"/>
              <a:t> 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Дано: Осевое сечение конуса прямоугольный треугольник,         см.</a:t>
            </a:r>
          </a:p>
          <a:p>
            <a:pPr>
              <a:buFont typeface="Wingdings" pitchFamily="2" charset="2"/>
              <a:buNone/>
            </a:pPr>
            <a:r>
              <a:rPr lang="ru-RU"/>
              <a:t>Найти: </a:t>
            </a:r>
            <a:r>
              <a:rPr lang="en-US"/>
              <a:t>S</a:t>
            </a:r>
            <a:r>
              <a:rPr lang="ru-RU" baseline="-25000"/>
              <a:t>ос.сеч.</a:t>
            </a:r>
            <a:r>
              <a:rPr lang="ru-RU"/>
              <a:t>.</a:t>
            </a:r>
          </a:p>
        </p:txBody>
      </p:sp>
      <p:sp>
        <p:nvSpPr>
          <p:cNvPr id="60446" name="Rectangle 3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044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0450" name="Rectangle 3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0452" name="Rectangle 3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0455" name="Rectangle 39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0457" name="Rectangle 4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56" name="Object 40"/>
          <p:cNvGraphicFramePr>
            <a:graphicFrameLocks noChangeAspect="1"/>
          </p:cNvGraphicFramePr>
          <p:nvPr/>
        </p:nvGraphicFramePr>
        <p:xfrm>
          <a:off x="6096000" y="2133600"/>
          <a:ext cx="838200" cy="457200"/>
        </p:xfrm>
        <a:graphic>
          <a:graphicData uri="http://schemas.openxmlformats.org/presentationml/2006/ole">
            <p:oleObj spid="_x0000_s60456" name="Формула" r:id="rId3" imgW="342603" imgH="177646" progId="Equation.3">
              <p:embed/>
            </p:oleObj>
          </a:graphicData>
        </a:graphic>
      </p:graphicFrame>
      <p:sp>
        <p:nvSpPr>
          <p:cNvPr id="60460" name="Rectangle 4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/>
              <a:t>Решите задачу устно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Дано: в конусе </a:t>
            </a:r>
            <a:r>
              <a:rPr lang="en-US"/>
              <a:t>r</a:t>
            </a:r>
            <a:r>
              <a:rPr lang="ru-RU"/>
              <a:t>=3, </a:t>
            </a:r>
            <a:r>
              <a:rPr lang="en-US"/>
              <a:t>h</a:t>
            </a:r>
            <a:r>
              <a:rPr lang="ru-RU"/>
              <a:t>=4.</a:t>
            </a:r>
          </a:p>
          <a:p>
            <a:pPr>
              <a:buFont typeface="Wingdings" pitchFamily="2" charset="2"/>
              <a:buNone/>
            </a:pPr>
            <a:r>
              <a:rPr lang="ru-RU"/>
              <a:t>Найти: </a:t>
            </a:r>
            <a:r>
              <a:rPr lang="en-US"/>
              <a:t>  </a:t>
            </a:r>
            <a:r>
              <a:rPr lang="ru-RU"/>
              <a:t>.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1828800" y="2209800"/>
          <a:ext cx="246063" cy="490538"/>
        </p:xfrm>
        <a:graphic>
          <a:graphicData uri="http://schemas.openxmlformats.org/presentationml/2006/ole">
            <p:oleObj spid="_x0000_s61444" name="Формула" r:id="rId3" imgW="88669" imgH="17733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Домашнее задание </a:t>
            </a:r>
            <a:endParaRPr lang="ru-RU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П.55, 56, № 548(б), 549(б).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1066800"/>
            <a:ext cx="5105400" cy="2209800"/>
          </a:xfrm>
        </p:spPr>
        <p:txBody>
          <a:bodyPr/>
          <a:lstStyle/>
          <a:p>
            <a:pPr algn="ctr"/>
            <a:r>
              <a:rPr lang="ru-RU" sz="12000"/>
              <a:t>Конус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143000" y="3810000"/>
            <a:ext cx="74676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/>
              <a:t>Латинское слово «conus»</a:t>
            </a:r>
          </a:p>
          <a:p>
            <a:r>
              <a:rPr lang="ru-RU" sz="3200"/>
              <a:t> заимствовано из греческого языка </a:t>
            </a:r>
          </a:p>
          <a:p>
            <a:r>
              <a:rPr lang="ru-RU" sz="3200"/>
              <a:t>(konos - сосновая шишка).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2971800" cy="3429000"/>
            <a:chOff x="960" y="432"/>
            <a:chExt cx="1728" cy="3504"/>
          </a:xfrm>
        </p:grpSpPr>
        <p:pic>
          <p:nvPicPr>
            <p:cNvPr id="8198" name="Picture 5" descr="Картинка 114 из 945"/>
            <p:cNvPicPr>
              <a:picLocks noChangeAspect="1" noChangeArrowheads="1"/>
            </p:cNvPicPr>
            <p:nvPr/>
          </p:nvPicPr>
          <p:blipFill>
            <a:blip r:embed="rId2" r:link="rId3" cstate="print"/>
            <a:srcRect/>
            <a:stretch>
              <a:fillRect/>
            </a:stretch>
          </p:blipFill>
          <p:spPr bwMode="auto">
            <a:xfrm>
              <a:off x="1008" y="432"/>
              <a:ext cx="1604" cy="3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9" name="Rectangle 6"/>
            <p:cNvSpPr>
              <a:spLocks noChangeArrowheads="1"/>
            </p:cNvSpPr>
            <p:nvPr/>
          </p:nvSpPr>
          <p:spPr bwMode="auto">
            <a:xfrm>
              <a:off x="960" y="3504"/>
              <a:ext cx="1728" cy="432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1219200" y="1981200"/>
            <a:ext cx="8077200" cy="3200400"/>
          </a:xfrm>
        </p:spPr>
        <p:txBody>
          <a:bodyPr/>
          <a:lstStyle/>
          <a:p>
            <a:pPr lvl="4" algn="just">
              <a:buFont typeface="Wingdings" pitchFamily="2" charset="2"/>
              <a:buNone/>
            </a:pPr>
            <a:r>
              <a:rPr lang="ru-RU" sz="3200"/>
              <a:t>  Конус можно рассмотреть в различны предметах, начиная с обычного мороженого и заканчивая техникой . </a:t>
            </a:r>
          </a:p>
          <a:p>
            <a:endParaRPr lang="ru-RU" sz="3400"/>
          </a:p>
        </p:txBody>
      </p:sp>
      <p:pic>
        <p:nvPicPr>
          <p:cNvPr id="9219" name="Picture 3" descr="мороженое"/>
          <p:cNvPicPr>
            <a:picLocks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228600"/>
            <a:ext cx="2057400" cy="1828800"/>
          </a:xfrm>
          <a:noFill/>
          <a:ln/>
        </p:spPr>
      </p:pic>
      <p:pic>
        <p:nvPicPr>
          <p:cNvPr id="9220" name="Picture 4" descr="Изображение2 б 168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886200"/>
            <a:ext cx="3581400" cy="26606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sz="quarter"/>
          </p:nvPr>
        </p:nvSpPr>
        <p:spPr>
          <a:xfrm flipV="1">
            <a:off x="-1981200" y="-80963"/>
            <a:ext cx="17373600" cy="80963"/>
          </a:xfrm>
        </p:spPr>
        <p:txBody>
          <a:bodyPr/>
          <a:lstStyle/>
          <a:p>
            <a:endParaRPr lang="ru-RU" sz="3800"/>
          </a:p>
        </p:txBody>
      </p:sp>
      <p:pic>
        <p:nvPicPr>
          <p:cNvPr id="10243" name="Picture 3" descr="detstwo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6613" y="2133600"/>
            <a:ext cx="2459037" cy="2763838"/>
          </a:xfrm>
        </p:spPr>
      </p:pic>
      <p:pic>
        <p:nvPicPr>
          <p:cNvPr id="10244" name="Picture 4" descr="detstwo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943600" y="2286000"/>
            <a:ext cx="2449513" cy="2733675"/>
          </a:xfrm>
        </p:spPr>
      </p:pic>
      <p:pic>
        <p:nvPicPr>
          <p:cNvPr id="10248" name="Picture 8" descr="хлопушк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3200400"/>
            <a:ext cx="1524000" cy="2609850"/>
          </a:xfrm>
          <a:prstGeom prst="rect">
            <a:avLst/>
          </a:prstGeom>
          <a:noFill/>
        </p:spPr>
      </p:pic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828800" y="533400"/>
            <a:ext cx="693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chemeClr val="tx2"/>
                </a:solidFill>
              </a:rPr>
              <a:t>В детских игрушках</a:t>
            </a:r>
          </a:p>
        </p:txBody>
      </p:sp>
      <p:pic>
        <p:nvPicPr>
          <p:cNvPr id="10250" name="Picture 10" descr="конус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763713" cy="1511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Картинка 64 из 945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257800" y="1676400"/>
            <a:ext cx="3276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конус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763713" cy="1511300"/>
          </a:xfrm>
          <a:prstGeom prst="rect">
            <a:avLst/>
          </a:prstGeom>
          <a:noFill/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209800" y="130175"/>
            <a:ext cx="632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chemeClr val="tx2"/>
                </a:solidFill>
              </a:rPr>
              <a:t>В природе</a:t>
            </a:r>
            <a:r>
              <a:rPr lang="ru-RU">
                <a:solidFill>
                  <a:schemeClr val="tx2"/>
                </a:solidFill>
              </a:rPr>
              <a:t> </a:t>
            </a:r>
            <a:r>
              <a:rPr lang="ru-RU" sz="2800" b="1" i="1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1270" name="Picture 6" descr="40r3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2667000"/>
            <a:ext cx="4267200" cy="39020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solidFill>
                  <a:schemeClr val="tx1"/>
                </a:solidFill>
              </a:rPr>
              <a:t>	</a:t>
            </a: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40" name="Picture 4" descr="umshyc_co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</p:spPr>
      </p:pic>
      <p:pic>
        <p:nvPicPr>
          <p:cNvPr id="14342" name="Picture 6" descr="кону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1371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Вращение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0"/>
            <a:ext cx="845820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533400" y="304800"/>
            <a:ext cx="81534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Конус может быть получен вращением прямоугольного треугольника вокруг одного из его катетов.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3276600" y="3200400"/>
            <a:ext cx="2438400" cy="76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4452938" y="3570288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452938" y="106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3267075" y="1052513"/>
            <a:ext cx="1230313" cy="25257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4495800" y="1081088"/>
            <a:ext cx="121920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>
            <a:off x="3581400" y="1071563"/>
            <a:ext cx="919163" cy="2738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525963" y="1130300"/>
            <a:ext cx="731837" cy="2146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495800" y="3276600"/>
            <a:ext cx="3619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495800" y="838200"/>
            <a:ext cx="33655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  <a:endParaRPr lang="ru-RU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429000" y="3157538"/>
            <a:ext cx="2200275" cy="295275"/>
            <a:chOff x="1968" y="2469"/>
            <a:chExt cx="1386" cy="186"/>
          </a:xfrm>
        </p:grpSpPr>
        <p:sp>
          <p:nvSpPr>
            <p:cNvPr id="15373" name="Rectangle 18"/>
            <p:cNvSpPr>
              <a:spLocks noChangeArrowheads="1"/>
            </p:cNvSpPr>
            <p:nvPr/>
          </p:nvSpPr>
          <p:spPr bwMode="auto">
            <a:xfrm>
              <a:off x="1968" y="259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4" name="Rectangle 19"/>
            <p:cNvSpPr>
              <a:spLocks noChangeArrowheads="1"/>
            </p:cNvSpPr>
            <p:nvPr/>
          </p:nvSpPr>
          <p:spPr bwMode="auto">
            <a:xfrm>
              <a:off x="2064" y="254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5" name="Rectangle 20"/>
            <p:cNvSpPr>
              <a:spLocks noChangeArrowheads="1"/>
            </p:cNvSpPr>
            <p:nvPr/>
          </p:nvSpPr>
          <p:spPr bwMode="auto">
            <a:xfrm>
              <a:off x="2178" y="251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6" name="Rectangle 21"/>
            <p:cNvSpPr>
              <a:spLocks noChangeArrowheads="1"/>
            </p:cNvSpPr>
            <p:nvPr/>
          </p:nvSpPr>
          <p:spPr bwMode="auto">
            <a:xfrm>
              <a:off x="2304" y="249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7" name="Rectangle 22"/>
            <p:cNvSpPr>
              <a:spLocks noChangeArrowheads="1"/>
            </p:cNvSpPr>
            <p:nvPr/>
          </p:nvSpPr>
          <p:spPr bwMode="auto">
            <a:xfrm>
              <a:off x="2412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8" name="Rectangle 23"/>
            <p:cNvSpPr>
              <a:spLocks noChangeArrowheads="1"/>
            </p:cNvSpPr>
            <p:nvPr/>
          </p:nvSpPr>
          <p:spPr bwMode="auto">
            <a:xfrm>
              <a:off x="2532" y="247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79" name="Rectangle 24"/>
            <p:cNvSpPr>
              <a:spLocks noChangeArrowheads="1"/>
            </p:cNvSpPr>
            <p:nvPr/>
          </p:nvSpPr>
          <p:spPr bwMode="auto">
            <a:xfrm>
              <a:off x="2658" y="2469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0" name="Rectangle 25"/>
            <p:cNvSpPr>
              <a:spLocks noChangeArrowheads="1"/>
            </p:cNvSpPr>
            <p:nvPr/>
          </p:nvSpPr>
          <p:spPr bwMode="auto">
            <a:xfrm>
              <a:off x="2781" y="247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1" name="Rectangle 26"/>
            <p:cNvSpPr>
              <a:spLocks noChangeArrowheads="1"/>
            </p:cNvSpPr>
            <p:nvPr/>
          </p:nvSpPr>
          <p:spPr bwMode="auto">
            <a:xfrm>
              <a:off x="2898" y="2484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2" name="Rectangle 27"/>
            <p:cNvSpPr>
              <a:spLocks noChangeArrowheads="1"/>
            </p:cNvSpPr>
            <p:nvPr/>
          </p:nvSpPr>
          <p:spPr bwMode="auto">
            <a:xfrm>
              <a:off x="3012" y="2505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3" name="Rectangle 28"/>
            <p:cNvSpPr>
              <a:spLocks noChangeArrowheads="1"/>
            </p:cNvSpPr>
            <p:nvPr/>
          </p:nvSpPr>
          <p:spPr bwMode="auto">
            <a:xfrm>
              <a:off x="3120" y="2526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4" name="Rectangle 29"/>
            <p:cNvSpPr>
              <a:spLocks noChangeArrowheads="1"/>
            </p:cNvSpPr>
            <p:nvPr/>
          </p:nvSpPr>
          <p:spPr bwMode="auto">
            <a:xfrm>
              <a:off x="3222" y="2562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  <p:sp>
          <p:nvSpPr>
            <p:cNvPr id="15385" name="Rectangle 30"/>
            <p:cNvSpPr>
              <a:spLocks noChangeArrowheads="1"/>
            </p:cNvSpPr>
            <p:nvPr/>
          </p:nvSpPr>
          <p:spPr bwMode="auto">
            <a:xfrm>
              <a:off x="3306" y="2607"/>
              <a:ext cx="48" cy="48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entury Gothic" pitchFamily="34" charset="0"/>
              </a:endParaRPr>
            </a:p>
          </p:txBody>
        </p:sp>
      </p:grpSp>
      <p:sp>
        <p:nvSpPr>
          <p:cNvPr id="28" name="Line 33"/>
          <p:cNvSpPr>
            <a:spLocks noChangeShapeType="1"/>
          </p:cNvSpPr>
          <p:nvPr/>
        </p:nvSpPr>
        <p:spPr bwMode="auto">
          <a:xfrm>
            <a:off x="4495800" y="1066800"/>
            <a:ext cx="0" cy="2895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" name="Line 34"/>
          <p:cNvSpPr>
            <a:spLocks noChangeShapeType="1"/>
          </p:cNvSpPr>
          <p:nvPr/>
        </p:nvSpPr>
        <p:spPr bwMode="auto">
          <a:xfrm>
            <a:off x="4495800" y="39624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" name="Line 42"/>
          <p:cNvSpPr>
            <a:spLocks noChangeShapeType="1"/>
          </p:cNvSpPr>
          <p:nvPr/>
        </p:nvSpPr>
        <p:spPr bwMode="auto">
          <a:xfrm flipH="1">
            <a:off x="4038600" y="1100138"/>
            <a:ext cx="45720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" name="Line 43"/>
          <p:cNvSpPr>
            <a:spLocks noChangeShapeType="1"/>
          </p:cNvSpPr>
          <p:nvPr/>
        </p:nvSpPr>
        <p:spPr bwMode="auto">
          <a:xfrm>
            <a:off x="4502150" y="1155700"/>
            <a:ext cx="60960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" name="Line 44"/>
          <p:cNvSpPr>
            <a:spLocks noChangeShapeType="1"/>
          </p:cNvSpPr>
          <p:nvPr/>
        </p:nvSpPr>
        <p:spPr bwMode="auto">
          <a:xfrm>
            <a:off x="4495800" y="1143000"/>
            <a:ext cx="2286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" name="Line 45"/>
          <p:cNvSpPr>
            <a:spLocks noChangeShapeType="1"/>
          </p:cNvSpPr>
          <p:nvPr/>
        </p:nvSpPr>
        <p:spPr bwMode="auto">
          <a:xfrm>
            <a:off x="4495800" y="1176338"/>
            <a:ext cx="228600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" name="Line 48"/>
          <p:cNvSpPr>
            <a:spLocks noChangeShapeType="1"/>
          </p:cNvSpPr>
          <p:nvPr/>
        </p:nvSpPr>
        <p:spPr bwMode="auto">
          <a:xfrm>
            <a:off x="4527550" y="1143000"/>
            <a:ext cx="731838" cy="21463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" name="Line 49"/>
          <p:cNvSpPr>
            <a:spLocks noChangeShapeType="1"/>
          </p:cNvSpPr>
          <p:nvPr/>
        </p:nvSpPr>
        <p:spPr bwMode="auto">
          <a:xfrm>
            <a:off x="4495800" y="1066800"/>
            <a:ext cx="0" cy="2895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 flipV="1">
            <a:off x="2209800" y="2471738"/>
            <a:ext cx="1524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457200" y="24384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Образующая </a:t>
            </a:r>
            <a:r>
              <a:rPr lang="en-US"/>
              <a:t>L</a:t>
            </a:r>
            <a:endParaRPr lang="ru-RU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 flipH="1">
            <a:off x="4572000" y="1633538"/>
            <a:ext cx="1524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6003925" y="1289050"/>
            <a:ext cx="2630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Высота </a:t>
            </a:r>
            <a:r>
              <a:rPr lang="en-US"/>
              <a:t>H </a:t>
            </a:r>
            <a:r>
              <a:rPr lang="ru-RU"/>
              <a:t>(отрезок РО)</a:t>
            </a:r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152400" y="5257800"/>
            <a:ext cx="876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400"/>
              <a:t>Тело, ограниченной конической поверхностью и кругом с границей </a:t>
            </a:r>
            <a:r>
              <a:rPr lang="en-US" sz="2400"/>
              <a:t>L</a:t>
            </a:r>
            <a:r>
              <a:rPr lang="ru-RU" sz="2400"/>
              <a:t>, называется </a:t>
            </a:r>
            <a:r>
              <a:rPr lang="ru-RU" sz="2400" i="1"/>
              <a:t>конусом</a:t>
            </a:r>
            <a:r>
              <a:rPr lang="ru-RU" sz="2400"/>
              <a:t>. </a:t>
            </a:r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>
            <a:off x="3429000" y="8382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2438400" y="457200"/>
            <a:ext cx="1155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Вершина</a:t>
            </a:r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4495800" y="3581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 flipH="1">
            <a:off x="4876800" y="34290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7070725" y="3160713"/>
            <a:ext cx="952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Радиус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32" grpId="1" animBg="1"/>
      <p:bldP spid="33" grpId="0" animBg="1"/>
      <p:bldP spid="34" grpId="0" animBg="1"/>
      <p:bldP spid="35" grpId="0" animBg="1"/>
      <p:bldP spid="15394" grpId="0" animBg="1"/>
      <p:bldP spid="15396" grpId="0"/>
      <p:bldP spid="15398" grpId="0" animBg="1"/>
      <p:bldP spid="15399" grpId="0"/>
      <p:bldP spid="15400" grpId="0"/>
      <p:bldP spid="15402" grpId="0" animBg="1"/>
      <p:bldP spid="15403" grpId="0"/>
      <p:bldP spid="15405" grpId="0" animBg="1"/>
      <p:bldP spid="15407" grpId="0" animBg="1"/>
      <p:bldP spid="15408" grpId="0"/>
    </p:bld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224</TotalTime>
  <Words>317</Words>
  <Application>Microsoft Office PowerPoint</Application>
  <PresentationFormat>Экран (4:3)</PresentationFormat>
  <Paragraphs>91</Paragraphs>
  <Slides>22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Garamond</vt:lpstr>
      <vt:lpstr>Times New Roman</vt:lpstr>
      <vt:lpstr>Wingdings</vt:lpstr>
      <vt:lpstr>Century Gothic</vt:lpstr>
      <vt:lpstr>Calibri</vt:lpstr>
      <vt:lpstr>Край</vt:lpstr>
      <vt:lpstr>Microsoft Equation 3.0</vt:lpstr>
      <vt:lpstr>Конус. Основные понятия. Площадь поверхности конуса.</vt:lpstr>
      <vt:lpstr>Цель урока: знакомство с новым телом вращения. </vt:lpstr>
      <vt:lpstr>Конус</vt:lpstr>
      <vt:lpstr>Слайд 4</vt:lpstr>
      <vt:lpstr>Слайд 5</vt:lpstr>
      <vt:lpstr>Слайд 6</vt:lpstr>
      <vt:lpstr> </vt:lpstr>
      <vt:lpstr>Слайд 8</vt:lpstr>
      <vt:lpstr>Слайд 9</vt:lpstr>
      <vt:lpstr>Слайд 10</vt:lpstr>
      <vt:lpstr>Сечения конуса</vt:lpstr>
      <vt:lpstr>Сечения конуса</vt:lpstr>
      <vt:lpstr>Сечения конуса</vt:lpstr>
      <vt:lpstr>Площадь поверхности конуса.</vt:lpstr>
      <vt:lpstr>Площадь поверхности конуса.</vt:lpstr>
      <vt:lpstr>Площадь поверхности конуса.</vt:lpstr>
      <vt:lpstr>№ 547</vt:lpstr>
      <vt:lpstr>№ 548 (а)</vt:lpstr>
      <vt:lpstr>№ 549(а)</vt:lpstr>
      <vt:lpstr>№ 550 </vt:lpstr>
      <vt:lpstr>Решите задачу устно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6</cp:revision>
  <cp:lastPrinted>1601-01-01T00:00:00Z</cp:lastPrinted>
  <dcterms:created xsi:type="dcterms:W3CDTF">1601-01-01T00:00:00Z</dcterms:created>
  <dcterms:modified xsi:type="dcterms:W3CDTF">2014-04-08T19:49:14Z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