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1" r:id="rId3"/>
    <p:sldId id="258" r:id="rId4"/>
    <p:sldId id="259" r:id="rId5"/>
    <p:sldId id="260" r:id="rId6"/>
    <p:sldId id="267" r:id="rId7"/>
    <p:sldId id="265" r:id="rId8"/>
    <p:sldId id="266" r:id="rId9"/>
    <p:sldId id="261" r:id="rId10"/>
    <p:sldId id="289" r:id="rId11"/>
    <p:sldId id="262" r:id="rId12"/>
    <p:sldId id="268" r:id="rId13"/>
    <p:sldId id="269" r:id="rId14"/>
    <p:sldId id="270" r:id="rId15"/>
    <p:sldId id="273" r:id="rId16"/>
    <p:sldId id="274" r:id="rId17"/>
    <p:sldId id="277" r:id="rId18"/>
    <p:sldId id="275" r:id="rId19"/>
    <p:sldId id="276" r:id="rId20"/>
    <p:sldId id="278" r:id="rId21"/>
    <p:sldId id="271" r:id="rId22"/>
    <p:sldId id="281" r:id="rId23"/>
    <p:sldId id="280" r:id="rId24"/>
    <p:sldId id="284" r:id="rId25"/>
    <p:sldId id="285" r:id="rId26"/>
    <p:sldId id="282" r:id="rId27"/>
    <p:sldId id="287" r:id="rId28"/>
    <p:sldId id="286" r:id="rId29"/>
    <p:sldId id="29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66"/>
    <a:srgbClr val="339966"/>
    <a:srgbClr val="008080"/>
    <a:srgbClr val="00CC00"/>
    <a:srgbClr val="00FFFF"/>
    <a:srgbClr val="0066CC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86" y="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983C42-88B0-4931-BC50-973654205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30F0E-5D9A-4385-91D1-E5EFB5C83B3F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6B190B-D617-4FA9-96F8-C6458F4CA057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8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3AB92-B46B-4F08-91B8-23005249CAF7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2A9B9-1F25-4255-AF4A-6F785249BECF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591C1-0264-4271-8756-9A8DA74CD135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22221-DEE6-48D2-AD93-F53E08F9E693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AE9DD-877C-4945-AB86-DA1EDCA47B13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A510A-4689-406D-BF74-4A4FFA9169C9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BAB48-53F8-45E2-8E35-27A570A5A77A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ln/>
        </p:spPr>
      </p:sp>
      <p:sp>
        <p:nvSpPr>
          <p:cNvPr id="3891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B61918-A2C3-4D11-8906-5A938413F32F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0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0E291-B31D-44FB-8C61-46A15C50F90E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4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D5A54-D8E4-4A2C-8EB2-2C43621ED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2B9BF-293E-49FE-A81C-B42D7320D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F26AD-2C09-4E86-89F8-5D2DF5F64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A1094-3CFB-4A1E-87BA-3EF64D688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D3724-D40D-4C11-95D5-7562247C6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50E41-6BA3-47FB-94BF-4661260FB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A70B7-13C3-4F6C-B279-61CC87A38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158E-9375-4558-A9A6-4DF35C008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9E710-A3E5-4519-8BD2-CC0D87663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726EB-AFCD-414B-B387-8D55C6D11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0AFF8-92F9-43D5-AA17-6AB4D5D22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C9770-7822-48F2-AB78-053F019A9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E26D14-E2BC-4C76-AA3A-61B9DEA44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8.xml"/><Relationship Id="rId3" Type="http://schemas.openxmlformats.org/officeDocument/2006/relationships/slide" Target="slide3.xml"/><Relationship Id="rId21" Type="http://schemas.openxmlformats.org/officeDocument/2006/relationships/slide" Target="slide22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7.xml"/><Relationship Id="rId2" Type="http://schemas.openxmlformats.org/officeDocument/2006/relationships/image" Target="../media/image2.jpeg"/><Relationship Id="rId16" Type="http://schemas.openxmlformats.org/officeDocument/2006/relationships/slide" Target="slide16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6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3.xml"/><Relationship Id="rId27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3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jpe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jpe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0"/>
            <a:ext cx="7773988" cy="2043113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22</a:t>
            </a:r>
            <a:r>
              <a:rPr lang="ru-RU" sz="4000" dirty="0" smtClean="0">
                <a:solidFill>
                  <a:srgbClr val="FFFF00"/>
                </a:solidFill>
              </a:rPr>
              <a:t> апреля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Международный день Земли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4313" y="2071688"/>
            <a:ext cx="8929687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и перспективы развития энергетики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IMG_145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3963988"/>
            <a:ext cx="3929062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5" descr="IMG_141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0" y="3929063"/>
            <a:ext cx="39465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6" descr="IMG_142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0" y="1071563"/>
            <a:ext cx="39290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7" descr="IMG_140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3" y="1071563"/>
            <a:ext cx="38814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7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357188" y="13573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7188" y="0"/>
            <a:ext cx="84296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Интерактивное занятие в информационном центре атомной промышленности</a:t>
            </a:r>
          </a:p>
        </p:txBody>
      </p:sp>
      <p:sp>
        <p:nvSpPr>
          <p:cNvPr id="10" name="Управляющая кнопка: в начало 9">
            <a:hlinkClick r:id="rId8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blipFill>
            <a:blip r:embed="rId7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771775" y="333375"/>
            <a:ext cx="3671888" cy="35877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u="sng" dirty="0">
                <a:latin typeface="Times New Roman" pitchFamily="18" charset="0"/>
              </a:rPr>
              <a:t>Термоядерная энергия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23850" y="1125538"/>
            <a:ext cx="2520950" cy="503237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u="sng" dirty="0">
                <a:latin typeface="Times New Roman" pitchFamily="18" charset="0"/>
              </a:rPr>
              <a:t>Ветроэнергетика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227763" y="1125538"/>
            <a:ext cx="2663825" cy="50482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u="sng" dirty="0">
                <a:latin typeface="Times New Roman" pitchFamily="18" charset="0"/>
              </a:rPr>
              <a:t>Космическая энергетика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203575" y="1989138"/>
            <a:ext cx="2808288" cy="15113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/>
              <a:t>Нетрадиционная </a:t>
            </a:r>
          </a:p>
          <a:p>
            <a:pPr algn="ctr">
              <a:defRPr/>
            </a:pPr>
            <a:r>
              <a:rPr lang="ru-RU" b="1" dirty="0"/>
              <a:t>(альтернативная </a:t>
            </a:r>
          </a:p>
          <a:p>
            <a:pPr algn="ctr">
              <a:defRPr/>
            </a:pPr>
            <a:r>
              <a:rPr lang="ru-RU" b="1" dirty="0"/>
              <a:t>энергетика)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372225" y="3213100"/>
            <a:ext cx="2771775" cy="2592388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u="sng" dirty="0">
                <a:latin typeface="Times New Roman" pitchFamily="18" charset="0"/>
              </a:rPr>
              <a:t>Энергетика, </a:t>
            </a:r>
          </a:p>
          <a:p>
            <a:pPr algn="ctr">
              <a:defRPr/>
            </a:pPr>
            <a:r>
              <a:rPr lang="ru-RU" sz="1600" b="1" u="sng" dirty="0">
                <a:latin typeface="Times New Roman" pitchFamily="18" charset="0"/>
              </a:rPr>
              <a:t>использующая разность</a:t>
            </a:r>
          </a:p>
          <a:p>
            <a:pPr algn="ctr">
              <a:defRPr/>
            </a:pPr>
            <a:r>
              <a:rPr lang="ru-RU" sz="1600" b="1" u="sng" dirty="0">
                <a:latin typeface="Times New Roman" pitchFamily="18" charset="0"/>
              </a:rPr>
              <a:t>температур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</a:rPr>
              <a:t>Энергетика, 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</a:rPr>
              <a:t>использующая разность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</a:rPr>
              <a:t>температур глубинных 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</a:rPr>
              <a:t>и поверхностных вод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</a:rPr>
              <a:t>моря, тепловые насосы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</a:rPr>
              <a:t>и т.д.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276600" y="4652963"/>
            <a:ext cx="2663825" cy="1944687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1600" dirty="0">
                <a:latin typeface="Times New Roman" pitchFamily="18" charset="0"/>
              </a:rPr>
              <a:t>       </a:t>
            </a:r>
            <a:r>
              <a:rPr lang="ru-RU" sz="1600" b="1" u="sng" dirty="0">
                <a:latin typeface="Times New Roman" pitchFamily="18" charset="0"/>
              </a:rPr>
              <a:t>Альтернативная</a:t>
            </a:r>
          </a:p>
          <a:p>
            <a:pPr marL="342900" indent="-342900">
              <a:defRPr/>
            </a:pPr>
            <a:r>
              <a:rPr lang="ru-RU" sz="1600" b="1" dirty="0">
                <a:latin typeface="Times New Roman" pitchFamily="18" charset="0"/>
              </a:rPr>
              <a:t>       </a:t>
            </a:r>
            <a:r>
              <a:rPr lang="ru-RU" sz="1600" b="1" u="sng" dirty="0">
                <a:latin typeface="Times New Roman" pitchFamily="18" charset="0"/>
              </a:rPr>
              <a:t>Гидроэнергетика</a:t>
            </a:r>
          </a:p>
          <a:p>
            <a:pPr marL="342900" indent="-342900">
              <a:defRPr/>
            </a:pPr>
            <a:r>
              <a:rPr lang="ru-RU" sz="1600" dirty="0">
                <a:latin typeface="Times New Roman" pitchFamily="18" charset="0"/>
              </a:rPr>
              <a:t>1. Приливные – ПЭС.</a:t>
            </a:r>
          </a:p>
          <a:p>
            <a:pPr marL="342900" indent="-342900">
              <a:defRPr/>
            </a:pPr>
            <a:r>
              <a:rPr lang="ru-RU" sz="1600" dirty="0">
                <a:latin typeface="Times New Roman" pitchFamily="18" charset="0"/>
              </a:rPr>
              <a:t>2. Волновые электростанции, </a:t>
            </a:r>
          </a:p>
          <a:p>
            <a:pPr marL="342900" indent="-342900">
              <a:defRPr/>
            </a:pPr>
            <a:r>
              <a:rPr lang="ru-RU" sz="1600" dirty="0">
                <a:latin typeface="Times New Roman" pitchFamily="18" charset="0"/>
              </a:rPr>
              <a:t>использующие энергию </a:t>
            </a:r>
          </a:p>
          <a:p>
            <a:pPr marL="342900" indent="-342900">
              <a:defRPr/>
            </a:pPr>
            <a:r>
              <a:rPr lang="ru-RU" sz="1600" dirty="0">
                <a:latin typeface="Times New Roman" pitchFamily="18" charset="0"/>
              </a:rPr>
              <a:t>морских течений.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250825" y="3213100"/>
            <a:ext cx="2665413" cy="252095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u="sng" dirty="0">
                <a:latin typeface="Times New Roman" pitchFamily="18" charset="0"/>
              </a:rPr>
              <a:t>Гелиоэнергетика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</a:rPr>
              <a:t>Солнечные батареи.</a:t>
            </a:r>
          </a:p>
          <a:p>
            <a:pPr algn="ctr">
              <a:defRPr/>
            </a:pPr>
            <a:r>
              <a:rPr lang="ru-RU" sz="1600" dirty="0" err="1">
                <a:latin typeface="Times New Roman" pitchFamily="18" charset="0"/>
              </a:rPr>
              <a:t>Гелиоконденсаторы</a:t>
            </a:r>
            <a:r>
              <a:rPr lang="ru-RU" sz="1600" dirty="0">
                <a:latin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</a:rPr>
              <a:t>Солнечные электростанции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</a:rPr>
              <a:t>(СЭС) работают в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</a:rPr>
              <a:t>30 странах мира. 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4643438" y="350043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4643438" y="3500438"/>
            <a:ext cx="17287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2916238" y="3500438"/>
            <a:ext cx="17272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4572000" y="692150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H="1" flipV="1">
            <a:off x="2843213" y="1125538"/>
            <a:ext cx="17287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V="1">
            <a:off x="4572000" y="1125538"/>
            <a:ext cx="16557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H="1">
            <a:off x="1547813" y="2636838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6011863" y="26368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7740650" y="26368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V="1">
            <a:off x="1547813" y="16287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715375" y="6643688"/>
            <a:ext cx="428625" cy="214312"/>
          </a:xfrm>
          <a:prstGeom prst="actionButtonForwardNext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8286750" y="6643688"/>
            <a:ext cx="428625" cy="214312"/>
          </a:xfrm>
          <a:prstGeom prst="actionButtonBackPrevious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Управляющая кнопка: в начало 20">
            <a:hlinkClick r:id="rId4" action="ppaction://hlinksldjump" highlightClick="1"/>
          </p:cNvPr>
          <p:cNvSpPr/>
          <p:nvPr/>
        </p:nvSpPr>
        <p:spPr>
          <a:xfrm>
            <a:off x="7858125" y="6643688"/>
            <a:ext cx="428625" cy="214312"/>
          </a:xfrm>
          <a:prstGeom prst="actionButtonBeginning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80" grpId="0" animBg="1"/>
      <p:bldP spid="11281" grpId="0" animBg="1"/>
      <p:bldP spid="11282" grpId="0" animBg="1"/>
      <p:bldP spid="11283" grpId="0" animBg="1"/>
      <p:bldP spid="11285" grpId="0" animBg="1"/>
      <p:bldP spid="11286" grpId="0" animBg="1"/>
      <p:bldP spid="112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328613"/>
            <a:ext cx="8232775" cy="436562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smtClean="0">
                <a:latin typeface="Times New Roman" pitchFamily="18" charset="0"/>
              </a:rPr>
              <a:t>Солнечная энергетика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909638"/>
          </a:xfrm>
        </p:spPr>
        <p:txBody>
          <a:bodyPr lIns="0" tIns="0" rIns="0" bIns="0"/>
          <a:lstStyle/>
          <a:p>
            <a:pPr marL="0" indent="0" defTabSz="449263" eaLnBrk="1" hangingPunct="1">
              <a:lnSpc>
                <a:spcPct val="93000"/>
              </a:lnSpc>
              <a:buFontTx/>
              <a:buNone/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8686800" algn="l"/>
              </a:tabLst>
            </a:pPr>
            <a:r>
              <a:rPr lang="en-GB" sz="1800" smtClean="0">
                <a:latin typeface="Times New Roman" pitchFamily="18" charset="0"/>
              </a:rPr>
              <a:t>Это использование солнечного излучения для получения энергии в каком-либо виде. Солнечная энергетика использует возобновляемый источник энергии и в перспективе может стать экологически чистой.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844675"/>
            <a:ext cx="3822700" cy="3578225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7900" y="1836738"/>
            <a:ext cx="4032250" cy="3582987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95288" y="5734050"/>
            <a:ext cx="3671887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>
                <a:solidFill>
                  <a:srgbClr val="000000"/>
                </a:solidFill>
              </a:rPr>
              <a:t>Солнечная электростанция вблизи г. Элис-Спрингс, Австралия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932363" y="5805488"/>
            <a:ext cx="3989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</a:rPr>
              <a:t>Солнечные батареи с постоянной ориентацией на Солнце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15375" y="6643688"/>
            <a:ext cx="428625" cy="214312"/>
          </a:xfrm>
          <a:prstGeom prst="actionButtonForwardNext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286750" y="6643688"/>
            <a:ext cx="428625" cy="214312"/>
          </a:xfrm>
          <a:prstGeom prst="actionButtonBackPrevious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в начало 9">
            <a:hlinkClick r:id="rId6" action="ppaction://hlinksldjump" highlightClick="1"/>
          </p:cNvPr>
          <p:cNvSpPr/>
          <p:nvPr/>
        </p:nvSpPr>
        <p:spPr>
          <a:xfrm>
            <a:off x="7858125" y="6643688"/>
            <a:ext cx="428625" cy="214312"/>
          </a:xfrm>
          <a:prstGeom prst="actionButtonBeginning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  <p:bldP spid="18438" grpId="0"/>
      <p:bldP spid="184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214313"/>
            <a:ext cx="7872412" cy="714375"/>
          </a:xfrm>
        </p:spPr>
        <p:txBody>
          <a:bodyPr/>
          <a:lstStyle/>
          <a:p>
            <a:pPr eaLnBrk="1" hangingPunct="1"/>
            <a:r>
              <a:rPr lang="en-GB" sz="3600" b="1" smtClean="0">
                <a:solidFill>
                  <a:srgbClr val="0000FF"/>
                </a:solidFill>
                <a:latin typeface="Times New Roman" pitchFamily="18" charset="0"/>
              </a:rPr>
              <a:t>Солнечная энергетика. </a:t>
            </a:r>
            <a:r>
              <a:rPr lang="en-GB" sz="36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GB" sz="36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0825" y="1785938"/>
            <a:ext cx="8893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/>
              <a:t>* Общедоступность и неисчерпаемость источника</a:t>
            </a:r>
            <a:r>
              <a:rPr lang="ru-RU" sz="2400" b="1"/>
              <a:t>;</a:t>
            </a:r>
            <a:endParaRPr lang="en-GB" sz="2400" b="1"/>
          </a:p>
          <a:p>
            <a:r>
              <a:rPr lang="en-GB" sz="2400" b="1"/>
              <a:t>*</a:t>
            </a:r>
            <a:r>
              <a:rPr lang="ru-RU" sz="2400" b="1"/>
              <a:t> </a:t>
            </a:r>
            <a:r>
              <a:rPr lang="en-GB" sz="2400" b="1"/>
              <a:t>Теоретически, полная безопасность для окружающей среды</a:t>
            </a:r>
            <a:r>
              <a:rPr lang="ru-RU" sz="2400" b="1"/>
              <a:t>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85750" y="3786188"/>
            <a:ext cx="82804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* Поток солнечной энергии на поверхности Земли сильно зависит от широты и климата</a:t>
            </a:r>
            <a:r>
              <a:rPr lang="ru-RU" b="1"/>
              <a:t>;</a:t>
            </a:r>
            <a:r>
              <a:rPr lang="en-GB" b="1"/>
              <a:t> </a:t>
            </a:r>
          </a:p>
          <a:p>
            <a:r>
              <a:rPr lang="en-GB" b="1"/>
              <a:t>* Солнечная электростанция не работает ночью и недостаточно эффективно работает в утренних и вечерних сумерках</a:t>
            </a:r>
            <a:r>
              <a:rPr lang="ru-RU" b="1"/>
              <a:t>;</a:t>
            </a:r>
            <a:endParaRPr lang="en-GB" b="1"/>
          </a:p>
          <a:p>
            <a:r>
              <a:rPr lang="en-GB" b="1"/>
              <a:t>*Фотоэлементы содержат ядовитые вещества, например, свинец, кадмий, галлий, мышьяк и т. д., а их производство потребляет массу других опасных веществ</a:t>
            </a:r>
            <a:r>
              <a:rPr lang="ru-RU" b="1"/>
              <a:t>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15375" y="6643688"/>
            <a:ext cx="428625" cy="214312"/>
          </a:xfrm>
          <a:prstGeom prst="actionButtonForwardNex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286750" y="6643688"/>
            <a:ext cx="428625" cy="214312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14688" y="3143250"/>
            <a:ext cx="2490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en-GB" sz="3200" b="1">
                <a:solidFill>
                  <a:srgbClr val="0000FF"/>
                </a:solidFill>
                <a:latin typeface="Times New Roman" pitchFamily="18" charset="0"/>
              </a:rPr>
              <a:t>едостатки</a:t>
            </a: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ru-RU" sz="320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928938" y="1000125"/>
            <a:ext cx="3116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0000FF"/>
                </a:solidFill>
                <a:latin typeface="Times New Roman" pitchFamily="18" charset="0"/>
              </a:rPr>
              <a:t>Преимущества</a:t>
            </a: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ru-RU" sz="3200">
              <a:solidFill>
                <a:srgbClr val="0000FF"/>
              </a:solidFill>
            </a:endParaRPr>
          </a:p>
        </p:txBody>
      </p:sp>
      <p:sp>
        <p:nvSpPr>
          <p:cNvPr id="9" name="Управляющая кнопка: в начало 8">
            <a:hlinkClick r:id="rId3" action="ppaction://hlinksldjump" highlightClick="1"/>
          </p:cNvPr>
          <p:cNvSpPr/>
          <p:nvPr/>
        </p:nvSpPr>
        <p:spPr>
          <a:xfrm>
            <a:off x="7929563" y="6643688"/>
            <a:ext cx="357187" cy="214312"/>
          </a:xfrm>
          <a:prstGeom prst="actionButtonBeginning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/>
      <p:bldP spid="2048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Спецрепортаж «Зеленая энергия» </a:t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>для будущего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4213" y="1196975"/>
            <a:ext cx="79200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Японии является мировым лидером по производству солнечной электроэнергии. 90% солнечной энергии, производимой в Японии, вырабатывается солнечными панелями в обычных домах. Японское правительство поставило цель в 2010 году получить примерно 4,8 млн. кВт энергии от солнечных батарей. Источник: журнал «Япония сегодня».</a:t>
            </a:r>
          </a:p>
        </p:txBody>
      </p:sp>
      <p:pic>
        <p:nvPicPr>
          <p:cNvPr id="21509" name="Picture 5" descr="до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313" y="2928938"/>
            <a:ext cx="67691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358188" y="6643688"/>
            <a:ext cx="428625" cy="214312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в начало 6">
            <a:hlinkClick r:id="rId5" action="ppaction://hlinksldjump" highlightClick="1"/>
          </p:cNvPr>
          <p:cNvSpPr/>
          <p:nvPr/>
        </p:nvSpPr>
        <p:spPr>
          <a:xfrm>
            <a:off x="8001000" y="6643688"/>
            <a:ext cx="357188" cy="214312"/>
          </a:xfrm>
          <a:prstGeom prst="actionButtonBeginning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315913"/>
            <a:ext cx="8232775" cy="376237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93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smtClean="0">
                <a:latin typeface="Times New Roman" pitchFamily="18" charset="0"/>
              </a:rPr>
              <a:t>Ветроэнергетика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857250"/>
            <a:ext cx="8229600" cy="1252538"/>
          </a:xfrm>
        </p:spPr>
        <p:txBody>
          <a:bodyPr lIns="0" tIns="0" rIns="0" bIns="0"/>
          <a:lstStyle/>
          <a:p>
            <a:pPr marL="0" indent="0" defTabSz="449263" eaLnBrk="1" hangingPunct="1">
              <a:lnSpc>
                <a:spcPct val="93000"/>
              </a:lnSpc>
              <a:buFont typeface="Wingdings" pitchFamily="2" charset="2"/>
              <a:buNone/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8686800" algn="l"/>
              </a:tabLst>
            </a:pPr>
            <a:r>
              <a:rPr lang="en-GB" sz="2000" smtClean="0">
                <a:latin typeface="Times New Roman" pitchFamily="18" charset="0"/>
              </a:rPr>
              <a:t>Это отрасль энергетики, специализирующаяся на использовании энергии ветра — кинетической энергии воздушных масс в атмосфере. Так как энергия ветра является следствием деятельности солнца, то её относят к возобновляемым видам энергии.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2205038"/>
            <a:ext cx="7343775" cy="460375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15375" y="6643688"/>
            <a:ext cx="428625" cy="214312"/>
          </a:xfrm>
          <a:prstGeom prst="actionButtonForwardNext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358188" y="6643688"/>
            <a:ext cx="357187" cy="214312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в начало 6">
            <a:hlinkClick r:id="rId6" action="ppaction://hlinksldjump" highlightClick="1"/>
          </p:cNvPr>
          <p:cNvSpPr/>
          <p:nvPr/>
        </p:nvSpPr>
        <p:spPr>
          <a:xfrm>
            <a:off x="8001000" y="6643688"/>
            <a:ext cx="357188" cy="214312"/>
          </a:xfrm>
          <a:prstGeom prst="actionButtonBeginning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315913"/>
            <a:ext cx="8232775" cy="520700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smtClean="0">
                <a:latin typeface="Times New Roman" pitchFamily="18" charset="0"/>
              </a:rPr>
              <a:t>Перспективы ветроэнергетики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1524000"/>
          </a:xfrm>
        </p:spPr>
        <p:txBody>
          <a:bodyPr lIns="0" tIns="0" rIns="0" bIns="0"/>
          <a:lstStyle/>
          <a:p>
            <a:pPr marL="0" indent="0" defTabSz="449263" eaLnBrk="1" hangingPunct="1">
              <a:lnSpc>
                <a:spcPct val="93000"/>
              </a:lnSpc>
              <a:buFont typeface="Wingdings" pitchFamily="2" charset="2"/>
              <a:buNone/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8686800" algn="l"/>
              </a:tabLst>
            </a:pPr>
            <a:r>
              <a:rPr lang="en-GB" sz="2000" smtClean="0">
                <a:latin typeface="Times New Roman" pitchFamily="18" charset="0"/>
              </a:rPr>
              <a:t>Ветроэнергетика является бурно развивающейся отраслью, так в конце 2007 года общая установленная мощность всех ветрогенераторов составила 94,1 гигаватта, увеличившись впятеро с 2000 год. Ветряные электростанции всего мира в 2007 году произвели около 200 млрд кВт·ч, что составляет примерно 1,3 % мирового потребления электроэнергии.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8888" y="2636838"/>
            <a:ext cx="6948487" cy="2741612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39750" y="5661025"/>
            <a:ext cx="7848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Прибрежная ферма ветроэнергетических установок Миддельгрюнден, около Копенгагена, Дания. На момент постройки она была крупнейшей в мире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15375" y="6643688"/>
            <a:ext cx="428625" cy="214312"/>
          </a:xfrm>
          <a:prstGeom prst="actionButtonForwardNext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286750" y="6643688"/>
            <a:ext cx="428625" cy="214312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в начало 7">
            <a:hlinkClick r:id="rId6" action="ppaction://hlinksldjump" highlightClick="1"/>
          </p:cNvPr>
          <p:cNvSpPr/>
          <p:nvPr/>
        </p:nvSpPr>
        <p:spPr>
          <a:xfrm>
            <a:off x="7929563" y="6643688"/>
            <a:ext cx="357187" cy="214312"/>
          </a:xfrm>
          <a:prstGeom prst="actionButtonBeginning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  <p:bldP spid="266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65088"/>
            <a:ext cx="8229600" cy="915987"/>
          </a:xfrm>
        </p:spPr>
        <p:txBody>
          <a:bodyPr lIns="0" tIns="0" rIns="0" bIns="0"/>
          <a:lstStyle/>
          <a:p>
            <a:pPr defTabSz="407988" eaLnBrk="1" hangingPunct="1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3200" b="1" smtClean="0">
                <a:solidFill>
                  <a:srgbClr val="000000"/>
                </a:solidFill>
                <a:latin typeface="Times New Roman" pitchFamily="18" charset="0"/>
              </a:rPr>
              <a:t>Возможности реализации ветроэнергетики в России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6375" y="2508250"/>
            <a:ext cx="6551613" cy="4256088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3850" y="981075"/>
            <a:ext cx="882015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В России возможности ветроэнергетики до настоящего времени остаются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практически не реализованными. Консервативное отношение к перспективному развитию топливно-энергетического комплекса практически тормозит эффективное внедрение ветроэнергетики,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особенно в Северных районах России, а также в степной зоне Южного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Федерального Округа, и в частности в Волгоградской области.</a:t>
            </a:r>
          </a:p>
          <a:p>
            <a:pPr hangingPunct="0"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в начало 6">
            <a:hlinkClick r:id="rId6" action="ppaction://hlinksldjump" highlightClick="1"/>
          </p:cNvPr>
          <p:cNvSpPr/>
          <p:nvPr/>
        </p:nvSpPr>
        <p:spPr>
          <a:xfrm>
            <a:off x="8072438" y="6643688"/>
            <a:ext cx="428625" cy="214312"/>
          </a:xfrm>
          <a:prstGeom prst="actionButtonBeginning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779463"/>
          </a:xfrm>
        </p:spPr>
        <p:txBody>
          <a:bodyPr lIns="0" tIns="0" rIns="0" bIns="0"/>
          <a:lstStyle/>
          <a:p>
            <a:pPr defTabSz="407988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4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Термоядерная энергетика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500563"/>
            <a:ext cx="9144000" cy="2357437"/>
          </a:xfrm>
        </p:spPr>
        <p:txBody>
          <a:bodyPr lIns="0" tIns="0" rIns="0" bIns="0" anchor="ctr"/>
          <a:lstStyle/>
          <a:p>
            <a:pPr marL="0" indent="0" algn="ctr" defTabSz="449263" eaLnBrk="1" hangingPunct="1">
              <a:lnSpc>
                <a:spcPct val="93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smtClean="0">
                <a:latin typeface="Times New Roman" pitchFamily="18" charset="0"/>
              </a:rPr>
              <a:t>Ещё более интересной, хотя и относительно отдалённой перспективой выглядит использование энергии ядерного синтеза. Термоядерные реакторы, по расчётам, будут потреблять меньше топлива на единицу энергии, и как само это топливо (дейтерий, литий, гелий-3), так и продукты их синтеза нерадиоактивны и, следовательно, экологически безопасны</a:t>
            </a:r>
            <a:r>
              <a:rPr lang="ru-RU" sz="2400" smtClean="0">
                <a:latin typeface="Times New Roman" pitchFamily="18" charset="0"/>
              </a:rPr>
              <a:t>.</a:t>
            </a:r>
            <a:endParaRPr lang="en-GB" sz="2400" smtClean="0">
              <a:latin typeface="Times New Roman" pitchFamily="18" charset="0"/>
            </a:endParaRPr>
          </a:p>
        </p:txBody>
      </p:sp>
      <p:pic>
        <p:nvPicPr>
          <p:cNvPr id="28676" name="Picture 4" descr="Рисунок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25" y="785813"/>
            <a:ext cx="5500688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551613" y="2357438"/>
            <a:ext cx="259238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/>
              <a:t>Солнце — природный термоядерный реактор</a:t>
            </a:r>
            <a:r>
              <a:rPr lang="ru-RU"/>
              <a:t>.</a:t>
            </a:r>
            <a:endParaRPr lang="en-GB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в начало 7">
            <a:hlinkClick r:id="rId5" action="ppaction://hlinksldjump" highlightClick="1"/>
          </p:cNvPr>
          <p:cNvSpPr/>
          <p:nvPr/>
        </p:nvSpPr>
        <p:spPr>
          <a:xfrm>
            <a:off x="8001000" y="6643688"/>
            <a:ext cx="428625" cy="214312"/>
          </a:xfrm>
          <a:prstGeom prst="actionButtonBeginning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286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146175"/>
          </a:xfrm>
        </p:spPr>
        <p:txBody>
          <a:bodyPr lIns="0" tIns="0" rIns="0" bIns="0"/>
          <a:lstStyle/>
          <a:p>
            <a:pPr defTabSz="407988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4000" b="1" smtClean="0">
                <a:solidFill>
                  <a:srgbClr val="FFFF00"/>
                </a:solidFill>
                <a:latin typeface="Times New Roman" pitchFamily="18" charset="0"/>
              </a:rPr>
              <a:t>Перспективы термоядерной энергетики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0063" y="1714500"/>
            <a:ext cx="8229600" cy="4445000"/>
          </a:xfrm>
        </p:spPr>
        <p:txBody>
          <a:bodyPr lIns="0" tIns="0" rIns="0" bIns="0" anchor="ctr"/>
          <a:lstStyle/>
          <a:p>
            <a:pPr marL="0" indent="0" defTabSz="449263" eaLnBrk="1" hangingPunct="1">
              <a:lnSpc>
                <a:spcPct val="93000"/>
              </a:lnSpc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smtClean="0">
                <a:latin typeface="Times New Roman" pitchFamily="18" charset="0"/>
              </a:rPr>
              <a:t>Данная область энергетики имеет огромный потенциал, в настоящее время в рамках про</a:t>
            </a:r>
            <a:r>
              <a:rPr lang="ru-RU" sz="2800" smtClean="0">
                <a:latin typeface="Times New Roman" pitchFamily="18" charset="0"/>
              </a:rPr>
              <a:t>е</a:t>
            </a:r>
            <a:r>
              <a:rPr lang="en-GB" sz="2800" smtClean="0">
                <a:latin typeface="Times New Roman" pitchFamily="18" charset="0"/>
              </a:rPr>
              <a:t>кта "ITER", в котором участвуют Европа, Китай, Россия, США, Южная Корея и Япония во Франции идет строительство крупнейшего термоядерного реактора, целью которого являеться вывести УТС (Управляемый термоядерный синтез) на новый уровень. Строительство планируеться завершить </a:t>
            </a:r>
            <a:r>
              <a:rPr lang="ru-RU" sz="2800" smtClean="0">
                <a:latin typeface="Times New Roman" pitchFamily="18" charset="0"/>
              </a:rPr>
              <a:t>в</a:t>
            </a:r>
            <a:r>
              <a:rPr lang="en-GB" sz="2800" smtClean="0">
                <a:latin typeface="Times New Roman" pitchFamily="18" charset="0"/>
              </a:rPr>
              <a:t> 2010 год</a:t>
            </a:r>
            <a:r>
              <a:rPr lang="ru-RU" sz="2800" smtClean="0">
                <a:latin typeface="Times New Roman" pitchFamily="18" charset="0"/>
              </a:rPr>
              <a:t>у</a:t>
            </a:r>
            <a:r>
              <a:rPr lang="en-GB" sz="2800" smtClean="0">
                <a:latin typeface="Times New Roman" pitchFamily="18" charset="0"/>
              </a:rPr>
              <a:t>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в начало 5">
            <a:hlinkClick r:id="rId4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38" y="0"/>
            <a:ext cx="2614612" cy="511175"/>
          </a:xfrm>
        </p:spPr>
        <p:txBody>
          <a:bodyPr/>
          <a:lstStyle/>
          <a:p>
            <a:r>
              <a:rPr lang="ru-RU" sz="2800" b="1" smtClean="0"/>
              <a:t>Содержание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85875" y="428625"/>
            <a:ext cx="5072063" cy="898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/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Сырьевая проблема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Энергетическая проблема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Традиционная энергетика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Преимущества и недостатки ТЭС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Гидроэнергетика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Преимущества и недостатки ГЭС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Проблемы и перспективы АЭС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Социальное партнёрство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Нетрадиционная (альтернативная энергетика)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Солнечная энергетика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Преимущества и недостатки Солнечной энергетики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/>
              <a:t> </a:t>
            </a:r>
            <a:r>
              <a:rPr lang="ru-RU" sz="1600">
                <a:latin typeface="Times New Roman" pitchFamily="18" charset="0"/>
                <a:hlinkClick r:id="rId14" action="ppaction://hlinksldjump"/>
              </a:rPr>
              <a:t>Спецрепортаж «Зеленая энергия» для будущего</a:t>
            </a:r>
            <a:endParaRPr lang="ru-RU" sz="160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hlinkClick r:id="rId15" action="ppaction://hlinksldjump"/>
              </a:rPr>
              <a:t>Ветроэнергетика</a:t>
            </a:r>
            <a:endParaRPr lang="ru-RU" sz="160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hlinkClick r:id="rId16" action="ppaction://hlinksldjump"/>
              </a:rPr>
              <a:t>Перспектива ветроэнергетики</a:t>
            </a:r>
            <a:endParaRPr lang="ru-RU" sz="160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hlinkClick r:id="rId17" action="ppaction://hlinksldjump"/>
              </a:rPr>
              <a:t>Возможности реализации ветроэнергетики </a:t>
            </a:r>
            <a:r>
              <a:rPr lang="en-GB" sz="1600">
                <a:solidFill>
                  <a:srgbClr val="000000"/>
                </a:solidFill>
                <a:latin typeface="Times New Roman" pitchFamily="18" charset="0"/>
                <a:hlinkClick r:id="rId17" action="ppaction://hlinksldjump"/>
              </a:rPr>
              <a:t>в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hlinkClick r:id="rId17" action="ppaction://hlinksldjump"/>
              </a:rPr>
              <a:t>России</a:t>
            </a:r>
            <a:endParaRPr lang="ru-RU" sz="16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hlinkClick r:id="rId18" action="ppaction://hlinksldjump"/>
              </a:rPr>
              <a:t>Термоядерная энергетика</a:t>
            </a:r>
            <a:endParaRPr lang="ru-RU" sz="16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hlinkClick r:id="rId19" action="ppaction://hlinksldjump"/>
              </a:rPr>
              <a:t>Перспективы термоядерной энергетики</a:t>
            </a:r>
            <a:endParaRPr lang="ru-RU" sz="160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hlinkClick r:id="" action="ppaction://noaction"/>
              </a:rPr>
              <a:t>Биотопливо, биогаз</a:t>
            </a:r>
            <a:endParaRPr lang="ru-RU" sz="160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hlinkClick r:id="rId20" action="ppaction://hlinksldjump"/>
              </a:rPr>
              <a:t>Спецрепортаж «Зеленая энергия» для будущего 2</a:t>
            </a:r>
            <a:endParaRPr lang="ru-RU" sz="160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hlinkClick r:id="rId21" action="ppaction://hlinksldjump"/>
              </a:rPr>
              <a:t>Водородная энергетика</a:t>
            </a:r>
            <a:endParaRPr lang="ru-RU" sz="160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Геотермальная энергия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hlinkClick r:id="" action="ppaction://noaction"/>
              </a:rPr>
              <a:t>Энергия волн, приливов и отливов</a:t>
            </a:r>
            <a:endParaRPr lang="ru-RU" sz="160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hlinkClick r:id="rId23" action="ppaction://hlinksldjump"/>
              </a:rPr>
              <a:t>Нельзя ли превратить снег в природный ресурс?</a:t>
            </a:r>
            <a:endParaRPr lang="ru-RU" sz="160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hlinkClick r:id="rId24" action="ppaction://hlinksldjump"/>
              </a:rPr>
              <a:t>Молодежная программа «Энергия молодости»</a:t>
            </a:r>
            <a:endParaRPr lang="ru-RU" sz="160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hlinkClick r:id="rId25" action="ppaction://hlinksldjump"/>
              </a:rPr>
              <a:t>Конкурс плакатов</a:t>
            </a:r>
            <a:endParaRPr lang="ru-RU" sz="160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hlinkClick r:id="rId26" action="ppaction://hlinksldjump"/>
              </a:rPr>
              <a:t>Заключение</a:t>
            </a:r>
            <a:endParaRPr lang="ru-RU" sz="160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b="1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b="1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/>
          </a:p>
          <a:p>
            <a:pPr>
              <a:buFont typeface="Wingdings" pitchFamily="2" charset="2"/>
              <a:buChar char="v"/>
            </a:pPr>
            <a:endParaRPr lang="ru-RU"/>
          </a:p>
          <a:p>
            <a:pPr>
              <a:buFont typeface="Wingdings" pitchFamily="2" charset="2"/>
              <a:buChar char="v"/>
            </a:pPr>
            <a:endParaRPr lang="ru-RU"/>
          </a:p>
          <a:p>
            <a:pPr>
              <a:buFont typeface="Wingdings" pitchFamily="2" charset="2"/>
              <a:buChar char="v"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27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blipFill>
            <a:blip r:embed="rId27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692150"/>
          </a:xfrm>
        </p:spPr>
        <p:txBody>
          <a:bodyPr lIns="0" tIns="0" rIns="0" bIns="0"/>
          <a:lstStyle/>
          <a:p>
            <a:pPr marL="390525" indent="-293688" defTabSz="407988" eaLnBrk="1" hangingPunct="1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390525" algn="l"/>
                <a:tab pos="796925" algn="l"/>
                <a:tab pos="1203325" algn="l"/>
                <a:tab pos="1611313" algn="l"/>
                <a:tab pos="2019300" algn="l"/>
                <a:tab pos="2425700" algn="l"/>
                <a:tab pos="2833688" algn="l"/>
                <a:tab pos="3241675" algn="l"/>
                <a:tab pos="3649663" algn="l"/>
                <a:tab pos="4056063" algn="l"/>
                <a:tab pos="4464050" algn="l"/>
                <a:tab pos="4872038" algn="l"/>
                <a:tab pos="5278438" algn="l"/>
                <a:tab pos="5686425" algn="l"/>
                <a:tab pos="6094413" algn="l"/>
                <a:tab pos="6502400" algn="l"/>
                <a:tab pos="6908800" algn="l"/>
                <a:tab pos="7316788" algn="l"/>
                <a:tab pos="7724775" algn="l"/>
                <a:tab pos="8131175" algn="l"/>
                <a:tab pos="8539163" algn="l"/>
              </a:tabLst>
            </a:pPr>
            <a:r>
              <a:rPr lang="en-GB" sz="4000" b="1" smtClean="0">
                <a:solidFill>
                  <a:srgbClr val="000000"/>
                </a:solidFill>
                <a:latin typeface="Liberation Sans" pitchFamily="16" charset="0"/>
              </a:rPr>
              <a:t>Биотопливо, биогаз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692150"/>
            <a:ext cx="8229600" cy="1584325"/>
          </a:xfrm>
        </p:spPr>
        <p:txBody>
          <a:bodyPr lIns="0" tIns="0" rIns="0" bIns="0" anchor="ctr"/>
          <a:lstStyle/>
          <a:p>
            <a:pPr marL="0" indent="0" defTabSz="449263" eaLnBrk="1" hangingPunct="1">
              <a:lnSpc>
                <a:spcPct val="93000"/>
              </a:lnSpc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smtClean="0">
                <a:latin typeface="Times New Roman" pitchFamily="18" charset="0"/>
              </a:rPr>
              <a:t>Биотопливо — это топливо из биологического сырья, получаемое, как правило, в результате переработки стеблей сахарного тростника или семян рапса, кукурузы, сои. Различается жидкое биотопливо (для двигателей внутреннего сгорания, например, этанол, метанол, биодизель) и газообразное (биогаз, водород)</a:t>
            </a:r>
            <a:r>
              <a:rPr lang="ar-SA" sz="2000" smtClean="0">
                <a:latin typeface="Times New Roman" pitchFamily="18" charset="0"/>
                <a:cs typeface="Arial" charset="0"/>
              </a:rPr>
              <a:t>‏</a:t>
            </a:r>
            <a:endParaRPr lang="en-GB" sz="2000" smtClean="0">
              <a:latin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68313" y="2565400"/>
            <a:ext cx="3311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000000"/>
                </a:solidFill>
                <a:latin typeface="Times New Roman" pitchFamily="18" charset="0"/>
              </a:rPr>
              <a:t>Виды биотоплива</a:t>
            </a:r>
            <a:endParaRPr lang="ru-RU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95288" y="3357563"/>
            <a:ext cx="39608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- </a:t>
            </a:r>
            <a:r>
              <a:rPr lang="en-GB">
                <a:solidFill>
                  <a:srgbClr val="000000"/>
                </a:solidFill>
              </a:rPr>
              <a:t>Биометанол</a:t>
            </a:r>
          </a:p>
          <a:p>
            <a:r>
              <a:rPr lang="ru-RU">
                <a:solidFill>
                  <a:srgbClr val="000000"/>
                </a:solidFill>
              </a:rPr>
              <a:t>- </a:t>
            </a:r>
            <a:r>
              <a:rPr lang="en-GB">
                <a:solidFill>
                  <a:srgbClr val="000000"/>
                </a:solidFill>
              </a:rPr>
              <a:t>Биоэтанол</a:t>
            </a:r>
          </a:p>
          <a:p>
            <a:r>
              <a:rPr lang="ru-RU">
                <a:solidFill>
                  <a:srgbClr val="000000"/>
                </a:solidFill>
              </a:rPr>
              <a:t>- </a:t>
            </a:r>
            <a:r>
              <a:rPr lang="en-GB">
                <a:solidFill>
                  <a:srgbClr val="000000"/>
                </a:solidFill>
              </a:rPr>
              <a:t>Биобутанол</a:t>
            </a:r>
          </a:p>
          <a:p>
            <a:r>
              <a:rPr lang="ru-RU">
                <a:solidFill>
                  <a:srgbClr val="000000"/>
                </a:solidFill>
              </a:rPr>
              <a:t>- </a:t>
            </a:r>
            <a:r>
              <a:rPr lang="en-GB">
                <a:solidFill>
                  <a:srgbClr val="000000"/>
                </a:solidFill>
              </a:rPr>
              <a:t>Диметиловый эфир</a:t>
            </a:r>
          </a:p>
          <a:p>
            <a:r>
              <a:rPr lang="ru-RU">
                <a:solidFill>
                  <a:srgbClr val="000000"/>
                </a:solidFill>
              </a:rPr>
              <a:t>- </a:t>
            </a:r>
            <a:r>
              <a:rPr lang="en-GB">
                <a:solidFill>
                  <a:srgbClr val="000000"/>
                </a:solidFill>
              </a:rPr>
              <a:t>Биодизель</a:t>
            </a:r>
          </a:p>
          <a:p>
            <a:r>
              <a:rPr lang="ru-RU">
                <a:solidFill>
                  <a:srgbClr val="000000"/>
                </a:solidFill>
              </a:rPr>
              <a:t>- </a:t>
            </a:r>
            <a:r>
              <a:rPr lang="en-GB">
                <a:solidFill>
                  <a:srgbClr val="000000"/>
                </a:solidFill>
              </a:rPr>
              <a:t>Биогаз</a:t>
            </a:r>
          </a:p>
          <a:p>
            <a:r>
              <a:rPr lang="ru-RU">
                <a:solidFill>
                  <a:srgbClr val="000000"/>
                </a:solidFill>
              </a:rPr>
              <a:t>- </a:t>
            </a:r>
            <a:r>
              <a:rPr lang="en-GB">
                <a:solidFill>
                  <a:srgbClr val="000000"/>
                </a:solidFill>
              </a:rPr>
              <a:t>Водород</a:t>
            </a:r>
          </a:p>
          <a:p>
            <a:endParaRPr lang="en-GB">
              <a:solidFill>
                <a:srgbClr val="000000"/>
              </a:solidFill>
            </a:endParaRPr>
          </a:p>
          <a:p>
            <a:r>
              <a:rPr lang="en-GB">
                <a:solidFill>
                  <a:srgbClr val="000000"/>
                </a:solidFill>
              </a:rPr>
              <a:t>На данный момент самые развитые – биодизель и водород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859338" y="6308725"/>
            <a:ext cx="407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Завод пиролиза биомассы, Австрия </a:t>
            </a:r>
          </a:p>
        </p:txBody>
      </p:sp>
      <p:pic>
        <p:nvPicPr>
          <p:cNvPr id="34823" name="Picture 7" descr="630px-Holzvergasu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1989138"/>
            <a:ext cx="4716462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15375" y="6643688"/>
            <a:ext cx="428625" cy="214312"/>
          </a:xfrm>
          <a:prstGeom prst="actionButtonForwardNext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358188" y="6643688"/>
            <a:ext cx="357187" cy="214312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в начало 9">
            <a:hlinkClick r:id="rId6" action="ppaction://hlinksldjump" highlightClick="1"/>
          </p:cNvPr>
          <p:cNvSpPr/>
          <p:nvPr/>
        </p:nvSpPr>
        <p:spPr>
          <a:xfrm>
            <a:off x="7929563" y="6643688"/>
            <a:ext cx="428625" cy="214312"/>
          </a:xfrm>
          <a:prstGeom prst="actionButtonBeginning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  <p:bldP spid="34820" grpId="0"/>
      <p:bldP spid="34821" grpId="0"/>
      <p:bldP spid="348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</a:rPr>
              <a:t>Спецрепортаж «Зеленая энергия» для будущего 2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9750" y="1557338"/>
            <a:ext cx="799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</a:rPr>
              <a:t>1. От кухонных отходов до электричества в Японии</a:t>
            </a:r>
            <a:r>
              <a:rPr lang="ru-RU" sz="2000" b="1">
                <a:solidFill>
                  <a:srgbClr val="0066CC"/>
                </a:solidFill>
              </a:rPr>
              <a:t>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39750" y="1989138"/>
            <a:ext cx="8280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Производство электроэнергии из биомассы в Японии. Из кухонных отходов выделяют газ метан. На этом газе работает двигатель, который генерирует электричество, также создаются благоприятные условия для защиты окружающей среды.</a:t>
            </a:r>
          </a:p>
        </p:txBody>
      </p:sp>
      <p:pic>
        <p:nvPicPr>
          <p:cNvPr id="22534" name="Picture 6" descr="труб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29000"/>
            <a:ext cx="5075238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580063" y="4149725"/>
            <a:ext cx="29527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Электростанция по добыче электроэнергии из биомассы.</a:t>
            </a:r>
          </a:p>
          <a:p>
            <a:pPr>
              <a:spcBef>
                <a:spcPct val="50000"/>
              </a:spcBef>
            </a:pPr>
            <a:r>
              <a:rPr lang="ru-RU" sz="2000"/>
              <a:t>Источник: журнал «Япония сегодня».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в начало 8">
            <a:hlinkClick r:id="rId5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3" grpId="0"/>
      <p:bldP spid="225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7715250" cy="785812"/>
          </a:xfrm>
        </p:spPr>
        <p:txBody>
          <a:bodyPr lIns="0" tIns="0" rIns="0" bIns="0"/>
          <a:lstStyle/>
          <a:p>
            <a:pPr defTabSz="407988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4000" smtClean="0">
                <a:solidFill>
                  <a:srgbClr val="FFFF00"/>
                </a:solidFill>
                <a:latin typeface="Liberation Sans" pitchFamily="16" charset="0"/>
              </a:rPr>
              <a:t>Водородная энергетика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214813" y="1000125"/>
            <a:ext cx="4714875" cy="4214813"/>
          </a:xfrm>
          <a:solidFill>
            <a:schemeClr val="accent5">
              <a:alpha val="57000"/>
            </a:schemeClr>
          </a:solidFill>
        </p:spPr>
        <p:txBody>
          <a:bodyPr lIns="0" tIns="0" rIns="0" bIns="0" anchor="ctr"/>
          <a:lstStyle/>
          <a:p>
            <a:pPr marL="0" indent="0" algn="ctr" defTabSz="449263" eaLnBrk="1" hangingPunct="1">
              <a:lnSpc>
                <a:spcPct val="93000"/>
              </a:lnSpc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 smtClean="0"/>
              <a:t> </a:t>
            </a:r>
            <a:r>
              <a:rPr lang="en-GB" sz="2400" b="1" dirty="0" err="1" smtClean="0">
                <a:latin typeface="Times New Roman" pitchFamily="18" charset="0"/>
              </a:rPr>
              <a:t>Это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направление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выработки</a:t>
            </a:r>
            <a:r>
              <a:rPr lang="en-GB" sz="2400" b="1" dirty="0" smtClean="0">
                <a:latin typeface="Times New Roman" pitchFamily="18" charset="0"/>
              </a:rPr>
              <a:t> и </a:t>
            </a:r>
            <a:r>
              <a:rPr lang="en-GB" sz="2400" b="1" dirty="0" err="1" smtClean="0">
                <a:latin typeface="Times New Roman" pitchFamily="18" charset="0"/>
              </a:rPr>
              <a:t>потребления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энергии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человечеством</a:t>
            </a:r>
            <a:r>
              <a:rPr lang="en-GB" sz="2400" b="1" dirty="0" smtClean="0">
                <a:latin typeface="Times New Roman" pitchFamily="18" charset="0"/>
              </a:rPr>
              <a:t>, </a:t>
            </a:r>
            <a:r>
              <a:rPr lang="en-GB" sz="2400" b="1" dirty="0" err="1" smtClean="0">
                <a:latin typeface="Times New Roman" pitchFamily="18" charset="0"/>
              </a:rPr>
              <a:t>основанное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на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использования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водорода</a:t>
            </a:r>
            <a:r>
              <a:rPr lang="en-GB" sz="2400" b="1" dirty="0" smtClean="0">
                <a:latin typeface="Times New Roman" pitchFamily="18" charset="0"/>
              </a:rPr>
              <a:t> в </a:t>
            </a:r>
            <a:r>
              <a:rPr lang="en-GB" sz="2400" b="1" dirty="0" err="1" smtClean="0">
                <a:latin typeface="Times New Roman" pitchFamily="18" charset="0"/>
              </a:rPr>
              <a:t>качестве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средства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для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аккумулирования</a:t>
            </a:r>
            <a:r>
              <a:rPr lang="en-GB" sz="2400" b="1" dirty="0" smtClean="0">
                <a:latin typeface="Times New Roman" pitchFamily="18" charset="0"/>
              </a:rPr>
              <a:t>, </a:t>
            </a:r>
            <a:r>
              <a:rPr lang="en-GB" sz="2400" b="1" dirty="0" err="1" smtClean="0">
                <a:latin typeface="Times New Roman" pitchFamily="18" charset="0"/>
              </a:rPr>
              <a:t>транспортировки</a:t>
            </a:r>
            <a:r>
              <a:rPr lang="en-GB" sz="2400" b="1" dirty="0" smtClean="0">
                <a:latin typeface="Times New Roman" pitchFamily="18" charset="0"/>
              </a:rPr>
              <a:t> и </a:t>
            </a:r>
            <a:r>
              <a:rPr lang="en-GB" sz="2400" b="1" dirty="0" err="1" smtClean="0">
                <a:latin typeface="Times New Roman" pitchFamily="18" charset="0"/>
              </a:rPr>
              <a:t>потребления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энергии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людьми</a:t>
            </a:r>
            <a:r>
              <a:rPr lang="en-GB" sz="2400" b="1" dirty="0" smtClean="0">
                <a:latin typeface="Times New Roman" pitchFamily="18" charset="0"/>
              </a:rPr>
              <a:t>, </a:t>
            </a:r>
            <a:r>
              <a:rPr lang="en-GB" sz="2400" b="1" dirty="0" err="1" smtClean="0">
                <a:latin typeface="Times New Roman" pitchFamily="18" charset="0"/>
              </a:rPr>
              <a:t>транспортной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инфраструктурой</a:t>
            </a:r>
            <a:r>
              <a:rPr lang="en-GB" sz="2400" b="1" dirty="0" smtClean="0">
                <a:latin typeface="Times New Roman" pitchFamily="18" charset="0"/>
              </a:rPr>
              <a:t> и </a:t>
            </a:r>
            <a:r>
              <a:rPr lang="en-GB" sz="2400" b="1" dirty="0" err="1" smtClean="0">
                <a:latin typeface="Times New Roman" pitchFamily="18" charset="0"/>
              </a:rPr>
              <a:t>различными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производственными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направлениями</a:t>
            </a:r>
            <a:r>
              <a:rPr lang="en-GB" sz="2400" b="1" dirty="0" smtClean="0">
                <a:latin typeface="Times New Roman" pitchFamily="18" charset="0"/>
              </a:rPr>
              <a:t>. 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226050"/>
            <a:ext cx="5286375" cy="1631950"/>
          </a:xfrm>
          <a:prstGeom prst="rect">
            <a:avLst/>
          </a:prstGeom>
          <a:solidFill>
            <a:schemeClr val="accent5">
              <a:alpha val="57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 err="1">
                <a:latin typeface="Times New Roman" pitchFamily="18" charset="0"/>
              </a:rPr>
              <a:t>Водород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выбран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как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наиболее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распространенный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элемент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на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поверхности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земли</a:t>
            </a:r>
            <a:r>
              <a:rPr lang="en-GB" sz="2000" b="1" dirty="0">
                <a:latin typeface="Times New Roman" pitchFamily="18" charset="0"/>
              </a:rPr>
              <a:t>, </a:t>
            </a:r>
            <a:r>
              <a:rPr lang="en-GB" sz="2000" b="1" dirty="0" err="1">
                <a:latin typeface="Times New Roman" pitchFamily="18" charset="0"/>
              </a:rPr>
              <a:t>теплота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сгорания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водорода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наиболее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высока</a:t>
            </a:r>
            <a:r>
              <a:rPr lang="en-GB" sz="2000" b="1" dirty="0">
                <a:latin typeface="Times New Roman" pitchFamily="18" charset="0"/>
              </a:rPr>
              <a:t>, а </a:t>
            </a:r>
            <a:r>
              <a:rPr lang="en-GB" sz="2000" b="1" dirty="0" err="1">
                <a:latin typeface="Times New Roman" pitchFamily="18" charset="0"/>
              </a:rPr>
              <a:t>продуктом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сгорания</a:t>
            </a:r>
            <a:r>
              <a:rPr lang="en-GB" sz="2000" b="1" dirty="0">
                <a:latin typeface="Times New Roman" pitchFamily="18" charset="0"/>
              </a:rPr>
              <a:t> в </a:t>
            </a:r>
            <a:r>
              <a:rPr lang="en-GB" sz="2000" b="1" dirty="0" err="1">
                <a:latin typeface="Times New Roman" pitchFamily="18" charset="0"/>
              </a:rPr>
              <a:t>кислороде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является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вода</a:t>
            </a:r>
            <a:r>
              <a:rPr lang="en-GB" sz="2000" b="1" dirty="0">
                <a:latin typeface="Times New Roman" pitchFamily="18" charset="0"/>
              </a:rPr>
              <a:t> .</a:t>
            </a:r>
            <a:endParaRPr lang="ru-RU" sz="2000" dirty="0"/>
          </a:p>
        </p:txBody>
      </p:sp>
      <p:sp>
        <p:nvSpPr>
          <p:cNvPr id="7" name="Управляющая кнопка: в начало 6">
            <a:hlinkClick r:id="rId4" action="ppaction://hlinksldjump" highlightClick="1"/>
          </p:cNvPr>
          <p:cNvSpPr/>
          <p:nvPr/>
        </p:nvSpPr>
        <p:spPr>
          <a:xfrm>
            <a:off x="8072438" y="6643688"/>
            <a:ext cx="428625" cy="214312"/>
          </a:xfrm>
          <a:prstGeom prst="actionButtonBeginning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</a:rPr>
              <a:t>2. Геотермальная энергия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85750" y="1143000"/>
            <a:ext cx="84597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Под вулканическими островами Японии скрыты огромные количества геотермальной энергии, этой энергией можно воспользоваться извлекая горячую воду и пар. Преимущество: выделяет примерно в 20 раз меньше углекислого газа при производстве электричества, что снижает ее влияние на глобальную окружающую среду.</a:t>
            </a:r>
          </a:p>
        </p:txBody>
      </p:sp>
      <p:pic>
        <p:nvPicPr>
          <p:cNvPr id="38917" name="Picture 5" descr="ле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74988"/>
            <a:ext cx="914400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в начало 6">
            <a:hlinkClick r:id="rId5" action="ppaction://hlinksldjump" highlightClick="1"/>
          </p:cNvPr>
          <p:cNvSpPr/>
          <p:nvPr/>
        </p:nvSpPr>
        <p:spPr>
          <a:xfrm>
            <a:off x="8072438" y="6643688"/>
            <a:ext cx="428625" cy="214312"/>
          </a:xfrm>
          <a:prstGeom prst="actionButtonBeginning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3. Энергия волн, приливов и отливов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11188" y="1125538"/>
            <a:ext cx="82089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 Японии важнейший источник энергии волновые турбины, которые преобразуют вертикальное движение океанских волн в давление воздуха вращающего турбины электрогенераторов. На побережье Японии установлено большое количество буев, использующих энергию приливов и отливов. Так используют энергию океана для обеспечения безопасности океанского транспорта.</a:t>
            </a:r>
          </a:p>
        </p:txBody>
      </p:sp>
      <p:pic>
        <p:nvPicPr>
          <p:cNvPr id="44037" name="Picture 5" descr="вод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98800"/>
            <a:ext cx="4716463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мая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3086100"/>
            <a:ext cx="4211637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в начало 7">
            <a:hlinkClick r:id="rId6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472487" cy="54927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4. Нельзя ли превратить снег в природный ресурс?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572000" y="1268413"/>
            <a:ext cx="43561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На севере в Японии снег, храниться на складах и охлаждает складские помещения, а также в теплое время служит в качестве кондиционера для здания. 1 тонна снега может дать количество энергии, что и 10 литров сырой нефти при сжигании.</a:t>
            </a:r>
          </a:p>
        </p:txBody>
      </p:sp>
      <p:pic>
        <p:nvPicPr>
          <p:cNvPr id="45061" name="Picture 5" descr="снег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765175"/>
            <a:ext cx="410527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28625" y="3786188"/>
            <a:ext cx="41767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5</a:t>
            </a:r>
            <a:r>
              <a:rPr lang="ru-RU" b="1">
                <a:solidFill>
                  <a:srgbClr val="0000FF"/>
                </a:solidFill>
              </a:rPr>
              <a:t>. Перспективному источнику энергии нужна разница температуры всего в 15 градусов.</a:t>
            </a:r>
            <a:r>
              <a:rPr lang="ru-RU">
                <a:solidFill>
                  <a:srgbClr val="0000FF"/>
                </a:solidFill>
              </a:rPr>
              <a:t> </a:t>
            </a:r>
            <a:r>
              <a:rPr lang="ru-RU"/>
              <a:t>Электричество можно добывать, используя разницу температуры воды на поверхности океана и на глубине. Этот процесс известен как преобразование тепловой энергии океана. Источник: журнал «Япония сегодня».</a:t>
            </a:r>
          </a:p>
        </p:txBody>
      </p:sp>
      <p:pic>
        <p:nvPicPr>
          <p:cNvPr id="45064" name="Picture 8" descr="ко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3629025"/>
            <a:ext cx="41021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395288" y="371633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15375" y="6643688"/>
            <a:ext cx="428625" cy="214312"/>
          </a:xfrm>
          <a:prstGeom prst="actionButtonForwardNext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286750" y="6643688"/>
            <a:ext cx="428625" cy="214312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в начало 9">
            <a:hlinkClick r:id="rId6" action="ppaction://hlinksldjump" highlightClick="1"/>
          </p:cNvPr>
          <p:cNvSpPr/>
          <p:nvPr/>
        </p:nvSpPr>
        <p:spPr>
          <a:xfrm>
            <a:off x="7929563" y="6643688"/>
            <a:ext cx="428625" cy="214312"/>
          </a:xfrm>
          <a:prstGeom prst="actionButtonBeginning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0" grpId="0"/>
      <p:bldP spid="450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Молодежная программа </a:t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>«Энергия молодости»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55650" y="981075"/>
            <a:ext cx="799306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</a:rPr>
              <a:t>На XX Всемирном энергетическом конгрессе WEC-2007 в Риме, главная тема которого звучала так: "Будущее энергетики в современном взаимозависимом мире" (в нем приняли участие более 5000 делегатов почти из 150 стран), был организован Молодежный форум. 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Для ребят подготовили напряженную и интересную программу, соорганизатором которой стала Международная энергетическая премия "Глобальная энергия". От России в работе форума приняли участие победители ежегодного общероссийского молодежного конкурса исследовательских проектов фонда "Глобальная энергия" в области энергетики "Энергия молодости". </a:t>
            </a:r>
          </a:p>
        </p:txBody>
      </p:sp>
      <p:pic>
        <p:nvPicPr>
          <p:cNvPr id="41990" name="Picture 6" descr="alferov_jor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76588" y="3500438"/>
            <a:ext cx="29194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300788" y="4797425"/>
            <a:ext cx="266382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Жорес Иванович Алферов.</a:t>
            </a:r>
          </a:p>
          <a:p>
            <a:pPr>
              <a:spcBef>
                <a:spcPct val="50000"/>
              </a:spcBef>
            </a:pPr>
            <a:r>
              <a:rPr lang="ru-RU"/>
              <a:t>Нобелевский лауреат 2000 года.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15375" y="6643688"/>
            <a:ext cx="428625" cy="214312"/>
          </a:xfrm>
          <a:prstGeom prst="actionButtonForwardNext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286750" y="6643688"/>
            <a:ext cx="428625" cy="214312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в начало 7">
            <a:hlinkClick r:id="rId5" action="ppaction://hlinksldjump" highlightClick="1"/>
          </p:cNvPr>
          <p:cNvSpPr/>
          <p:nvPr/>
        </p:nvSpPr>
        <p:spPr>
          <a:xfrm>
            <a:off x="7929563" y="6643688"/>
            <a:ext cx="357187" cy="214312"/>
          </a:xfrm>
          <a:prstGeom prst="actionButtonBeginning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/>
      <p:bldP spid="4199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Школьное мероприятие.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Конкурс плакатов.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Лучшие работы учеников.</a:t>
            </a:r>
          </a:p>
        </p:txBody>
      </p:sp>
      <p:pic>
        <p:nvPicPr>
          <p:cNvPr id="47108" name="Picture 4" descr="Изображение 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08275"/>
            <a:ext cx="29400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Изображение 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4365625"/>
            <a:ext cx="417671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 descr="Изображение 00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9338" y="1628775"/>
            <a:ext cx="20193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8" descr="Изображение 00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6238" y="1628775"/>
            <a:ext cx="2058987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 descr="Изображение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48488" y="3716338"/>
            <a:ext cx="22256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15375" y="6643688"/>
            <a:ext cx="428625" cy="214312"/>
          </a:xfrm>
          <a:prstGeom prst="actionButtonForwardNext">
            <a:avLst/>
          </a:prstGeom>
          <a:blipFill>
            <a:blip r:embed="rId8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286750" y="6643688"/>
            <a:ext cx="428625" cy="214312"/>
          </a:xfrm>
          <a:prstGeom prst="actionButtonBackPrevious">
            <a:avLst/>
          </a:prstGeom>
          <a:blipFill>
            <a:blip r:embed="rId8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в начало 9">
            <a:hlinkClick r:id="rId9" action="ppaction://hlinksldjump" highlightClick="1"/>
          </p:cNvPr>
          <p:cNvSpPr/>
          <p:nvPr/>
        </p:nvSpPr>
        <p:spPr>
          <a:xfrm>
            <a:off x="7929563" y="6643688"/>
            <a:ext cx="357187" cy="214312"/>
          </a:xfrm>
          <a:prstGeom prst="actionButtonBeginning">
            <a:avLst/>
          </a:prstGeom>
          <a:blipFill>
            <a:blip r:embed="rId8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34607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Заключение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508625" y="549275"/>
            <a:ext cx="3240088" cy="57467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/>
              <a:t>Энергетическая и сырьевая </a:t>
            </a:r>
          </a:p>
          <a:p>
            <a:pPr algn="ctr">
              <a:defRPr/>
            </a:pPr>
            <a:r>
              <a:rPr lang="ru-RU" dirty="0"/>
              <a:t>проблема</a:t>
            </a: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468313" y="1125538"/>
            <a:ext cx="3024187" cy="647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/>
              <a:t>Истощение энергетических</a:t>
            </a:r>
          </a:p>
          <a:p>
            <a:pPr algn="ctr">
              <a:defRPr/>
            </a:pPr>
            <a:r>
              <a:rPr lang="ru-RU" dirty="0"/>
              <a:t>и сырьевых ресурсов</a:t>
            </a: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H="1">
            <a:off x="3492500" y="836613"/>
            <a:ext cx="20161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68313" y="2276475"/>
            <a:ext cx="3024187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>
                <a:latin typeface="Times New Roman" pitchFamily="18" charset="0"/>
              </a:rPr>
              <a:t>Растущие масштабы вовлечение энергетических и сырьевых ресурсов в производство;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>
                <a:latin typeface="Times New Roman" pitchFamily="18" charset="0"/>
              </a:rPr>
              <a:t> Значительное удорожание разработок новых месторождений. 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1835150" y="1844675"/>
            <a:ext cx="342900" cy="504825"/>
          </a:xfrm>
          <a:prstGeom prst="upArrow">
            <a:avLst>
              <a:gd name="adj1" fmla="val 50000"/>
              <a:gd name="adj2" fmla="val 36806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5364163" y="2492375"/>
            <a:ext cx="3529012" cy="1368425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/>
              <a:t>Рациональное использование </a:t>
            </a:r>
          </a:p>
          <a:p>
            <a:pPr algn="ctr">
              <a:defRPr/>
            </a:pPr>
            <a:r>
              <a:rPr lang="ru-RU" dirty="0"/>
              <a:t>и воспроизводство</a:t>
            </a:r>
          </a:p>
          <a:p>
            <a:pPr algn="ctr">
              <a:defRPr/>
            </a:pPr>
            <a:r>
              <a:rPr lang="ru-RU" dirty="0"/>
              <a:t>мин.- сырьевых ресурсов.</a:t>
            </a:r>
          </a:p>
          <a:p>
            <a:pPr algn="ctr">
              <a:defRPr/>
            </a:pPr>
            <a:r>
              <a:rPr lang="ru-RU" dirty="0"/>
              <a:t>Внедрение достижений НТР.</a:t>
            </a:r>
          </a:p>
          <a:p>
            <a:pPr algn="ctr">
              <a:defRPr/>
            </a:pPr>
            <a:r>
              <a:rPr lang="ru-RU" dirty="0"/>
              <a:t>Нетрадиционная энергетика</a:t>
            </a:r>
          </a:p>
        </p:txBody>
      </p:sp>
      <p:sp>
        <p:nvSpPr>
          <p:cNvPr id="46091" name="AutoShape 11"/>
          <p:cNvSpPr>
            <a:spLocks noChangeArrowheads="1"/>
          </p:cNvSpPr>
          <p:nvPr/>
        </p:nvSpPr>
        <p:spPr bwMode="auto">
          <a:xfrm>
            <a:off x="7092950" y="1268413"/>
            <a:ext cx="431800" cy="1120775"/>
          </a:xfrm>
          <a:prstGeom prst="upArrow">
            <a:avLst>
              <a:gd name="adj1" fmla="val 50000"/>
              <a:gd name="adj2" fmla="val 6489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285750" y="4572000"/>
            <a:ext cx="85328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Природная окружающая среда – неисчерпаемый источник экологически чистой, возобновляемой энергии – и эта энергия уже добывается. Для разработки новых энергетических ресурсов привлекают науку и технику. В недалеком будущем мы узнаем о прогрессе в этой области, от разработки новых устройств производства энергии до тех новшеств, что изменяют наш образ жизни.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15375" y="6643688"/>
            <a:ext cx="428625" cy="214312"/>
          </a:xfrm>
          <a:prstGeom prst="actionButtonForwardNext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8286750" y="6643688"/>
            <a:ext cx="428625" cy="214312"/>
          </a:xfrm>
          <a:prstGeom prst="actionButtonBackPrevious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Управляющая кнопка: в начало 12">
            <a:hlinkClick r:id="rId4" action="ppaction://hlinksldjump" highlightClick="1"/>
          </p:cNvPr>
          <p:cNvSpPr/>
          <p:nvPr/>
        </p:nvSpPr>
        <p:spPr>
          <a:xfrm>
            <a:off x="7858125" y="6643688"/>
            <a:ext cx="428625" cy="214312"/>
          </a:xfrm>
          <a:prstGeom prst="actionButtonBeginning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5" grpId="0" animBg="1"/>
      <p:bldP spid="46086" grpId="0" animBg="1"/>
      <p:bldP spid="46087" grpId="0" animBg="1"/>
      <p:bldP spid="46088" grpId="0"/>
      <p:bldP spid="46089" grpId="0" animBg="1"/>
      <p:bldP spid="46090" grpId="0" animBg="1"/>
      <p:bldP spid="46091" grpId="0" animBg="1"/>
      <p:bldP spid="460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0"/>
            <a:ext cx="7500938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Работу выполнила:</a:t>
            </a:r>
          </a:p>
          <a:p>
            <a:pPr algn="ctr"/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Черепанова Людмила Михайловна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учитель географии </a:t>
            </a:r>
          </a:p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ГБОУ СОШ №583 </a:t>
            </a:r>
          </a:p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г. Санкт-Петербурга</a:t>
            </a:r>
          </a:p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                     Идентификатор: </a:t>
            </a:r>
          </a:p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247-538-191</a:t>
            </a:r>
          </a:p>
          <a:p>
            <a:pPr algn="ctr"/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715375" y="6643688"/>
            <a:ext cx="428625" cy="214312"/>
          </a:xfrm>
          <a:prstGeom prst="actionButtonBackPrevious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8286750" y="6643688"/>
            <a:ext cx="428625" cy="214312"/>
          </a:xfrm>
          <a:prstGeom prst="actionButtonBeginning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 descr="513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43300"/>
            <a:ext cx="3429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8072438" cy="642938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93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smtClean="0">
                <a:solidFill>
                  <a:srgbClr val="0000FF"/>
                </a:solidFill>
                <a:latin typeface="Times New Roman" pitchFamily="18" charset="0"/>
              </a:rPr>
              <a:t>Сырьевая проблема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4786313"/>
            <a:ext cx="7504112" cy="1801812"/>
          </a:xfrm>
        </p:spPr>
        <p:txBody>
          <a:bodyPr lIns="0" tIns="0" rIns="0" bIns="0"/>
          <a:lstStyle/>
          <a:p>
            <a:pPr marL="430213" indent="-323850" algn="ctr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smtClean="0">
                <a:solidFill>
                  <a:schemeClr val="bg1"/>
                </a:solidFill>
                <a:latin typeface="Times New Roman" pitchFamily="18" charset="0"/>
              </a:rPr>
              <a:t>Однако  лишь сегодня человечество избавляется от идеологических представлений  о том, что они практически бесконечны. </a:t>
            </a:r>
            <a:endParaRPr lang="ru-RU" sz="2400" b="1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430213" indent="-323850" algn="ctr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smtClean="0">
                <a:solidFill>
                  <a:schemeClr val="bg1"/>
                </a:solidFill>
                <a:latin typeface="Times New Roman" pitchFamily="18" charset="0"/>
              </a:rPr>
              <a:t>Ресурсы минерального сырья ограничены, фактически невосполнимы.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75" y="785813"/>
            <a:ext cx="7643813" cy="1143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30213" indent="-323850" algn="ctr" defTabSz="449263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Минеральные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ресурсы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 –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первоисточник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исходная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основа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человеческой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цивилизации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практически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во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всех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фазах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ее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развития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" y="2786063"/>
            <a:ext cx="2214563" cy="11430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Топливные полезные ископаемые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4688" y="2714625"/>
            <a:ext cx="2428875" cy="121443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Рудные полезные ископаемые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7938" y="2714625"/>
            <a:ext cx="2500312" cy="12858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Нерудные полезные ископаемые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1643063" y="2000250"/>
            <a:ext cx="2714625" cy="642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8" idx="0"/>
          </p:cNvCxnSpPr>
          <p:nvPr/>
        </p:nvCxnSpPr>
        <p:spPr>
          <a:xfrm rot="5400000">
            <a:off x="4071144" y="2356644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29125" y="2000250"/>
            <a:ext cx="2714625" cy="642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авая фигурная скобка 16"/>
          <p:cNvSpPr/>
          <p:nvPr/>
        </p:nvSpPr>
        <p:spPr>
          <a:xfrm rot="5400000">
            <a:off x="4179094" y="35719"/>
            <a:ext cx="642937" cy="8715375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Управляющая кнопка: в начало 15">
            <a:hlinkClick r:id="rId4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6" grpId="0" animBg="1"/>
      <p:bldP spid="7" grpId="0" animBg="1"/>
      <p:bldP spid="8" grpId="0" animBg="1"/>
      <p:bldP spid="9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0"/>
            <a:ext cx="7504113" cy="750888"/>
          </a:xfrm>
        </p:spPr>
        <p:txBody>
          <a:bodyPr lIns="0" tIns="0" rIns="0" bIns="0"/>
          <a:lstStyle/>
          <a:p>
            <a:pPr defTabSz="407988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4000" smtClean="0">
                <a:solidFill>
                  <a:schemeClr val="bg1"/>
                </a:solidFill>
                <a:latin typeface="Liberation Sans" pitchFamily="16" charset="0"/>
              </a:rPr>
              <a:t>Энергетическая</a:t>
            </a:r>
            <a:r>
              <a:rPr lang="en-GB" sz="4000" b="1" smtClean="0">
                <a:solidFill>
                  <a:schemeClr val="bg1"/>
                </a:solidFill>
                <a:latin typeface="Liberation Sans" pitchFamily="16" charset="0"/>
              </a:rPr>
              <a:t> </a:t>
            </a:r>
            <a:r>
              <a:rPr lang="en-GB" sz="4000" smtClean="0">
                <a:solidFill>
                  <a:schemeClr val="bg1"/>
                </a:solidFill>
                <a:latin typeface="Liberation Sans" pitchFamily="16" charset="0"/>
              </a:rPr>
              <a:t>проблема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4313" y="5000625"/>
            <a:ext cx="8643937" cy="1643063"/>
          </a:xfrm>
        </p:spPr>
        <p:txBody>
          <a:bodyPr lIns="0" tIns="0" rIns="0" bIns="0" anchor="ctr"/>
          <a:lstStyle/>
          <a:p>
            <a:pPr marL="862013" lvl="1" algn="ctr" defTabSz="449263" eaLnBrk="1" hangingPunct="1">
              <a:lnSpc>
                <a:spcPct val="93000"/>
              </a:lnSpc>
              <a:spcAft>
                <a:spcPts val="1425"/>
              </a:spcAft>
              <a:buSzPct val="75000"/>
              <a:buFont typeface="Symbol" pitchFamily="18" charset="2"/>
              <a:buNone/>
              <a:tabLst>
                <a:tab pos="862013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  <a:tab pos="9396413" algn="l"/>
                <a:tab pos="9845675" algn="l"/>
              </a:tabLst>
            </a:pPr>
            <a:r>
              <a:rPr lang="en-GB" sz="2400" smtClean="0">
                <a:latin typeface="Times New Roman" pitchFamily="18" charset="0"/>
              </a:rPr>
              <a:t>При современных темпах дорожания топливных ресурсов Земли проблема использования возобновляемых источников энергии становится всё более актуальной и характеризует энергетическую и экономическую независимости государства.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8" y="714375"/>
            <a:ext cx="8572500" cy="9286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</a:rPr>
              <a:t>Сегодня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</a:rPr>
              <a:t>энергетика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</a:rPr>
              <a:t>мира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</a:rPr>
              <a:t>базируется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</a:rPr>
              <a:t>на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</a:rPr>
              <a:t>источниках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</a:rPr>
              <a:t>энергии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714625"/>
            <a:ext cx="2143125" cy="107156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Г</a:t>
            </a:r>
            <a:r>
              <a:rPr lang="en-GB" sz="2000" b="1" dirty="0" err="1">
                <a:solidFill>
                  <a:srgbClr val="0000FF"/>
                </a:solidFill>
              </a:rPr>
              <a:t>орючих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минеральных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ru-RU" sz="2000" b="1" dirty="0">
                <a:solidFill>
                  <a:srgbClr val="0000FF"/>
                </a:solidFill>
              </a:rPr>
              <a:t> ископаемых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0" y="2714625"/>
            <a:ext cx="2286000" cy="107156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Горючих </a:t>
            </a:r>
            <a:r>
              <a:rPr lang="en-GB" sz="2000" b="1" dirty="0" err="1">
                <a:solidFill>
                  <a:srgbClr val="0000FF"/>
                </a:solidFill>
              </a:rPr>
              <a:t>органических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ископаемых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5" y="2714625"/>
            <a:ext cx="2500313" cy="107156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Энергия рек. Нетрадиционные виды энергии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86625" y="2714625"/>
            <a:ext cx="1643063" cy="107156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Энергия атома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214438" y="1714500"/>
            <a:ext cx="3500437" cy="857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3714750" y="1714500"/>
            <a:ext cx="1000125" cy="928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714875" y="1714500"/>
            <a:ext cx="857250" cy="857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14875" y="1714500"/>
            <a:ext cx="3214688" cy="857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Правая фигурная скобка 25"/>
          <p:cNvSpPr/>
          <p:nvPr/>
        </p:nvSpPr>
        <p:spPr>
          <a:xfrm rot="5400000">
            <a:off x="4214813" y="71438"/>
            <a:ext cx="642937" cy="8643937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Управляющая кнопка: в начало 20">
            <a:hlinkClick r:id="rId4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6" grpId="0" animBg="1"/>
      <p:bldP spid="7" grpId="0" animBg="1"/>
      <p:bldP spid="8" grpId="0" animBg="1"/>
      <p:bldP spid="9" grpId="0" animBg="1"/>
      <p:bldP spid="10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771775" y="1412875"/>
            <a:ext cx="3744913" cy="4318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/>
              <a:t>Крупные ГЭС всех типов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771775" y="2205038"/>
            <a:ext cx="3744913" cy="8636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/>
              <a:t>Тепловые станции (угольные,</a:t>
            </a:r>
          </a:p>
          <a:p>
            <a:pPr algn="ctr">
              <a:defRPr/>
            </a:pPr>
            <a:r>
              <a:rPr lang="ru-RU" dirty="0"/>
              <a:t> нефтяные, газовые, торфяные, </a:t>
            </a:r>
          </a:p>
          <a:p>
            <a:pPr algn="ctr">
              <a:defRPr/>
            </a:pPr>
            <a:r>
              <a:rPr lang="ru-RU" dirty="0"/>
              <a:t>сланцевые)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771775" y="3357563"/>
            <a:ext cx="3744913" cy="50482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/>
              <a:t>АЭС и ядерные станции</a:t>
            </a:r>
          </a:p>
          <a:p>
            <a:pPr algn="ctr">
              <a:defRPr/>
            </a:pPr>
            <a:r>
              <a:rPr lang="ru-RU" dirty="0"/>
              <a:t>Всех типов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771775" y="4149725"/>
            <a:ext cx="3744913" cy="50482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/>
              <a:t>Двигатели внутреннего сгорания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771775" y="5013325"/>
            <a:ext cx="3744913" cy="4318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 err="1"/>
              <a:t>Теплоустановки</a:t>
            </a:r>
            <a:endParaRPr lang="ru-RU" dirty="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771775" y="5876925"/>
            <a:ext cx="3744913" cy="50482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/>
              <a:t>Получение синтетического </a:t>
            </a:r>
          </a:p>
          <a:p>
            <a:pPr algn="ctr">
              <a:defRPr/>
            </a:pPr>
            <a:r>
              <a:rPr lang="ru-RU" dirty="0"/>
              <a:t>топлива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4429125" y="1857375"/>
            <a:ext cx="357188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500563" y="3071813"/>
            <a:ext cx="285750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500563" y="3857625"/>
            <a:ext cx="357187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572000" y="4643438"/>
            <a:ext cx="285750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572000" y="5429250"/>
            <a:ext cx="285750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Управляющая кнопка: назад 20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2938" y="214313"/>
            <a:ext cx="8501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Традиционная энергетика</a:t>
            </a:r>
          </a:p>
        </p:txBody>
      </p:sp>
      <p:sp>
        <p:nvSpPr>
          <p:cNvPr id="23" name="Управляющая кнопка: в начало 22">
            <a:hlinkClick r:id="rId3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solidFill>
            <a:srgbClr val="339966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57188" y="3643313"/>
            <a:ext cx="8064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В структуре выработки электроэнергии в мире первое место принадлежит тепловым электростанциям (ТЭС) – их доля составляет 62%.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14313" y="1357313"/>
            <a:ext cx="3311525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Times New Roman" pitchFamily="18" charset="0"/>
              </a:rPr>
              <a:t>- Строятся быстро и дешево;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>
                <a:latin typeface="Times New Roman" pitchFamily="18" charset="0"/>
              </a:rPr>
              <a:t> Работают в постоянном режиме;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>
                <a:latin typeface="Times New Roman" pitchFamily="18" charset="0"/>
              </a:rPr>
              <a:t> Размещены практически повсеместно;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>
                <a:latin typeface="Times New Roman" pitchFamily="18" charset="0"/>
              </a:rPr>
              <a:t> Преобладание ТЭС в энергетическом хозяйстве РФ.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5000625" y="1285875"/>
            <a:ext cx="414337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Times New Roman" pitchFamily="18" charset="0"/>
              </a:rPr>
              <a:t>- Потребляют большое количество топлива;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>
                <a:latin typeface="Times New Roman" pitchFamily="18" charset="0"/>
              </a:rPr>
              <a:t> Требует длительной остановки при ремонтах;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>
                <a:latin typeface="Times New Roman" pitchFamily="18" charset="0"/>
              </a:rPr>
              <a:t> Много тепла теряется  в атмосфере, выбрасывают много твердых и вредных газов в атмосферу.</a:t>
            </a:r>
          </a:p>
          <a:p>
            <a:pPr>
              <a:spcBef>
                <a:spcPct val="50000"/>
              </a:spcBef>
            </a:pPr>
            <a:r>
              <a:rPr lang="ru-RU" sz="1600">
                <a:latin typeface="Times New Roman" pitchFamily="18" charset="0"/>
              </a:rPr>
              <a:t>- Крупнейшие загрязнители окружающей среды.</a:t>
            </a:r>
          </a:p>
        </p:txBody>
      </p:sp>
      <p:pic>
        <p:nvPicPr>
          <p:cNvPr id="8197" name="Picture 7" descr="2b3bcecd1182d3cbbeb230bd1b2b14e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50" y="4505325"/>
            <a:ext cx="353218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Соединительная линия уступом 10"/>
          <p:cNvCxnSpPr/>
          <p:nvPr/>
        </p:nvCxnSpPr>
        <p:spPr>
          <a:xfrm rot="5400000">
            <a:off x="1321594" y="750094"/>
            <a:ext cx="642938" cy="571500"/>
          </a:xfrm>
          <a:prstGeom prst="bentConnector3">
            <a:avLst>
              <a:gd name="adj1" fmla="val 50000"/>
            </a:avLst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16200000" flipH="1">
            <a:off x="5857875" y="785813"/>
            <a:ext cx="571500" cy="571500"/>
          </a:xfrm>
          <a:prstGeom prst="bentConnector3">
            <a:avLst>
              <a:gd name="adj1" fmla="val 50000"/>
            </a:avLst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2" name="TextBox 12"/>
          <p:cNvSpPr txBox="1">
            <a:spLocks noChangeArrowheads="1"/>
          </p:cNvSpPr>
          <p:nvPr/>
        </p:nvSpPr>
        <p:spPr bwMode="auto">
          <a:xfrm>
            <a:off x="571500" y="142875"/>
            <a:ext cx="7929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FF"/>
                </a:solidFill>
              </a:rPr>
              <a:t>Преимущества и недостатки ТЭС</a:t>
            </a:r>
          </a:p>
        </p:txBody>
      </p:sp>
      <p:sp>
        <p:nvSpPr>
          <p:cNvPr id="13" name="Управляющая кнопка: в начало 12">
            <a:hlinkClick r:id="rId5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  <p:bldP spid="82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42938" y="5407025"/>
            <a:ext cx="7993062" cy="1466850"/>
          </a:xfrm>
          <a:prstGeom prst="rect">
            <a:avLst/>
          </a:prstGeom>
          <a:solidFill>
            <a:schemeClr val="accent5">
              <a:alpha val="62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400" b="1" dirty="0" err="1">
                <a:solidFill>
                  <a:srgbClr val="0000FF"/>
                </a:solidFill>
              </a:rPr>
              <a:t>Гидроэлектростанция</a:t>
            </a:r>
            <a:r>
              <a:rPr lang="en-GB" sz="2400" b="1" dirty="0">
                <a:solidFill>
                  <a:srgbClr val="0000FF"/>
                </a:solidFill>
              </a:rPr>
              <a:t> (ГЭС)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/>
              <a:t>— </a:t>
            </a:r>
            <a:r>
              <a:rPr lang="en-GB" sz="2400" dirty="0" err="1"/>
              <a:t>электростанция</a:t>
            </a:r>
            <a:r>
              <a:rPr lang="en-GB" sz="2400" dirty="0"/>
              <a:t>, в </a:t>
            </a:r>
            <a:r>
              <a:rPr lang="en-GB" sz="2400" dirty="0" err="1"/>
              <a:t>качестве</a:t>
            </a:r>
            <a:r>
              <a:rPr lang="en-GB" sz="2400" dirty="0"/>
              <a:t> </a:t>
            </a:r>
            <a:r>
              <a:rPr lang="en-GB" sz="2400" dirty="0" err="1"/>
              <a:t>источника</a:t>
            </a:r>
            <a:r>
              <a:rPr lang="en-GB" sz="2400" dirty="0"/>
              <a:t> </a:t>
            </a:r>
            <a:r>
              <a:rPr lang="en-GB" sz="2400" dirty="0" err="1"/>
              <a:t>энергии</a:t>
            </a:r>
            <a:r>
              <a:rPr lang="en-GB" sz="2400" dirty="0"/>
              <a:t> </a:t>
            </a:r>
            <a:r>
              <a:rPr lang="en-GB" sz="2400" dirty="0" err="1"/>
              <a:t>использующая</a:t>
            </a:r>
            <a:r>
              <a:rPr lang="en-GB" sz="2400" dirty="0"/>
              <a:t> </a:t>
            </a:r>
            <a:r>
              <a:rPr lang="en-GB" sz="2400" dirty="0" err="1"/>
              <a:t>энергию</a:t>
            </a:r>
            <a:r>
              <a:rPr lang="en-GB" sz="2400" dirty="0"/>
              <a:t> </a:t>
            </a:r>
            <a:r>
              <a:rPr lang="en-GB" sz="2400" dirty="0" err="1"/>
              <a:t>водного</a:t>
            </a:r>
            <a:r>
              <a:rPr lang="en-GB" sz="2400" dirty="0"/>
              <a:t> </a:t>
            </a:r>
            <a:r>
              <a:rPr lang="en-GB" sz="2400" dirty="0" err="1"/>
              <a:t>потока</a:t>
            </a:r>
            <a:r>
              <a:rPr lang="en-GB" sz="2400" dirty="0"/>
              <a:t>. </a:t>
            </a:r>
            <a:r>
              <a:rPr lang="en-GB" sz="2400" dirty="0" err="1"/>
              <a:t>Гидроэлектростанции</a:t>
            </a:r>
            <a:r>
              <a:rPr lang="en-GB" sz="2400" dirty="0"/>
              <a:t> </a:t>
            </a:r>
            <a:r>
              <a:rPr lang="en-GB" sz="2400" dirty="0" err="1"/>
              <a:t>обычно</a:t>
            </a:r>
            <a:r>
              <a:rPr lang="en-GB" sz="2400" dirty="0"/>
              <a:t> </a:t>
            </a:r>
            <a:r>
              <a:rPr lang="en-GB" sz="2400" dirty="0" err="1"/>
              <a:t>строят</a:t>
            </a:r>
            <a:r>
              <a:rPr lang="en-GB" sz="2400" dirty="0"/>
              <a:t> </a:t>
            </a:r>
            <a:r>
              <a:rPr lang="en-GB" sz="2400" dirty="0" err="1"/>
              <a:t>на</a:t>
            </a:r>
            <a:r>
              <a:rPr lang="en-GB" sz="2400" dirty="0"/>
              <a:t> </a:t>
            </a:r>
            <a:r>
              <a:rPr lang="en-GB" sz="2400" dirty="0" err="1"/>
              <a:t>реках</a:t>
            </a:r>
            <a:r>
              <a:rPr lang="en-GB" sz="2400" dirty="0"/>
              <a:t>, </a:t>
            </a:r>
            <a:r>
              <a:rPr lang="en-GB" sz="2400" dirty="0" err="1"/>
              <a:t>сооружая</a:t>
            </a:r>
            <a:r>
              <a:rPr lang="en-GB" sz="2400" dirty="0"/>
              <a:t> </a:t>
            </a:r>
            <a:r>
              <a:rPr lang="en-GB" sz="2400" dirty="0" err="1"/>
              <a:t>плотины</a:t>
            </a:r>
            <a:r>
              <a:rPr lang="en-GB" sz="2400" dirty="0"/>
              <a:t> и </a:t>
            </a:r>
            <a:r>
              <a:rPr lang="en-GB" sz="2400" dirty="0" err="1"/>
              <a:t>водохранилища</a:t>
            </a:r>
            <a:r>
              <a:rPr lang="en-GB" sz="2400" dirty="0"/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0"/>
            <a:ext cx="2714625" cy="3143250"/>
          </a:xfrm>
          <a:prstGeom prst="roundRect">
            <a:avLst/>
          </a:prstGeom>
          <a:solidFill>
            <a:schemeClr val="accent5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u="sng" dirty="0" err="1">
                <a:solidFill>
                  <a:srgbClr val="0000FF"/>
                </a:solidFill>
                <a:latin typeface="Times New Roman" pitchFamily="18" charset="0"/>
              </a:rPr>
              <a:t>Гидроэнергетика</a:t>
            </a:r>
            <a:r>
              <a:rPr lang="en-GB" sz="2000" dirty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это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получение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электроэнергии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за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счет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использования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возобновляемых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речных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приливных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геотермальных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водных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ресурсов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38" y="142875"/>
            <a:ext cx="2786062" cy="4929188"/>
          </a:xfrm>
          <a:prstGeom prst="roundRect">
            <a:avLst/>
          </a:prstGeom>
          <a:solidFill>
            <a:schemeClr val="accent5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30213" indent="-323850" algn="ctr" defTabSz="449263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Это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использование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возобновляемых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водных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ресурсов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предполагает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управление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паводками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укрепление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русла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рек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переброс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водных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ресурсов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в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районы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страдающие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от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засухи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сохранение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подземных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токовых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вод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в начало 8">
            <a:hlinkClick r:id="rId4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</p:pic>
      <p:sp>
        <p:nvSpPr>
          <p:cNvPr id="11" name="Прямоугольная выноска 10"/>
          <p:cNvSpPr/>
          <p:nvPr/>
        </p:nvSpPr>
        <p:spPr>
          <a:xfrm>
            <a:off x="214313" y="1643063"/>
            <a:ext cx="3571875" cy="5000625"/>
          </a:xfrm>
          <a:prstGeom prst="wedgeRectCallout">
            <a:avLst>
              <a:gd name="adj1" fmla="val 3304"/>
              <a:gd name="adj2" fmla="val -68885"/>
            </a:avLst>
          </a:prstGeom>
          <a:solidFill>
            <a:schemeClr val="accent5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1.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Себестоимость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электроэнергии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на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ГЭС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очень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низкая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2.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Генераторы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ГЭС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можно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достаточно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быстро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включать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и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выключать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в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зависимости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от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потребления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энергии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3.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Отсутствует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загрязнение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воздуха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143500" y="1571625"/>
            <a:ext cx="3786188" cy="5072063"/>
          </a:xfrm>
          <a:prstGeom prst="wedgeRectCallout">
            <a:avLst>
              <a:gd name="adj1" fmla="val -18902"/>
              <a:gd name="adj2" fmla="val -66484"/>
            </a:avLst>
          </a:prstGeom>
          <a:solidFill>
            <a:schemeClr val="accent5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1.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Строительство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ГЭС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может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быть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более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долгим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и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дорогим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чем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других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энергоисточников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2.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Водохранилища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могут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занимать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большие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территории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3.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Плотины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могут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наносить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ущерб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рыбному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хозяйству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поскольку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перекрывают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путь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к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нерестилищам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GB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625" y="0"/>
            <a:ext cx="81438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bg1"/>
                </a:solidFill>
              </a:rPr>
              <a:t>Преимущества и недостатки ГЭС</a:t>
            </a:r>
          </a:p>
        </p:txBody>
      </p:sp>
      <p:sp>
        <p:nvSpPr>
          <p:cNvPr id="10" name="Управляющая кнопка: в начало 9">
            <a:hlinkClick r:id="rId3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ru-RU" sz="4000" b="1" smtClean="0"/>
              <a:t>Проблемы и перспективы АЭС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428750" y="785813"/>
            <a:ext cx="655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Школьный практикум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256213" y="2286000"/>
            <a:ext cx="3887787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В России доля атомной энергии достигает 12%.</a:t>
            </a:r>
            <a:r>
              <a:rPr lang="en-US">
                <a:latin typeface="Times New Roman" pitchFamily="18" charset="0"/>
              </a:rPr>
              <a:t>                                                         </a:t>
            </a:r>
            <a:r>
              <a:rPr lang="ru-RU">
                <a:latin typeface="Times New Roman" pitchFamily="18" charset="0"/>
              </a:rPr>
              <a:t>Имеющиеся в России запасы добытого урана </a:t>
            </a:r>
            <a:endParaRPr lang="en-US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обладают электропотенциалом в 15 трлн.</a:t>
            </a:r>
            <a:r>
              <a:rPr lang="en-US"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 кВт.ч, это столько сколько смогут выработать все наши электростанции за 35 лет.</a:t>
            </a:r>
          </a:p>
          <a:p>
            <a:r>
              <a:rPr lang="ru-RU">
                <a:latin typeface="Times New Roman" pitchFamily="18" charset="0"/>
              </a:rPr>
              <a:t>На сегодня только атомная энергетика </a:t>
            </a:r>
            <a:endParaRPr lang="en-US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способна резко и за короткий срок</a:t>
            </a:r>
            <a:endParaRPr lang="en-US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ослабить явление парникового эффекта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1285875"/>
            <a:ext cx="914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В региональном центре общественной информации по атомной</a:t>
            </a:r>
          </a:p>
          <a:p>
            <a:pPr algn="ctr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                                         энергии РФ.</a:t>
            </a:r>
            <a:r>
              <a:rPr lang="ru-RU" sz="2400"/>
              <a:t> </a:t>
            </a:r>
            <a:endParaRPr lang="en-US" sz="2400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900113" y="5734050"/>
            <a:ext cx="39608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0248" name="Picture 8" descr="k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14500"/>
            <a:ext cx="52228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Прямоугольник 8"/>
          <p:cNvSpPr>
            <a:spLocks noChangeArrowheads="1"/>
          </p:cNvSpPr>
          <p:nvPr/>
        </p:nvSpPr>
        <p:spPr bwMode="auto">
          <a:xfrm>
            <a:off x="0" y="5143500"/>
            <a:ext cx="5143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Актуальной проблемой является безопасность АЭС.</a:t>
            </a:r>
          </a:p>
          <a:p>
            <a:pPr algn="ctr"/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2000 год стал началом перехода принципиально новые подходы к нормированию</a:t>
            </a:r>
          </a:p>
          <a:p>
            <a:pPr algn="ctr"/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и обеспечению радиационной безопасности АЭС.</a:t>
            </a:r>
            <a:r>
              <a:rPr lang="ru-RU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в начало 10">
            <a:hlinkClick r:id="rId5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/>
      <p:bldP spid="10245" grpId="0"/>
      <p:bldP spid="10246" grpId="0"/>
      <p:bldP spid="922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1705</Words>
  <Application>Microsoft Office PowerPoint</Application>
  <PresentationFormat>Экран (4:3)</PresentationFormat>
  <Paragraphs>215</Paragraphs>
  <Slides>29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Times New Roman</vt:lpstr>
      <vt:lpstr>Wingdings</vt:lpstr>
      <vt:lpstr>Liberation Sans</vt:lpstr>
      <vt:lpstr>Symbol</vt:lpstr>
      <vt:lpstr>Оформление по умолчанию</vt:lpstr>
      <vt:lpstr>22 апреля Международный день Земли</vt:lpstr>
      <vt:lpstr>Содержание</vt:lpstr>
      <vt:lpstr>Сырьевая проблема</vt:lpstr>
      <vt:lpstr>Энергетическая проблема</vt:lpstr>
      <vt:lpstr>Слайд 5</vt:lpstr>
      <vt:lpstr>Слайд 6</vt:lpstr>
      <vt:lpstr>Слайд 7</vt:lpstr>
      <vt:lpstr>Слайд 8</vt:lpstr>
      <vt:lpstr>Проблемы и перспективы АЭС</vt:lpstr>
      <vt:lpstr>Слайд 10</vt:lpstr>
      <vt:lpstr>Слайд 11</vt:lpstr>
      <vt:lpstr>Солнечная энергетика</vt:lpstr>
      <vt:lpstr>Солнечная энергетика.   </vt:lpstr>
      <vt:lpstr>Спецрепортаж «Зеленая энергия»  для будущего</vt:lpstr>
      <vt:lpstr>Ветроэнергетика</vt:lpstr>
      <vt:lpstr>Перспективы ветроэнергетики</vt:lpstr>
      <vt:lpstr>Возможности реализации ветроэнергетики в России</vt:lpstr>
      <vt:lpstr>Термоядерная энергетика</vt:lpstr>
      <vt:lpstr>Перспективы термоядерной энергетики</vt:lpstr>
      <vt:lpstr>Биотопливо, биогаз</vt:lpstr>
      <vt:lpstr>Спецрепортаж «Зеленая энергия» для будущего 2</vt:lpstr>
      <vt:lpstr>Водородная энергетика</vt:lpstr>
      <vt:lpstr>2. Геотермальная энергия</vt:lpstr>
      <vt:lpstr>3. Энергия волн, приливов и отливов</vt:lpstr>
      <vt:lpstr>4. Нельзя ли превратить снег в природный ресурс?</vt:lpstr>
      <vt:lpstr>Молодежная программа  «Энергия молодости»</vt:lpstr>
      <vt:lpstr>Школьное мероприятие. Конкурс плакатов. Лучшие работы учеников.</vt:lpstr>
      <vt:lpstr>Заключение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апреля  Международный день Земли</dc:title>
  <dc:creator>Катя</dc:creator>
  <cp:lastModifiedBy>re</cp:lastModifiedBy>
  <cp:revision>78</cp:revision>
  <dcterms:created xsi:type="dcterms:W3CDTF">2008-04-14T20:14:28Z</dcterms:created>
  <dcterms:modified xsi:type="dcterms:W3CDTF">2014-04-02T19:59:06Z</dcterms:modified>
</cp:coreProperties>
</file>