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8" r:id="rId3"/>
    <p:sldId id="291" r:id="rId4"/>
    <p:sldId id="292" r:id="rId5"/>
    <p:sldId id="303" r:id="rId6"/>
    <p:sldId id="257" r:id="rId7"/>
    <p:sldId id="258" r:id="rId8"/>
    <p:sldId id="305" r:id="rId9"/>
    <p:sldId id="299" r:id="rId10"/>
    <p:sldId id="306" r:id="rId11"/>
    <p:sldId id="267" r:id="rId12"/>
    <p:sldId id="263" r:id="rId13"/>
    <p:sldId id="271" r:id="rId14"/>
    <p:sldId id="261" r:id="rId15"/>
    <p:sldId id="265" r:id="rId16"/>
    <p:sldId id="272" r:id="rId17"/>
    <p:sldId id="273" r:id="rId18"/>
    <p:sldId id="300" r:id="rId19"/>
    <p:sldId id="275" r:id="rId20"/>
    <p:sldId id="301" r:id="rId21"/>
    <p:sldId id="274" r:id="rId22"/>
    <p:sldId id="283" r:id="rId23"/>
    <p:sldId id="302" r:id="rId24"/>
    <p:sldId id="276" r:id="rId25"/>
    <p:sldId id="284" r:id="rId26"/>
    <p:sldId id="304" r:id="rId27"/>
    <p:sldId id="285" r:id="rId28"/>
    <p:sldId id="286" r:id="rId29"/>
    <p:sldId id="294" r:id="rId30"/>
    <p:sldId id="288" r:id="rId31"/>
    <p:sldId id="277" r:id="rId32"/>
    <p:sldId id="297" r:id="rId33"/>
    <p:sldId id="298" r:id="rId34"/>
    <p:sldId id="30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1BA528"/>
    <a:srgbClr val="CC3300"/>
    <a:srgbClr val="000099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4" autoAdjust="0"/>
    <p:restoredTop sz="94590" autoAdjust="0"/>
  </p:normalViewPr>
  <p:slideViewPr>
    <p:cSldViewPr>
      <p:cViewPr varScale="1">
        <p:scale>
          <a:sx n="45" d="100"/>
          <a:sy n="45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32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8EF724D-631F-4751-A7DF-42CE9A73BE5F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CEC4FDD-6F02-4525-B245-1AF3DA848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2BAED69-083D-4DCC-95DD-D899FCFEF9E0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0F93C2A-88B5-4121-8861-23F7333A8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6198850" y="-11456988"/>
            <a:ext cx="32397700" cy="24299863"/>
          </a:xfrm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78463" cy="4113213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8639-E0A5-46F6-A0DE-110BFB332BEC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610B-516B-4A7C-A490-C18A18B1B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2564-9879-4EE6-80D7-06387A96786D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3816-D85C-4200-AF93-54662B5FD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1BCF-AE5C-49D7-9E80-78EF90978E6E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F123-9C2E-4381-BB03-04CE83DF3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831850"/>
            <a:ext cx="3781425" cy="5311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831850"/>
            <a:ext cx="3781425" cy="5311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F25C-8202-44B7-8E4B-A6D968B6DBEB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DF43F-2DA4-457A-84E0-E445A1305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75" y="831850"/>
            <a:ext cx="3781425" cy="2579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831850"/>
            <a:ext cx="3781425" cy="2579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714375" y="3563938"/>
            <a:ext cx="7715250" cy="2579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B25A-3852-479D-8185-432629BAE8A3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63BF-9CBF-4BD9-9C09-8EF2BC886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625" y="0"/>
            <a:ext cx="8229600" cy="614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270F-FBC5-4CF8-BE1C-1B897504DFBD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50AE-F1B3-4BD7-AFB2-E5A60748A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BBAD-8539-49E6-9D68-84FA1B6C852E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B216-EE1F-492D-A385-2DE8CC8B7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91CC-6F24-47A4-B20F-45AA5D2F6325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DF29C-D256-48B8-B040-519EBBD15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5B87-BD16-4DBB-AD62-19C7B262CAFC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CD32-BDD6-41EE-8E16-76368B37C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6FC1-2EB2-41E7-8E8C-8D3C2DD454DF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A419-64CE-4819-87ED-D05604A58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BD8EB-8884-48AF-8761-B5C042E5812C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156F-2E12-4FBD-90DD-5FDC718F4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3C67-3C83-43A8-8E0D-F145A64BD6E4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DACE-F855-4D5F-B87E-03E2B167B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D445-BD4B-4F16-839C-F1F21C083F8C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A58B-D159-44CF-8DAD-6E4C4AB0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E1CD-D5CC-4F6E-9B77-CCDA2083263C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5048-5FB0-4096-8C07-025226627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BFDD3-09FD-44F8-83D5-D27EEC0B58D9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0FCA18-60B8-43C6-8694-A0B8B080D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3300"/>
                </a:solidFill>
              </a:rPr>
              <a:t>Четырехугольники</a:t>
            </a:r>
            <a:br>
              <a:rPr lang="ru-RU" sz="4000" b="1" i="1" smtClean="0">
                <a:solidFill>
                  <a:srgbClr val="FF3300"/>
                </a:solidFill>
              </a:rPr>
            </a:br>
            <a:r>
              <a:rPr lang="ru-RU" sz="4000" b="1" i="1" smtClean="0">
                <a:solidFill>
                  <a:srgbClr val="FF3300"/>
                </a:solidFill>
              </a:rPr>
              <a:t>Свойства четырехугольников.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b="1" i="1" smtClean="0">
              <a:solidFill>
                <a:schemeClr val="accent2"/>
              </a:solidFill>
            </a:endParaRPr>
          </a:p>
          <a:p>
            <a:pPr eaLnBrk="1" hangingPunct="1"/>
            <a:r>
              <a:rPr lang="ru-RU" b="1" i="1" smtClean="0">
                <a:solidFill>
                  <a:schemeClr val="accent1"/>
                </a:solidFill>
              </a:rPr>
              <a:t>Урок – проект</a:t>
            </a:r>
          </a:p>
          <a:p>
            <a:pPr eaLnBrk="1" hangingPunct="1"/>
            <a:r>
              <a:rPr lang="ru-RU" b="1" i="1" smtClean="0">
                <a:solidFill>
                  <a:schemeClr val="accent1"/>
                </a:solidFill>
              </a:rPr>
              <a:t>Геометрия 8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714375" y="1844675"/>
            <a:ext cx="7715250" cy="42989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3300"/>
                </a:solidFill>
                <a:latin typeface="Arial" charset="0"/>
              </a:rPr>
              <a:t>Прямоугольник</a:t>
            </a:r>
          </a:p>
          <a:p>
            <a:pPr eaLnBrk="1" hangingPunct="1"/>
            <a:r>
              <a:rPr lang="ru-RU" sz="4800" b="1" smtClean="0">
                <a:solidFill>
                  <a:srgbClr val="CC3300"/>
                </a:solidFill>
                <a:latin typeface="Arial" charset="0"/>
              </a:rPr>
              <a:t>Ромб</a:t>
            </a:r>
          </a:p>
          <a:p>
            <a:pPr eaLnBrk="1" hangingPunct="1"/>
            <a:r>
              <a:rPr lang="ru-RU" sz="4800" b="1" smtClean="0">
                <a:solidFill>
                  <a:srgbClr val="CC3300"/>
                </a:solidFill>
                <a:latin typeface="Arial" charset="0"/>
              </a:rPr>
              <a:t>Квадрат</a:t>
            </a:r>
          </a:p>
          <a:p>
            <a:pPr eaLnBrk="1" hangingPunct="1"/>
            <a:endParaRPr lang="ru-RU" sz="4800" b="1" smtClean="0">
              <a:solidFill>
                <a:srgbClr val="CC3300"/>
              </a:solidFill>
              <a:latin typeface="Arial" charset="0"/>
            </a:endParaRPr>
          </a:p>
          <a:p>
            <a:pPr eaLnBrk="1" hangingPunct="1"/>
            <a:endParaRPr lang="ru-RU" sz="3600" b="1" smtClean="0">
              <a:solidFill>
                <a:schemeClr val="hlink"/>
              </a:solidFill>
            </a:endParaRPr>
          </a:p>
        </p:txBody>
      </p:sp>
      <p:sp>
        <p:nvSpPr>
          <p:cNvPr id="13315" name="Rectangle 6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540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</a:rPr>
              <a:t>Тема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accent2"/>
                </a:solidFill>
              </a:rPr>
              <a:t>параллелограмм</a:t>
            </a:r>
          </a:p>
        </p:txBody>
      </p:sp>
      <p:sp>
        <p:nvSpPr>
          <p:cNvPr id="44079" name="Rectangle 47"/>
          <p:cNvSpPr>
            <a:spLocks noGrp="1"/>
          </p:cNvSpPr>
          <p:nvPr>
            <p:ph type="body" sz="half" idx="3"/>
          </p:nvPr>
        </p:nvSpPr>
        <p:spPr>
          <a:xfrm>
            <a:off x="714375" y="4365625"/>
            <a:ext cx="7715250" cy="177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&lt;</a:t>
            </a:r>
            <a:r>
              <a:rPr lang="ru-RU" sz="2800" smtClean="0"/>
              <a:t>А= </a:t>
            </a:r>
            <a:r>
              <a:rPr lang="en-US" sz="2800" smtClean="0"/>
              <a:t>&lt;</a:t>
            </a:r>
            <a:r>
              <a:rPr lang="ru-RU" sz="2800" smtClean="0"/>
              <a:t>В= </a:t>
            </a:r>
            <a:r>
              <a:rPr lang="en-US" sz="2800" smtClean="0"/>
              <a:t>&lt;</a:t>
            </a:r>
            <a:r>
              <a:rPr lang="ru-RU" sz="2800" smtClean="0"/>
              <a:t>С= </a:t>
            </a:r>
            <a:r>
              <a:rPr lang="en-US" sz="2800" smtClean="0"/>
              <a:t>&lt;D                                      AB=BC=CD=DA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                                &lt;</a:t>
            </a:r>
            <a:r>
              <a:rPr lang="ru-RU" sz="2800" smtClean="0"/>
              <a:t>А= </a:t>
            </a:r>
            <a:r>
              <a:rPr lang="en-US" sz="2800" smtClean="0"/>
              <a:t>&lt;</a:t>
            </a:r>
            <a:r>
              <a:rPr lang="ru-RU" sz="2800" smtClean="0"/>
              <a:t>В= </a:t>
            </a:r>
            <a:r>
              <a:rPr lang="en-US" sz="2800" smtClean="0"/>
              <a:t>&lt;</a:t>
            </a:r>
            <a:r>
              <a:rPr lang="ru-RU" sz="2800" smtClean="0"/>
              <a:t>С= </a:t>
            </a:r>
            <a:r>
              <a:rPr lang="en-US" sz="2800" smtClean="0"/>
              <a:t>&lt;D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                                  AB=BC=CD=DA</a:t>
            </a: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 flipH="1">
            <a:off x="1979613" y="620713"/>
            <a:ext cx="1512887" cy="43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 flipH="1">
            <a:off x="4284663" y="549275"/>
            <a:ext cx="0" cy="5762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5148263" y="620713"/>
            <a:ext cx="1655762" cy="504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84213" y="105251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</a:rPr>
              <a:t>прямоугольник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611188" y="1052513"/>
            <a:ext cx="2576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6372225" y="1052513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</a:rPr>
              <a:t>ромб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3708400" y="981075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hlink"/>
                </a:solidFill>
              </a:rPr>
              <a:t>квадрат</a:t>
            </a:r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>
            <a:off x="1763713" y="1557338"/>
            <a:ext cx="0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Ромб 6"/>
          <p:cNvSpPr>
            <a:spLocks noChangeArrowheads="1"/>
          </p:cNvSpPr>
          <p:nvPr/>
        </p:nvSpPr>
        <p:spPr bwMode="auto">
          <a:xfrm>
            <a:off x="6804025" y="1989138"/>
            <a:ext cx="936625" cy="1871662"/>
          </a:xfrm>
          <a:prstGeom prst="diamond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>
            <a:off x="7092950" y="1484313"/>
            <a:ext cx="142875" cy="431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3851275" y="1916113"/>
            <a:ext cx="1079500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solidFill>
                <a:schemeClr val="hlink"/>
              </a:solidFill>
            </a:endParaRPr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>
            <a:off x="4427538" y="1341438"/>
            <a:ext cx="0" cy="3603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4352" name="Group 3"/>
          <p:cNvGrpSpPr>
            <a:grpSpLocks/>
          </p:cNvGrpSpPr>
          <p:nvPr/>
        </p:nvGrpSpPr>
        <p:grpSpPr bwMode="auto">
          <a:xfrm>
            <a:off x="684213" y="2133600"/>
            <a:ext cx="2438400" cy="1846263"/>
            <a:chOff x="336" y="1200"/>
            <a:chExt cx="1536" cy="1163"/>
          </a:xfrm>
        </p:grpSpPr>
        <p:sp>
          <p:nvSpPr>
            <p:cNvPr id="14372" name="Rectangle 4"/>
            <p:cNvSpPr>
              <a:spLocks noChangeArrowheads="1"/>
            </p:cNvSpPr>
            <p:nvPr/>
          </p:nvSpPr>
          <p:spPr bwMode="auto">
            <a:xfrm>
              <a:off x="432" y="1486"/>
              <a:ext cx="1200" cy="62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ru-RU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4373" name="Text Box 5"/>
            <p:cNvSpPr txBox="1">
              <a:spLocks noChangeArrowheads="1"/>
            </p:cNvSpPr>
            <p:nvPr/>
          </p:nvSpPr>
          <p:spPr bwMode="auto">
            <a:xfrm>
              <a:off x="336" y="1200"/>
              <a:ext cx="1488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6688" algn="l"/>
                  <a:tab pos="10779125" algn="l"/>
                  <a:tab pos="10780713" algn="l"/>
                </a:tabLst>
              </a:pPr>
              <a:r>
                <a:rPr lang="en-GB" sz="2000">
                  <a:solidFill>
                    <a:schemeClr val="accent2"/>
                  </a:solidFill>
                  <a:ea typeface="Lucida Sans Unicode" pitchFamily="34" charset="0"/>
                  <a:cs typeface="Lucida Sans Unicode" pitchFamily="34" charset="0"/>
                </a:rPr>
                <a:t>B</a:t>
              </a:r>
              <a:r>
                <a:rPr lang="en-GB">
                  <a:solidFill>
                    <a:srgbClr val="000000"/>
                  </a:solidFill>
                  <a:ea typeface="Lucida Sans Unicode" pitchFamily="34" charset="0"/>
                  <a:cs typeface="Lucida Sans Unicode" pitchFamily="34" charset="0"/>
                </a:rPr>
                <a:t>		</a:t>
              </a:r>
              <a:r>
                <a:rPr lang="en-GB" sz="2000" b="1">
                  <a:solidFill>
                    <a:schemeClr val="accent2"/>
                  </a:solidFill>
                  <a:ea typeface="Lucida Sans Unicode" pitchFamily="34" charset="0"/>
                  <a:cs typeface="Lucida Sans Unicode" pitchFamily="34" charset="0"/>
                </a:rPr>
                <a:t>C</a:t>
              </a:r>
            </a:p>
          </p:txBody>
        </p:sp>
        <p:sp>
          <p:nvSpPr>
            <p:cNvPr id="14374" name="Text Box 6"/>
            <p:cNvSpPr txBox="1">
              <a:spLocks noChangeArrowheads="1"/>
            </p:cNvSpPr>
            <p:nvPr/>
          </p:nvSpPr>
          <p:spPr bwMode="auto">
            <a:xfrm>
              <a:off x="336" y="2113"/>
              <a:ext cx="1536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6688" algn="l"/>
                  <a:tab pos="10779125" algn="l"/>
                  <a:tab pos="10780713" algn="l"/>
                </a:tabLst>
              </a:pPr>
              <a:r>
                <a:rPr lang="en-GB" sz="2000" b="1">
                  <a:solidFill>
                    <a:schemeClr val="accent2"/>
                  </a:solidFill>
                  <a:ea typeface="Lucida Sans Unicode" pitchFamily="34" charset="0"/>
                  <a:cs typeface="Lucida Sans Unicode" pitchFamily="34" charset="0"/>
                </a:rPr>
                <a:t>A</a:t>
              </a:r>
              <a:r>
                <a:rPr lang="en-GB" sz="2000">
                  <a:solidFill>
                    <a:srgbClr val="000000"/>
                  </a:solidFill>
                  <a:ea typeface="Lucida Sans Unicode" pitchFamily="34" charset="0"/>
                  <a:cs typeface="Lucida Sans Unicode" pitchFamily="34" charset="0"/>
                </a:rPr>
                <a:t>		</a:t>
              </a:r>
              <a:r>
                <a:rPr lang="en-GB" sz="2000" b="1">
                  <a:solidFill>
                    <a:schemeClr val="accent2"/>
                  </a:solidFill>
                  <a:ea typeface="Lucida Sans Unicode" pitchFamily="34" charset="0"/>
                  <a:cs typeface="Lucida Sans Unicode" pitchFamily="34" charset="0"/>
                </a:rPr>
                <a:t>D</a:t>
              </a:r>
            </a:p>
          </p:txBody>
        </p:sp>
      </p:grp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827088" y="3357563"/>
            <a:ext cx="215900" cy="21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Rectangle 20"/>
          <p:cNvSpPr>
            <a:spLocks noChangeArrowheads="1"/>
          </p:cNvSpPr>
          <p:nvPr/>
        </p:nvSpPr>
        <p:spPr bwMode="auto">
          <a:xfrm>
            <a:off x="827088" y="2565400"/>
            <a:ext cx="215900" cy="21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Rectangle 21"/>
          <p:cNvSpPr>
            <a:spLocks noChangeArrowheads="1"/>
          </p:cNvSpPr>
          <p:nvPr/>
        </p:nvSpPr>
        <p:spPr bwMode="auto">
          <a:xfrm>
            <a:off x="2555875" y="2565400"/>
            <a:ext cx="215900" cy="21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Rectangle 22"/>
          <p:cNvSpPr>
            <a:spLocks noChangeArrowheads="1"/>
          </p:cNvSpPr>
          <p:nvPr/>
        </p:nvSpPr>
        <p:spPr bwMode="auto">
          <a:xfrm>
            <a:off x="2555875" y="3357563"/>
            <a:ext cx="215900" cy="21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Line 23"/>
          <p:cNvSpPr>
            <a:spLocks noChangeShapeType="1"/>
          </p:cNvSpPr>
          <p:nvPr/>
        </p:nvSpPr>
        <p:spPr bwMode="auto">
          <a:xfrm>
            <a:off x="1835150" y="3644900"/>
            <a:ext cx="0" cy="647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25"/>
          <p:cNvSpPr>
            <a:spLocks noChangeShapeType="1"/>
          </p:cNvSpPr>
          <p:nvPr/>
        </p:nvSpPr>
        <p:spPr bwMode="auto">
          <a:xfrm>
            <a:off x="6948488" y="2349500"/>
            <a:ext cx="144462" cy="142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6"/>
          <p:cNvSpPr>
            <a:spLocks noChangeShapeType="1"/>
          </p:cNvSpPr>
          <p:nvPr/>
        </p:nvSpPr>
        <p:spPr bwMode="auto">
          <a:xfrm flipV="1">
            <a:off x="6948488" y="3355975"/>
            <a:ext cx="144462" cy="730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7"/>
          <p:cNvSpPr>
            <a:spLocks noChangeShapeType="1"/>
          </p:cNvSpPr>
          <p:nvPr/>
        </p:nvSpPr>
        <p:spPr bwMode="auto">
          <a:xfrm flipV="1">
            <a:off x="7451725" y="2420938"/>
            <a:ext cx="144463" cy="1460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8"/>
          <p:cNvSpPr>
            <a:spLocks noChangeShapeType="1"/>
          </p:cNvSpPr>
          <p:nvPr/>
        </p:nvSpPr>
        <p:spPr bwMode="auto">
          <a:xfrm>
            <a:off x="7451725" y="3284538"/>
            <a:ext cx="144463" cy="142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9"/>
          <p:cNvSpPr>
            <a:spLocks noChangeShapeType="1"/>
          </p:cNvSpPr>
          <p:nvPr/>
        </p:nvSpPr>
        <p:spPr bwMode="auto">
          <a:xfrm>
            <a:off x="7235825" y="3789363"/>
            <a:ext cx="0" cy="647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30"/>
          <p:cNvSpPr>
            <a:spLocks noChangeShapeType="1"/>
          </p:cNvSpPr>
          <p:nvPr/>
        </p:nvSpPr>
        <p:spPr bwMode="auto">
          <a:xfrm>
            <a:off x="4500563" y="3213100"/>
            <a:ext cx="0" cy="15843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3851275" y="1916113"/>
            <a:ext cx="215900" cy="21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3851275" y="2852738"/>
            <a:ext cx="215900" cy="21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4716463" y="1916113"/>
            <a:ext cx="215900" cy="21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4716463" y="2852738"/>
            <a:ext cx="215900" cy="21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8" name="Line 35"/>
          <p:cNvSpPr>
            <a:spLocks noChangeShapeType="1"/>
          </p:cNvSpPr>
          <p:nvPr/>
        </p:nvSpPr>
        <p:spPr bwMode="auto">
          <a:xfrm>
            <a:off x="4427538" y="1773238"/>
            <a:ext cx="0" cy="2873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9" name="Line 36"/>
          <p:cNvSpPr>
            <a:spLocks noChangeShapeType="1"/>
          </p:cNvSpPr>
          <p:nvPr/>
        </p:nvSpPr>
        <p:spPr bwMode="auto">
          <a:xfrm>
            <a:off x="3708400" y="2420938"/>
            <a:ext cx="2873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0" name="Line 37"/>
          <p:cNvSpPr>
            <a:spLocks noChangeShapeType="1"/>
          </p:cNvSpPr>
          <p:nvPr/>
        </p:nvSpPr>
        <p:spPr bwMode="auto">
          <a:xfrm>
            <a:off x="4787900" y="2420938"/>
            <a:ext cx="2889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1" name="Line 38"/>
          <p:cNvSpPr>
            <a:spLocks noChangeShapeType="1"/>
          </p:cNvSpPr>
          <p:nvPr/>
        </p:nvSpPr>
        <p:spPr bwMode="auto">
          <a:xfrm>
            <a:off x="4427538" y="2924175"/>
            <a:ext cx="0" cy="288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755650" y="1844675"/>
            <a:ext cx="3095625" cy="13668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684213" y="1844675"/>
            <a:ext cx="31686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 flipH="1">
            <a:off x="755650" y="1844675"/>
            <a:ext cx="30956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755650" y="2997200"/>
            <a:ext cx="215900" cy="2159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2051050" y="20605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684213" y="14128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684213" y="32845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</a:t>
            </a:r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3708400" y="14128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3779838" y="32131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ru-RU" b="1"/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4643438" y="1412875"/>
            <a:ext cx="36734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Дано: </a:t>
            </a:r>
          </a:p>
          <a:p>
            <a:r>
              <a:rPr lang="en-US" sz="2000"/>
              <a:t>ABCD</a:t>
            </a:r>
            <a:r>
              <a:rPr lang="ru-RU" sz="2000"/>
              <a:t> - прямоугольник,</a:t>
            </a:r>
          </a:p>
          <a:p>
            <a:r>
              <a:rPr lang="ru-RU" sz="2000"/>
              <a:t>АВ = </a:t>
            </a:r>
            <a:r>
              <a:rPr lang="en-US" sz="2000"/>
              <a:t>3</a:t>
            </a:r>
            <a:r>
              <a:rPr lang="ru-RU" sz="2000"/>
              <a:t>см, </a:t>
            </a:r>
            <a:r>
              <a:rPr lang="en-US" sz="2000"/>
              <a:t>AD= 5 </a:t>
            </a:r>
            <a:r>
              <a:rPr lang="ru-RU" sz="2000"/>
              <a:t>см,</a:t>
            </a:r>
            <a:r>
              <a:rPr lang="en-US" sz="2000"/>
              <a:t> AC=8 </a:t>
            </a:r>
            <a:r>
              <a:rPr lang="ru-RU" sz="2000"/>
              <a:t>см</a:t>
            </a:r>
          </a:p>
          <a:p>
            <a:r>
              <a:rPr lang="ru-RU" sz="2000" b="1"/>
              <a:t>Найти:</a:t>
            </a:r>
            <a:r>
              <a:rPr lang="en-US" sz="2000"/>
              <a:t> </a:t>
            </a:r>
          </a:p>
          <a:p>
            <a:r>
              <a:rPr lang="en-US" sz="2800" b="1">
                <a:solidFill>
                  <a:srgbClr val="CC3300"/>
                </a:solidFill>
              </a:rPr>
              <a:t>P  </a:t>
            </a:r>
            <a:r>
              <a:rPr lang="ru-RU" sz="2800" b="1">
                <a:solidFill>
                  <a:srgbClr val="CC3300"/>
                </a:solidFill>
                <a:cs typeface="Arial" charset="0"/>
              </a:rPr>
              <a:t>∆</a:t>
            </a:r>
            <a:r>
              <a:rPr lang="en-US" sz="2800" b="1">
                <a:solidFill>
                  <a:srgbClr val="CC3300"/>
                </a:solidFill>
              </a:rPr>
              <a:t> AOB = </a:t>
            </a:r>
            <a:r>
              <a:rPr lang="ru-RU" sz="2800" b="1">
                <a:solidFill>
                  <a:srgbClr val="CC3300"/>
                </a:solidFill>
              </a:rPr>
              <a:t>?</a:t>
            </a: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476375" y="40767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Решение:</a:t>
            </a:r>
          </a:p>
        </p:txBody>
      </p:sp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1419225" y="969963"/>
            <a:ext cx="5313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63" name="Text Box 18"/>
          <p:cNvSpPr txBox="1">
            <a:spLocks noChangeArrowheads="1"/>
          </p:cNvSpPr>
          <p:nvPr/>
        </p:nvSpPr>
        <p:spPr bwMode="auto">
          <a:xfrm>
            <a:off x="1239838" y="784225"/>
            <a:ext cx="318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Задача 1.</a:t>
            </a:r>
          </a:p>
        </p:txBody>
      </p:sp>
      <p:graphicFrame>
        <p:nvGraphicFramePr>
          <p:cNvPr id="2050" name="Object 19"/>
          <p:cNvGraphicFramePr>
            <a:graphicFrameLocks noChangeAspect="1"/>
          </p:cNvGraphicFramePr>
          <p:nvPr/>
        </p:nvGraphicFramePr>
        <p:xfrm>
          <a:off x="3594100" y="2184400"/>
          <a:ext cx="914400" cy="198438"/>
        </p:xfrm>
        <a:graphic>
          <a:graphicData uri="http://schemas.openxmlformats.org/presentationml/2006/ole">
            <p:oleObj spid="_x0000_s2050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981075"/>
            <a:ext cx="4032250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/>
              <a:t>Дано: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smtClean="0"/>
              <a:t>ABCD</a:t>
            </a:r>
            <a:r>
              <a:rPr lang="ru-RU" sz="2800" smtClean="0"/>
              <a:t>- ромб,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smtClean="0">
                <a:cs typeface="Arial" charset="0"/>
              </a:rPr>
              <a:t>&lt;</a:t>
            </a:r>
            <a:r>
              <a:rPr lang="ru-RU" sz="2800" smtClean="0">
                <a:cs typeface="Arial" charset="0"/>
              </a:rPr>
              <a:t>А = 80</a:t>
            </a:r>
            <a:r>
              <a:rPr lang="ru-RU" sz="2800" smtClean="0"/>
              <a:t>º</a:t>
            </a:r>
            <a:endParaRPr lang="ru-RU" sz="28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8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cs typeface="Arial" charset="0"/>
              </a:rPr>
              <a:t>Найти: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CC3300"/>
                </a:solidFill>
                <a:cs typeface="Arial" charset="0"/>
              </a:rPr>
              <a:t>углы</a:t>
            </a:r>
            <a:r>
              <a:rPr lang="ru-RU" sz="2800" b="1" smtClean="0">
                <a:solidFill>
                  <a:srgbClr val="CC3300"/>
                </a:solidFill>
                <a:cs typeface="Arial" charset="0"/>
              </a:rPr>
              <a:t> </a:t>
            </a:r>
            <a:r>
              <a:rPr lang="ru-RU" sz="2800" b="1" smtClean="0">
                <a:solidFill>
                  <a:srgbClr val="CC3300"/>
                </a:solidFill>
              </a:rPr>
              <a:t>∆</a:t>
            </a:r>
            <a:r>
              <a:rPr lang="en-US" sz="2800" b="1" smtClean="0">
                <a:solidFill>
                  <a:srgbClr val="CC3300"/>
                </a:solidFill>
              </a:rPr>
              <a:t> AOB = </a:t>
            </a:r>
            <a:r>
              <a:rPr lang="ru-RU" sz="2800" b="1" smtClean="0">
                <a:solidFill>
                  <a:srgbClr val="CC3300"/>
                </a:solidFill>
              </a:rPr>
              <a:t>?</a:t>
            </a:r>
            <a:endParaRPr lang="en-US" sz="2800" b="1" smtClean="0">
              <a:solidFill>
                <a:srgbClr val="CC3300"/>
              </a:solidFill>
            </a:endParaRPr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5219700" y="333375"/>
            <a:ext cx="3095625" cy="2592388"/>
          </a:xfrm>
          <a:prstGeom prst="diamond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FFFF"/>
              </a:solidFill>
            </a:endParaRP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787900" y="1484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6516688" y="2997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ru-RU" b="1"/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8388350" y="1484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</a:t>
            </a: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6588125" y="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</a:t>
            </a:r>
          </a:p>
        </p:txBody>
      </p:sp>
      <p:sp>
        <p:nvSpPr>
          <p:cNvPr id="15368" name="Line 15"/>
          <p:cNvSpPr>
            <a:spLocks noChangeShapeType="1"/>
          </p:cNvSpPr>
          <p:nvPr/>
        </p:nvSpPr>
        <p:spPr bwMode="auto">
          <a:xfrm>
            <a:off x="5292725" y="1628775"/>
            <a:ext cx="2951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7"/>
          <p:cNvSpPr>
            <a:spLocks noChangeShapeType="1"/>
          </p:cNvSpPr>
          <p:nvPr/>
        </p:nvSpPr>
        <p:spPr bwMode="auto">
          <a:xfrm>
            <a:off x="6732588" y="333375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24"/>
          <p:cNvSpPr txBox="1">
            <a:spLocks noChangeArrowheads="1"/>
          </p:cNvSpPr>
          <p:nvPr/>
        </p:nvSpPr>
        <p:spPr bwMode="auto">
          <a:xfrm>
            <a:off x="6804025" y="12684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</a:t>
            </a:r>
          </a:p>
        </p:txBody>
      </p:sp>
      <p:sp>
        <p:nvSpPr>
          <p:cNvPr id="15371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453188"/>
            <a:ext cx="971550" cy="404812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1116013" y="404813"/>
            <a:ext cx="318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Задача 2.</a:t>
            </a:r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>
            <a:off x="5795963" y="908050"/>
            <a:ext cx="3603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21"/>
          <p:cNvSpPr>
            <a:spLocks noChangeShapeType="1"/>
          </p:cNvSpPr>
          <p:nvPr/>
        </p:nvSpPr>
        <p:spPr bwMode="auto">
          <a:xfrm>
            <a:off x="7380288" y="2205038"/>
            <a:ext cx="360362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22"/>
          <p:cNvSpPr>
            <a:spLocks noChangeShapeType="1"/>
          </p:cNvSpPr>
          <p:nvPr/>
        </p:nvSpPr>
        <p:spPr bwMode="auto">
          <a:xfrm flipH="1">
            <a:off x="7308850" y="836613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23"/>
          <p:cNvSpPr>
            <a:spLocks noChangeShapeType="1"/>
          </p:cNvSpPr>
          <p:nvPr/>
        </p:nvSpPr>
        <p:spPr bwMode="auto">
          <a:xfrm flipH="1">
            <a:off x="5940425" y="2205038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09600" y="1752600"/>
            <a:ext cx="8153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81000" y="2971800"/>
            <a:ext cx="2286000" cy="1162050"/>
            <a:chOff x="96" y="2064"/>
            <a:chExt cx="1440" cy="772"/>
          </a:xfrm>
        </p:grpSpPr>
        <p:grpSp>
          <p:nvGrpSpPr>
            <p:cNvPr id="16443" name="Group 4"/>
            <p:cNvGrpSpPr>
              <a:grpSpLocks/>
            </p:cNvGrpSpPr>
            <p:nvPr/>
          </p:nvGrpSpPr>
          <p:grpSpPr bwMode="auto">
            <a:xfrm>
              <a:off x="96" y="2064"/>
              <a:ext cx="1440" cy="772"/>
              <a:chOff x="96" y="2064"/>
              <a:chExt cx="1440" cy="772"/>
            </a:xfrm>
          </p:grpSpPr>
          <p:sp>
            <p:nvSpPr>
              <p:cNvPr id="16447" name="Rectangle 5"/>
              <p:cNvSpPr>
                <a:spLocks noChangeArrowheads="1"/>
              </p:cNvSpPr>
              <p:nvPr/>
            </p:nvSpPr>
            <p:spPr bwMode="auto">
              <a:xfrm>
                <a:off x="288" y="2208"/>
                <a:ext cx="960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8" name="Text Box 6"/>
              <p:cNvSpPr txBox="1">
                <a:spLocks noChangeArrowheads="1"/>
              </p:cNvSpPr>
              <p:nvPr/>
            </p:nvSpPr>
            <p:spPr bwMode="auto">
              <a:xfrm>
                <a:off x="144" y="2592"/>
                <a:ext cx="24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A</a:t>
                </a:r>
                <a:endParaRPr lang="ru-RU">
                  <a:cs typeface="Arial" charset="0"/>
                </a:endParaRPr>
              </a:p>
            </p:txBody>
          </p:sp>
          <p:sp>
            <p:nvSpPr>
              <p:cNvPr id="16449" name="Text Box 7"/>
              <p:cNvSpPr txBox="1">
                <a:spLocks noChangeArrowheads="1"/>
              </p:cNvSpPr>
              <p:nvPr/>
            </p:nvSpPr>
            <p:spPr bwMode="auto">
              <a:xfrm>
                <a:off x="96" y="2064"/>
                <a:ext cx="24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B</a:t>
                </a:r>
                <a:endParaRPr lang="ru-RU">
                  <a:cs typeface="Arial" charset="0"/>
                </a:endParaRPr>
              </a:p>
            </p:txBody>
          </p:sp>
          <p:sp>
            <p:nvSpPr>
              <p:cNvPr id="16450" name="Text Box 8"/>
              <p:cNvSpPr txBox="1">
                <a:spLocks noChangeArrowheads="1"/>
              </p:cNvSpPr>
              <p:nvPr/>
            </p:nvSpPr>
            <p:spPr bwMode="auto">
              <a:xfrm>
                <a:off x="1200" y="2064"/>
                <a:ext cx="24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C</a:t>
                </a:r>
                <a:endParaRPr lang="ru-RU">
                  <a:cs typeface="Arial" charset="0"/>
                </a:endParaRPr>
              </a:p>
            </p:txBody>
          </p:sp>
          <p:sp>
            <p:nvSpPr>
              <p:cNvPr id="16451" name="Text Box 9"/>
              <p:cNvSpPr txBox="1">
                <a:spLocks noChangeArrowheads="1"/>
              </p:cNvSpPr>
              <p:nvPr/>
            </p:nvSpPr>
            <p:spPr bwMode="auto">
              <a:xfrm>
                <a:off x="1248" y="2544"/>
                <a:ext cx="288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D</a:t>
                </a:r>
                <a:endParaRPr lang="ru-RU">
                  <a:cs typeface="Arial" charset="0"/>
                </a:endParaRPr>
              </a:p>
            </p:txBody>
          </p:sp>
        </p:grpSp>
        <p:sp>
          <p:nvSpPr>
            <p:cNvPr id="16444" name="Line 10"/>
            <p:cNvSpPr>
              <a:spLocks noChangeShapeType="1"/>
            </p:cNvSpPr>
            <p:nvPr/>
          </p:nvSpPr>
          <p:spPr bwMode="auto">
            <a:xfrm flipV="1">
              <a:off x="288" y="2208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5" name="Line 11"/>
            <p:cNvSpPr>
              <a:spLocks noChangeShapeType="1"/>
            </p:cNvSpPr>
            <p:nvPr/>
          </p:nvSpPr>
          <p:spPr bwMode="auto">
            <a:xfrm>
              <a:off x="288" y="2208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Text Box 12"/>
            <p:cNvSpPr txBox="1">
              <a:spLocks noChangeArrowheads="1"/>
            </p:cNvSpPr>
            <p:nvPr/>
          </p:nvSpPr>
          <p:spPr bwMode="auto">
            <a:xfrm>
              <a:off x="672" y="2208"/>
              <a:ext cx="24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O</a:t>
              </a:r>
              <a:endParaRPr lang="ru-RU">
                <a:cs typeface="Arial" charset="0"/>
              </a:endParaRPr>
            </a:p>
          </p:txBody>
        </p:sp>
      </p:grpSp>
      <p:grpSp>
        <p:nvGrpSpPr>
          <p:cNvPr id="16388" name="Group 13"/>
          <p:cNvGrpSpPr>
            <a:grpSpLocks/>
          </p:cNvGrpSpPr>
          <p:nvPr/>
        </p:nvGrpSpPr>
        <p:grpSpPr bwMode="auto">
          <a:xfrm>
            <a:off x="6096000" y="3048000"/>
            <a:ext cx="2743200" cy="1357313"/>
            <a:chOff x="3360" y="1776"/>
            <a:chExt cx="1728" cy="855"/>
          </a:xfrm>
        </p:grpSpPr>
        <p:sp>
          <p:nvSpPr>
            <p:cNvPr id="16431" name="Text Box 14"/>
            <p:cNvSpPr txBox="1">
              <a:spLocks noChangeArrowheads="1"/>
            </p:cNvSpPr>
            <p:nvPr/>
          </p:nvSpPr>
          <p:spPr bwMode="auto">
            <a:xfrm>
              <a:off x="4848" y="2160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C</a:t>
              </a:r>
              <a:endParaRPr lang="ru-RU">
                <a:cs typeface="Arial" charset="0"/>
              </a:endParaRPr>
            </a:p>
          </p:txBody>
        </p:sp>
        <p:grpSp>
          <p:nvGrpSpPr>
            <p:cNvPr id="16432" name="Group 15"/>
            <p:cNvGrpSpPr>
              <a:grpSpLocks/>
            </p:cNvGrpSpPr>
            <p:nvPr/>
          </p:nvGrpSpPr>
          <p:grpSpPr bwMode="auto">
            <a:xfrm>
              <a:off x="3360" y="1776"/>
              <a:ext cx="1584" cy="855"/>
              <a:chOff x="3360" y="1776"/>
              <a:chExt cx="1584" cy="855"/>
            </a:xfrm>
          </p:grpSpPr>
          <p:grpSp>
            <p:nvGrpSpPr>
              <p:cNvPr id="16433" name="Group 16"/>
              <p:cNvGrpSpPr>
                <a:grpSpLocks/>
              </p:cNvGrpSpPr>
              <p:nvPr/>
            </p:nvGrpSpPr>
            <p:grpSpPr bwMode="auto">
              <a:xfrm>
                <a:off x="3504" y="1776"/>
                <a:ext cx="1440" cy="672"/>
                <a:chOff x="3408" y="1968"/>
                <a:chExt cx="1440" cy="672"/>
              </a:xfrm>
            </p:grpSpPr>
            <p:sp>
              <p:nvSpPr>
                <p:cNvPr id="1643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936" y="1968"/>
                  <a:ext cx="24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cs typeface="Arial" charset="0"/>
                    </a:rPr>
                    <a:t>B</a:t>
                  </a:r>
                  <a:endParaRPr lang="ru-RU">
                    <a:cs typeface="Arial" charset="0"/>
                  </a:endParaRPr>
                </a:p>
              </p:txBody>
            </p:sp>
            <p:grpSp>
              <p:nvGrpSpPr>
                <p:cNvPr id="16439" name="Group 18"/>
                <p:cNvGrpSpPr>
                  <a:grpSpLocks/>
                </p:cNvGrpSpPr>
                <p:nvPr/>
              </p:nvGrpSpPr>
              <p:grpSpPr bwMode="auto">
                <a:xfrm>
                  <a:off x="3408" y="2160"/>
                  <a:ext cx="1440" cy="480"/>
                  <a:chOff x="3984" y="2160"/>
                  <a:chExt cx="1440" cy="480"/>
                </a:xfrm>
              </p:grpSpPr>
              <p:sp>
                <p:nvSpPr>
                  <p:cNvPr id="1644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160"/>
                    <a:ext cx="1440" cy="480"/>
                  </a:xfrm>
                  <a:prstGeom prst="diamond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4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400"/>
                    <a:ext cx="13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42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160"/>
                    <a:ext cx="0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434" name="Group 22"/>
              <p:cNvGrpSpPr>
                <a:grpSpLocks/>
              </p:cNvGrpSpPr>
              <p:nvPr/>
            </p:nvGrpSpPr>
            <p:grpSpPr bwMode="auto">
              <a:xfrm>
                <a:off x="3360" y="2160"/>
                <a:ext cx="768" cy="471"/>
                <a:chOff x="3360" y="2160"/>
                <a:chExt cx="768" cy="471"/>
              </a:xfrm>
            </p:grpSpPr>
            <p:sp>
              <p:nvSpPr>
                <p:cNvPr id="1643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360" y="2160"/>
                  <a:ext cx="24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cs typeface="Arial" charset="0"/>
                    </a:rPr>
                    <a:t>A</a:t>
                  </a:r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1643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984" y="2400"/>
                  <a:ext cx="1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cs typeface="Arial" charset="0"/>
                    </a:rPr>
                    <a:t>D</a:t>
                  </a:r>
                  <a:endParaRPr lang="ru-RU">
                    <a:cs typeface="Arial" charset="0"/>
                  </a:endParaRPr>
                </a:p>
              </p:txBody>
            </p:sp>
          </p:grpSp>
          <p:sp>
            <p:nvSpPr>
              <p:cNvPr id="16435" name="Text Box 25"/>
              <p:cNvSpPr txBox="1">
                <a:spLocks noChangeArrowheads="1"/>
              </p:cNvSpPr>
              <p:nvPr/>
            </p:nvSpPr>
            <p:spPr bwMode="auto">
              <a:xfrm>
                <a:off x="4176" y="2016"/>
                <a:ext cx="2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O</a:t>
                </a:r>
                <a:endParaRPr lang="ru-RU">
                  <a:cs typeface="Arial" charset="0"/>
                </a:endParaRPr>
              </a:p>
            </p:txBody>
          </p:sp>
        </p:grpSp>
      </p:grpSp>
      <p:grpSp>
        <p:nvGrpSpPr>
          <p:cNvPr id="16389" name="Group 26"/>
          <p:cNvGrpSpPr>
            <a:grpSpLocks/>
          </p:cNvGrpSpPr>
          <p:nvPr/>
        </p:nvGrpSpPr>
        <p:grpSpPr bwMode="auto">
          <a:xfrm>
            <a:off x="2590800" y="228600"/>
            <a:ext cx="3444875" cy="1128713"/>
            <a:chOff x="1622" y="192"/>
            <a:chExt cx="2170" cy="711"/>
          </a:xfrm>
        </p:grpSpPr>
        <p:sp>
          <p:nvSpPr>
            <p:cNvPr id="16426" name="AutoShape 27"/>
            <p:cNvSpPr>
              <a:spLocks noChangeArrowheads="1"/>
            </p:cNvSpPr>
            <p:nvPr/>
          </p:nvSpPr>
          <p:spPr bwMode="auto">
            <a:xfrm>
              <a:off x="1824" y="384"/>
              <a:ext cx="1824" cy="384"/>
            </a:xfrm>
            <a:prstGeom prst="parallelogram">
              <a:avLst>
                <a:gd name="adj" fmla="val 11875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16427" name="Text Box 28"/>
            <p:cNvSpPr txBox="1">
              <a:spLocks noChangeArrowheads="1"/>
            </p:cNvSpPr>
            <p:nvPr/>
          </p:nvSpPr>
          <p:spPr bwMode="auto">
            <a:xfrm>
              <a:off x="1622" y="647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cs typeface="Arial" charset="0"/>
                </a:rPr>
                <a:t>A</a:t>
              </a:r>
              <a:endParaRPr lang="ru-RU">
                <a:cs typeface="Arial" charset="0"/>
              </a:endParaRPr>
            </a:p>
          </p:txBody>
        </p:sp>
        <p:sp>
          <p:nvSpPr>
            <p:cNvPr id="16428" name="Text Box 29"/>
            <p:cNvSpPr txBox="1">
              <a:spLocks noChangeArrowheads="1"/>
            </p:cNvSpPr>
            <p:nvPr/>
          </p:nvSpPr>
          <p:spPr bwMode="auto">
            <a:xfrm>
              <a:off x="2064" y="192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B</a:t>
              </a:r>
              <a:endParaRPr lang="ru-RU">
                <a:cs typeface="Arial" charset="0"/>
              </a:endParaRPr>
            </a:p>
          </p:txBody>
        </p:sp>
        <p:sp>
          <p:nvSpPr>
            <p:cNvPr id="16429" name="Text Box 30"/>
            <p:cNvSpPr txBox="1">
              <a:spLocks noChangeArrowheads="1"/>
            </p:cNvSpPr>
            <p:nvPr/>
          </p:nvSpPr>
          <p:spPr bwMode="auto">
            <a:xfrm>
              <a:off x="3552" y="19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C</a:t>
              </a:r>
              <a:endParaRPr lang="ru-RU">
                <a:cs typeface="Arial" charset="0"/>
              </a:endParaRPr>
            </a:p>
          </p:txBody>
        </p:sp>
        <p:sp>
          <p:nvSpPr>
            <p:cNvPr id="16430" name="Text Box 31"/>
            <p:cNvSpPr txBox="1">
              <a:spLocks noChangeArrowheads="1"/>
            </p:cNvSpPr>
            <p:nvPr/>
          </p:nvSpPr>
          <p:spPr bwMode="auto">
            <a:xfrm>
              <a:off x="3264" y="672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D</a:t>
              </a:r>
              <a:endParaRPr lang="ru-RU">
                <a:cs typeface="Arial" charset="0"/>
              </a:endParaRPr>
            </a:p>
          </p:txBody>
        </p:sp>
      </p:grpSp>
      <p:sp>
        <p:nvSpPr>
          <p:cNvPr id="16390" name="Line 32"/>
          <p:cNvSpPr>
            <a:spLocks noChangeShapeType="1"/>
          </p:cNvSpPr>
          <p:nvPr/>
        </p:nvSpPr>
        <p:spPr bwMode="auto">
          <a:xfrm>
            <a:off x="3657600" y="5334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33"/>
          <p:cNvSpPr>
            <a:spLocks noChangeShapeType="1"/>
          </p:cNvSpPr>
          <p:nvPr/>
        </p:nvSpPr>
        <p:spPr bwMode="auto">
          <a:xfrm flipV="1">
            <a:off x="2895600" y="533400"/>
            <a:ext cx="2895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Text Box 34"/>
          <p:cNvSpPr txBox="1">
            <a:spLocks noChangeArrowheads="1"/>
          </p:cNvSpPr>
          <p:nvPr/>
        </p:nvSpPr>
        <p:spPr bwMode="auto">
          <a:xfrm>
            <a:off x="4191000" y="533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O</a:t>
            </a:r>
            <a:endParaRPr lang="ru-RU">
              <a:cs typeface="Arial" charset="0"/>
            </a:endParaRPr>
          </a:p>
        </p:txBody>
      </p:sp>
      <p:sp>
        <p:nvSpPr>
          <p:cNvPr id="16393" name="AutoShape 35"/>
          <p:cNvSpPr>
            <a:spLocks noChangeArrowheads="1"/>
          </p:cNvSpPr>
          <p:nvPr/>
        </p:nvSpPr>
        <p:spPr bwMode="auto">
          <a:xfrm>
            <a:off x="304800" y="4724400"/>
            <a:ext cx="26670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AutoShape 36"/>
          <p:cNvSpPr>
            <a:spLocks noChangeArrowheads="1"/>
          </p:cNvSpPr>
          <p:nvPr/>
        </p:nvSpPr>
        <p:spPr bwMode="auto">
          <a:xfrm>
            <a:off x="6011863" y="4797425"/>
            <a:ext cx="26670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395" name="AutoShape 37"/>
          <p:cNvSpPr>
            <a:spLocks noChangeArrowheads="1"/>
          </p:cNvSpPr>
          <p:nvPr/>
        </p:nvSpPr>
        <p:spPr bwMode="auto">
          <a:xfrm>
            <a:off x="2819400" y="1905000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cs typeface="Arial" charset="0"/>
              </a:rPr>
              <a:t>AB = CD  </a:t>
            </a:r>
          </a:p>
          <a:p>
            <a:pPr algn="ctr"/>
            <a:r>
              <a:rPr lang="en-US" sz="1200">
                <a:cs typeface="Arial" charset="0"/>
              </a:rPr>
              <a:t>BC = AD</a:t>
            </a:r>
            <a:endParaRPr lang="ru-RU" sz="1200">
              <a:cs typeface="Arial" charset="0"/>
            </a:endParaRPr>
          </a:p>
        </p:txBody>
      </p:sp>
      <p:sp>
        <p:nvSpPr>
          <p:cNvPr id="16396" name="AutoShape 38"/>
          <p:cNvSpPr>
            <a:spLocks noChangeArrowheads="1"/>
          </p:cNvSpPr>
          <p:nvPr/>
        </p:nvSpPr>
        <p:spPr bwMode="auto">
          <a:xfrm>
            <a:off x="1295400" y="1905000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cs typeface="Arial" charset="0"/>
              </a:rPr>
              <a:t>AB || CD  </a:t>
            </a:r>
          </a:p>
          <a:p>
            <a:pPr algn="ctr"/>
            <a:r>
              <a:rPr lang="en-US" sz="1200">
                <a:cs typeface="Arial" charset="0"/>
              </a:rPr>
              <a:t>BC || AD</a:t>
            </a:r>
            <a:endParaRPr lang="ru-RU" sz="1200">
              <a:cs typeface="Arial" charset="0"/>
            </a:endParaRPr>
          </a:p>
        </p:txBody>
      </p:sp>
      <p:sp>
        <p:nvSpPr>
          <p:cNvPr id="16397" name="AutoShape 39"/>
          <p:cNvSpPr>
            <a:spLocks noChangeArrowheads="1"/>
          </p:cNvSpPr>
          <p:nvPr/>
        </p:nvSpPr>
        <p:spPr bwMode="auto">
          <a:xfrm>
            <a:off x="6443663" y="1916113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cs typeface="Arial" charset="0"/>
              </a:rPr>
              <a:t>AO = OC  </a:t>
            </a:r>
          </a:p>
          <a:p>
            <a:pPr algn="ctr"/>
            <a:r>
              <a:rPr lang="en-US" sz="1200">
                <a:cs typeface="Arial" charset="0"/>
              </a:rPr>
              <a:t>BO = OD</a:t>
            </a:r>
            <a:endParaRPr lang="ru-RU" sz="1200">
              <a:cs typeface="Arial" charset="0"/>
            </a:endParaRPr>
          </a:p>
        </p:txBody>
      </p:sp>
      <p:sp>
        <p:nvSpPr>
          <p:cNvPr id="16398" name="AutoShape 40"/>
          <p:cNvSpPr>
            <a:spLocks noChangeArrowheads="1"/>
          </p:cNvSpPr>
          <p:nvPr/>
        </p:nvSpPr>
        <p:spPr bwMode="auto">
          <a:xfrm>
            <a:off x="4859338" y="1916113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cs typeface="Arial" charset="0"/>
              </a:rPr>
              <a:t>&lt;A = &lt;C </a:t>
            </a:r>
          </a:p>
          <a:p>
            <a:pPr algn="ctr"/>
            <a:r>
              <a:rPr lang="en-US" sz="1200">
                <a:cs typeface="Arial" charset="0"/>
              </a:rPr>
              <a:t>&lt;B = &lt;D</a:t>
            </a:r>
            <a:endParaRPr lang="ru-RU" sz="1200">
              <a:cs typeface="Arial" charset="0"/>
            </a:endParaRPr>
          </a:p>
        </p:txBody>
      </p:sp>
      <p:sp>
        <p:nvSpPr>
          <p:cNvPr id="16399" name="AutoShape 42"/>
          <p:cNvSpPr>
            <a:spLocks noChangeArrowheads="1"/>
          </p:cNvSpPr>
          <p:nvPr/>
        </p:nvSpPr>
        <p:spPr bwMode="auto">
          <a:xfrm>
            <a:off x="827088" y="4941888"/>
            <a:ext cx="16002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>
                <a:cs typeface="Arial" charset="0"/>
              </a:rPr>
              <a:t>&lt;A = &lt;B = &lt;C =&lt;D</a:t>
            </a:r>
            <a:endParaRPr lang="ru-RU" sz="1200">
              <a:cs typeface="Arial" charset="0"/>
            </a:endParaRPr>
          </a:p>
        </p:txBody>
      </p:sp>
      <p:sp>
        <p:nvSpPr>
          <p:cNvPr id="16400" name="AutoShape 51"/>
          <p:cNvSpPr>
            <a:spLocks noChangeArrowheads="1"/>
          </p:cNvSpPr>
          <p:nvPr/>
        </p:nvSpPr>
        <p:spPr bwMode="auto">
          <a:xfrm>
            <a:off x="4114800" y="11430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AutoShape 52"/>
          <p:cNvSpPr>
            <a:spLocks noChangeArrowheads="1"/>
          </p:cNvSpPr>
          <p:nvPr/>
        </p:nvSpPr>
        <p:spPr bwMode="auto">
          <a:xfrm>
            <a:off x="1295400" y="3962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AutoShape 53"/>
          <p:cNvSpPr>
            <a:spLocks noChangeArrowheads="1"/>
          </p:cNvSpPr>
          <p:nvPr/>
        </p:nvSpPr>
        <p:spPr bwMode="auto">
          <a:xfrm>
            <a:off x="7467600" y="41910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3" name="AutoShape 54"/>
          <p:cNvSpPr>
            <a:spLocks noChangeArrowheads="1"/>
          </p:cNvSpPr>
          <p:nvPr/>
        </p:nvSpPr>
        <p:spPr bwMode="auto">
          <a:xfrm rot="1636606">
            <a:off x="1752600" y="25146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AutoShape 55"/>
          <p:cNvSpPr>
            <a:spLocks noChangeArrowheads="1"/>
          </p:cNvSpPr>
          <p:nvPr/>
        </p:nvSpPr>
        <p:spPr bwMode="auto">
          <a:xfrm rot="-2630620">
            <a:off x="6757988" y="2568575"/>
            <a:ext cx="2286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405" name="Group 56"/>
          <p:cNvGrpSpPr>
            <a:grpSpLocks/>
          </p:cNvGrpSpPr>
          <p:nvPr/>
        </p:nvGrpSpPr>
        <p:grpSpPr bwMode="auto">
          <a:xfrm>
            <a:off x="3581400" y="3048000"/>
            <a:ext cx="1981200" cy="1357313"/>
            <a:chOff x="2256" y="1920"/>
            <a:chExt cx="1248" cy="855"/>
          </a:xfrm>
        </p:grpSpPr>
        <p:sp>
          <p:nvSpPr>
            <p:cNvPr id="16418" name="Rectangle 57"/>
            <p:cNvSpPr>
              <a:spLocks noChangeArrowheads="1"/>
            </p:cNvSpPr>
            <p:nvPr/>
          </p:nvSpPr>
          <p:spPr bwMode="auto">
            <a:xfrm>
              <a:off x="2448" y="2016"/>
              <a:ext cx="672" cy="6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9" name="Line 58"/>
            <p:cNvSpPr>
              <a:spLocks noChangeShapeType="1"/>
            </p:cNvSpPr>
            <p:nvPr/>
          </p:nvSpPr>
          <p:spPr bwMode="auto">
            <a:xfrm flipV="1">
              <a:off x="2448" y="2016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0" name="Line 59"/>
            <p:cNvSpPr>
              <a:spLocks noChangeShapeType="1"/>
            </p:cNvSpPr>
            <p:nvPr/>
          </p:nvSpPr>
          <p:spPr bwMode="auto">
            <a:xfrm>
              <a:off x="2448" y="2016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1" name="Text Box 60"/>
            <p:cNvSpPr txBox="1">
              <a:spLocks noChangeArrowheads="1"/>
            </p:cNvSpPr>
            <p:nvPr/>
          </p:nvSpPr>
          <p:spPr bwMode="auto">
            <a:xfrm>
              <a:off x="2256" y="25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A</a:t>
              </a:r>
              <a:endParaRPr lang="ru-RU">
                <a:cs typeface="Arial" charset="0"/>
              </a:endParaRPr>
            </a:p>
          </p:txBody>
        </p:sp>
        <p:sp>
          <p:nvSpPr>
            <p:cNvPr id="16422" name="Text Box 61"/>
            <p:cNvSpPr txBox="1">
              <a:spLocks noChangeArrowheads="1"/>
            </p:cNvSpPr>
            <p:nvPr/>
          </p:nvSpPr>
          <p:spPr bwMode="auto">
            <a:xfrm>
              <a:off x="2256" y="192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B</a:t>
              </a:r>
              <a:endParaRPr lang="ru-RU">
                <a:cs typeface="Arial" charset="0"/>
              </a:endParaRPr>
            </a:p>
          </p:txBody>
        </p:sp>
        <p:sp>
          <p:nvSpPr>
            <p:cNvPr id="16423" name="Text Box 62"/>
            <p:cNvSpPr txBox="1">
              <a:spLocks noChangeArrowheads="1"/>
            </p:cNvSpPr>
            <p:nvPr/>
          </p:nvSpPr>
          <p:spPr bwMode="auto">
            <a:xfrm>
              <a:off x="3120" y="1920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C</a:t>
              </a:r>
              <a:endParaRPr lang="ru-RU">
                <a:cs typeface="Arial" charset="0"/>
              </a:endParaRPr>
            </a:p>
          </p:txBody>
        </p:sp>
        <p:sp>
          <p:nvSpPr>
            <p:cNvPr id="16424" name="Text Box 63"/>
            <p:cNvSpPr txBox="1">
              <a:spLocks noChangeArrowheads="1"/>
            </p:cNvSpPr>
            <p:nvPr/>
          </p:nvSpPr>
          <p:spPr bwMode="auto">
            <a:xfrm>
              <a:off x="3120" y="25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D</a:t>
              </a:r>
              <a:endParaRPr lang="ru-RU">
                <a:cs typeface="Arial" charset="0"/>
              </a:endParaRPr>
            </a:p>
          </p:txBody>
        </p:sp>
        <p:sp>
          <p:nvSpPr>
            <p:cNvPr id="16425" name="Text Box 64"/>
            <p:cNvSpPr txBox="1">
              <a:spLocks noChangeArrowheads="1"/>
            </p:cNvSpPr>
            <p:nvPr/>
          </p:nvSpPr>
          <p:spPr bwMode="auto">
            <a:xfrm>
              <a:off x="2688" y="21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O</a:t>
              </a:r>
              <a:endParaRPr lang="ru-RU">
                <a:cs typeface="Arial" charset="0"/>
              </a:endParaRPr>
            </a:p>
          </p:txBody>
        </p:sp>
      </p:grpSp>
      <p:sp>
        <p:nvSpPr>
          <p:cNvPr id="16406" name="AutoShape 65"/>
          <p:cNvSpPr>
            <a:spLocks noChangeArrowheads="1"/>
          </p:cNvSpPr>
          <p:nvPr/>
        </p:nvSpPr>
        <p:spPr bwMode="auto">
          <a:xfrm>
            <a:off x="4343400" y="2514600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7" name="AutoShape 66"/>
          <p:cNvSpPr>
            <a:spLocks noChangeArrowheads="1"/>
          </p:cNvSpPr>
          <p:nvPr/>
        </p:nvSpPr>
        <p:spPr bwMode="auto">
          <a:xfrm rot="3223542">
            <a:off x="3581400" y="41148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AutoShape 67"/>
          <p:cNvSpPr>
            <a:spLocks noChangeArrowheads="1"/>
          </p:cNvSpPr>
          <p:nvPr/>
        </p:nvSpPr>
        <p:spPr bwMode="auto">
          <a:xfrm rot="18376458" flipH="1">
            <a:off x="5105400" y="41148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9" name="AutoShape 68"/>
          <p:cNvSpPr>
            <a:spLocks noChangeArrowheads="1"/>
          </p:cNvSpPr>
          <p:nvPr/>
        </p:nvSpPr>
        <p:spPr bwMode="auto">
          <a:xfrm>
            <a:off x="228600" y="6096000"/>
            <a:ext cx="86106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0" name="AutoShape 70"/>
          <p:cNvSpPr>
            <a:spLocks noChangeArrowheads="1"/>
          </p:cNvSpPr>
          <p:nvPr/>
        </p:nvSpPr>
        <p:spPr bwMode="auto">
          <a:xfrm>
            <a:off x="6516688" y="5013325"/>
            <a:ext cx="16002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>
                <a:cs typeface="Arial" charset="0"/>
              </a:rPr>
              <a:t>АВ =</a:t>
            </a:r>
            <a:r>
              <a:rPr lang="en-US" sz="1200">
                <a:cs typeface="Arial" charset="0"/>
              </a:rPr>
              <a:t> BC =</a:t>
            </a:r>
            <a:r>
              <a:rPr lang="ru-RU" sz="1200">
                <a:cs typeface="Arial" charset="0"/>
              </a:rPr>
              <a:t> С</a:t>
            </a:r>
            <a:r>
              <a:rPr lang="en-US" sz="1200">
                <a:cs typeface="Arial" charset="0"/>
              </a:rPr>
              <a:t>D = AD</a:t>
            </a:r>
            <a:endParaRPr lang="ru-RU" sz="1200">
              <a:cs typeface="Arial" charset="0"/>
            </a:endParaRPr>
          </a:p>
        </p:txBody>
      </p:sp>
      <p:sp>
        <p:nvSpPr>
          <p:cNvPr id="16411" name="AutoShape 71"/>
          <p:cNvSpPr>
            <a:spLocks noChangeArrowheads="1"/>
          </p:cNvSpPr>
          <p:nvPr/>
        </p:nvSpPr>
        <p:spPr bwMode="auto">
          <a:xfrm>
            <a:off x="971550" y="5373688"/>
            <a:ext cx="16002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FF3300"/>
                </a:solidFill>
                <a:cs typeface="Arial" charset="0"/>
              </a:rPr>
              <a:t>?</a:t>
            </a:r>
          </a:p>
        </p:txBody>
      </p:sp>
      <p:sp>
        <p:nvSpPr>
          <p:cNvPr id="16412" name="AutoShape 72"/>
          <p:cNvSpPr>
            <a:spLocks noChangeArrowheads="1"/>
          </p:cNvSpPr>
          <p:nvPr/>
        </p:nvSpPr>
        <p:spPr bwMode="auto">
          <a:xfrm>
            <a:off x="6588125" y="5373688"/>
            <a:ext cx="16002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FF3300"/>
                </a:solidFill>
                <a:cs typeface="Arial" charset="0"/>
              </a:rPr>
              <a:t>?</a:t>
            </a:r>
          </a:p>
        </p:txBody>
      </p:sp>
      <p:sp>
        <p:nvSpPr>
          <p:cNvPr id="16413" name="AutoShape 73"/>
          <p:cNvSpPr>
            <a:spLocks noChangeArrowheads="1"/>
          </p:cNvSpPr>
          <p:nvPr/>
        </p:nvSpPr>
        <p:spPr bwMode="auto">
          <a:xfrm>
            <a:off x="3492500" y="5157788"/>
            <a:ext cx="1600200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3300"/>
                </a:solidFill>
                <a:cs typeface="Arial" charset="0"/>
              </a:rPr>
              <a:t>?</a:t>
            </a:r>
          </a:p>
        </p:txBody>
      </p:sp>
      <p:sp>
        <p:nvSpPr>
          <p:cNvPr id="16414" name="Line 74"/>
          <p:cNvSpPr>
            <a:spLocks noChangeShapeType="1"/>
          </p:cNvSpPr>
          <p:nvPr/>
        </p:nvSpPr>
        <p:spPr bwMode="auto">
          <a:xfrm>
            <a:off x="6877050" y="3429000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5" name="Line 75"/>
          <p:cNvSpPr>
            <a:spLocks noChangeShapeType="1"/>
          </p:cNvSpPr>
          <p:nvPr/>
        </p:nvSpPr>
        <p:spPr bwMode="auto">
          <a:xfrm>
            <a:off x="7740650" y="3860800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6" name="Line 76"/>
          <p:cNvSpPr>
            <a:spLocks noChangeShapeType="1"/>
          </p:cNvSpPr>
          <p:nvPr/>
        </p:nvSpPr>
        <p:spPr bwMode="auto">
          <a:xfrm flipH="1">
            <a:off x="6877050" y="3860800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7" name="Line 77"/>
          <p:cNvSpPr>
            <a:spLocks noChangeShapeType="1"/>
          </p:cNvSpPr>
          <p:nvPr/>
        </p:nvSpPr>
        <p:spPr bwMode="auto">
          <a:xfrm flipH="1">
            <a:off x="7740650" y="3429000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052513"/>
            <a:ext cx="7602537" cy="509111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Цели урока:</a:t>
            </a:r>
          </a:p>
          <a:p>
            <a:pPr eaLnBrk="1" hangingPunct="1"/>
            <a:r>
              <a:rPr lang="ru-RU" b="1" smtClean="0"/>
              <a:t> </a:t>
            </a:r>
            <a:r>
              <a:rPr lang="ru-RU" sz="3600" b="1" i="1" smtClean="0">
                <a:solidFill>
                  <a:schemeClr val="hlink"/>
                </a:solidFill>
              </a:rPr>
              <a:t>дать определение</a:t>
            </a:r>
            <a:r>
              <a:rPr lang="ru-RU" sz="3600" b="1" smtClean="0">
                <a:solidFill>
                  <a:schemeClr val="hlink"/>
                </a:solidFill>
              </a:rPr>
              <a:t>,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 и </a:t>
            </a:r>
            <a:r>
              <a:rPr lang="ru-RU" sz="3600" b="1" i="1" smtClean="0">
                <a:solidFill>
                  <a:schemeClr val="hlink"/>
                </a:solidFill>
              </a:rPr>
              <a:t>установить свойства и признаки:</a:t>
            </a:r>
          </a:p>
          <a:p>
            <a:pPr eaLnBrk="1" hangingPunct="1"/>
            <a:r>
              <a:rPr lang="ru-RU" b="1" smtClean="0">
                <a:solidFill>
                  <a:srgbClr val="CC3300"/>
                </a:solidFill>
              </a:rPr>
              <a:t>прямоугольника, ромба,</a:t>
            </a:r>
            <a:r>
              <a:rPr lang="en-US" b="1" smtClean="0">
                <a:solidFill>
                  <a:srgbClr val="CC3300"/>
                </a:solidFill>
              </a:rPr>
              <a:t> </a:t>
            </a:r>
            <a:r>
              <a:rPr lang="ru-RU" b="1" smtClean="0">
                <a:solidFill>
                  <a:srgbClr val="CC3300"/>
                </a:solidFill>
              </a:rPr>
              <a:t>квадрата.</a:t>
            </a:r>
            <a:r>
              <a:rPr lang="ru-RU" b="1" i="1" smtClean="0">
                <a:solidFill>
                  <a:schemeClr val="hlink"/>
                </a:solidFill>
              </a:rPr>
              <a:t> </a:t>
            </a:r>
            <a:endParaRPr lang="ru-RU" b="1" smtClean="0">
              <a:solidFill>
                <a:schemeClr val="hlink"/>
              </a:solidFill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831850"/>
            <a:ext cx="8135937" cy="53117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accent2"/>
                </a:solidFill>
              </a:rPr>
              <a:t>          </a:t>
            </a:r>
            <a:r>
              <a:rPr lang="ru-RU" b="1" smtClean="0">
                <a:solidFill>
                  <a:schemeClr val="accent2"/>
                </a:solidFill>
                <a:latin typeface="Arial" charset="0"/>
              </a:rPr>
              <a:t>Исследовательская работа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</a:rPr>
              <a:t>     А. Прямоугольник. 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 В. Ромб. 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 С. Квадрат.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68313" y="3554413"/>
            <a:ext cx="78486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chemeClr val="accent2"/>
                </a:solidFill>
              </a:rPr>
              <a:t>Исследование будем проводить по схеме. </a:t>
            </a:r>
          </a:p>
          <a:p>
            <a:r>
              <a:rPr lang="ru-RU"/>
              <a:t>  </a:t>
            </a:r>
            <a:r>
              <a:rPr lang="ru-RU" sz="2800" b="1">
                <a:solidFill>
                  <a:schemeClr val="hlink"/>
                </a:solidFill>
              </a:rPr>
              <a:t>Наблюдение</a:t>
            </a:r>
            <a:r>
              <a:rPr lang="ru-RU" sz="2400" b="1">
                <a:solidFill>
                  <a:schemeClr val="hlink"/>
                </a:solidFill>
              </a:rPr>
              <a:t> </a:t>
            </a:r>
          </a:p>
          <a:p>
            <a:r>
              <a:rPr lang="ru-RU" sz="2400" b="1">
                <a:solidFill>
                  <a:schemeClr val="hlink"/>
                </a:solidFill>
              </a:rPr>
              <a:t>                                </a:t>
            </a:r>
            <a:r>
              <a:rPr lang="ru-RU" sz="2800" b="1">
                <a:solidFill>
                  <a:schemeClr val="hlink"/>
                </a:solidFill>
              </a:rPr>
              <a:t>Гипотеза. </a:t>
            </a:r>
          </a:p>
          <a:p>
            <a:r>
              <a:rPr lang="ru-RU" sz="2400" b="1">
                <a:solidFill>
                  <a:schemeClr val="hlink"/>
                </a:solidFill>
              </a:rPr>
              <a:t>                                                         </a:t>
            </a:r>
            <a:r>
              <a:rPr lang="ru-RU" sz="2800" b="1">
                <a:solidFill>
                  <a:schemeClr val="hlink"/>
                </a:solidFill>
              </a:rPr>
              <a:t>Доказательство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2987675" y="4581525"/>
            <a:ext cx="792163" cy="431800"/>
          </a:xfrm>
          <a:prstGeom prst="curvedDownArrow">
            <a:avLst>
              <a:gd name="adj1" fmla="val 36691"/>
              <a:gd name="adj2" fmla="val 73382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5003800" y="4941888"/>
            <a:ext cx="792163" cy="431800"/>
          </a:xfrm>
          <a:prstGeom prst="curvedDownArrow">
            <a:avLst>
              <a:gd name="adj1" fmla="val 36691"/>
              <a:gd name="adj2" fmla="val 73382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5003800" y="2133600"/>
            <a:ext cx="2089150" cy="7191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определение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4427538" y="2708275"/>
            <a:ext cx="720725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7019925" y="2565400"/>
            <a:ext cx="720725" cy="3603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3708400" y="2997200"/>
            <a:ext cx="1655763" cy="5032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свойства</a:t>
            </a:r>
          </a:p>
        </p:txBody>
      </p:sp>
      <p:sp>
        <p:nvSpPr>
          <p:cNvPr id="18442" name="Oval 14"/>
          <p:cNvSpPr>
            <a:spLocks noChangeArrowheads="1"/>
          </p:cNvSpPr>
          <p:nvPr/>
        </p:nvSpPr>
        <p:spPr bwMode="auto">
          <a:xfrm>
            <a:off x="6804025" y="2997200"/>
            <a:ext cx="1727200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</a:rPr>
              <a:t>признаки</a:t>
            </a:r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5508625" y="2924175"/>
            <a:ext cx="1150938" cy="433388"/>
          </a:xfrm>
          <a:custGeom>
            <a:avLst/>
            <a:gdLst>
              <a:gd name="T0" fmla="*/ 575469 w 21600"/>
              <a:gd name="T1" fmla="*/ 0 h 21600"/>
              <a:gd name="T2" fmla="*/ 0 w 21600"/>
              <a:gd name="T3" fmla="*/ 309571 h 21600"/>
              <a:gd name="T4" fmla="*/ 575469 w 21600"/>
              <a:gd name="T5" fmla="*/ 371470 h 21600"/>
              <a:gd name="T6" fmla="*/ 1150938 w 21600"/>
              <a:gd name="T7" fmla="*/ 30957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  <p:bldP spid="51208" grpId="0" animBg="1"/>
      <p:bldP spid="51211" grpId="0" animBg="1"/>
      <p:bldP spid="51212" grpId="0" animBg="1"/>
      <p:bldP spid="51213" grpId="0" animBg="1"/>
      <p:bldP spid="512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836613"/>
            <a:ext cx="8229600" cy="654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ПРЯМОУГОЛЬНИК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763713" y="1916113"/>
            <a:ext cx="5616575" cy="23034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258888" y="4652963"/>
            <a:ext cx="6983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Прямоугольником называется параллелограмм, у которого все углы прямые</a:t>
            </a:r>
            <a:endParaRPr lang="en-US" sz="2000" b="1">
              <a:solidFill>
                <a:schemeClr val="hlin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cs typeface="Arial" charset="0"/>
              </a:rPr>
              <a:t>&lt;A = &lt;B = &lt;C = &lt;D = 90°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258888" y="4076700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7451725" y="4076700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</a:t>
            </a:r>
            <a:endParaRPr lang="ru-RU" sz="2000" b="1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7451725" y="1557338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</a:t>
            </a:r>
            <a:endParaRPr lang="ru-RU" sz="2000" b="1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258888" y="1557338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  <a:endParaRPr lang="ru-RU" sz="2000" b="1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763713" y="4005263"/>
            <a:ext cx="215900" cy="2159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763713" y="4005263"/>
            <a:ext cx="215900" cy="2159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763713" y="1916113"/>
            <a:ext cx="215900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7164388" y="1916113"/>
            <a:ext cx="215900" cy="2159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164388" y="4005263"/>
            <a:ext cx="215900" cy="2159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714375" y="831850"/>
            <a:ext cx="8105775" cy="5311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CC3300"/>
                </a:solidFill>
              </a:rPr>
              <a:t>Практическая работа №1.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chemeClr val="hlink"/>
                </a:solidFill>
              </a:rPr>
              <a:t>Прямоугольник.</a:t>
            </a:r>
            <a:endParaRPr lang="ru-RU" sz="360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1. измерить диагонали, 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2.данные занести в таблицу №1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3. сделать выводы.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79838" y="4005263"/>
            <a:ext cx="3673475" cy="1800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3779838" y="4005263"/>
            <a:ext cx="3671887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3779838" y="4005263"/>
            <a:ext cx="3671887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348038" y="566102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3348038" y="38608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7451725" y="38608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7451725" y="55165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620713"/>
            <a:ext cx="5238750" cy="62071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FF"/>
                </a:solidFill>
              </a:rPr>
              <a:t>РОМБ</a:t>
            </a: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2484438" y="1844675"/>
            <a:ext cx="4033837" cy="2663825"/>
          </a:xfrm>
          <a:prstGeom prst="diamond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FFFF"/>
              </a:solidFill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116013" y="4724400"/>
            <a:ext cx="712946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Ромбом называется параллелограмм, у которого все стороны равны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AB=BC=CD=AD</a:t>
            </a:r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195513" y="29241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endParaRPr lang="ru-RU" sz="2000" b="1"/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427538" y="43656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</a:t>
            </a:r>
            <a:endParaRPr lang="ru-RU" sz="2000" b="1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6372225" y="30686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</a:t>
            </a:r>
            <a:endParaRPr lang="ru-RU" sz="2000" b="1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4211638" y="15573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  <a:endParaRPr lang="ru-RU" sz="2000" b="1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3276600" y="3644900"/>
            <a:ext cx="287338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 flipH="1">
            <a:off x="5292725" y="2276475"/>
            <a:ext cx="287338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3492500" y="2349500"/>
            <a:ext cx="358775" cy="215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>
            <a:off x="5219700" y="3789363"/>
            <a:ext cx="358775" cy="215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/>
          </p:cNvSpPr>
          <p:nvPr>
            <p:ph type="body" idx="4294967295"/>
          </p:nvPr>
        </p:nvSpPr>
        <p:spPr>
          <a:xfrm>
            <a:off x="755650" y="1268413"/>
            <a:ext cx="7715250" cy="531177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800000"/>
                </a:solidFill>
              </a:rPr>
              <a:t>Одной из основных и простейших фигур в геометрии является четырехугольник. </a:t>
            </a:r>
          </a:p>
          <a:p>
            <a:pPr eaLnBrk="1" hangingPunct="1">
              <a:defRPr/>
            </a:pPr>
            <a:r>
              <a:rPr lang="ru-RU" b="1" smtClean="0">
                <a:solidFill>
                  <a:srgbClr val="800000"/>
                </a:solidFill>
              </a:rPr>
              <a:t>	За несколько тысячелетий геометры так подробно изучили четырехугольник, что иногда говорят о «геометрии четырехугольника» как о самостоятельном разделе геометрии.</a:t>
            </a:r>
          </a:p>
          <a:p>
            <a:pPr eaLnBrk="1" hangingPunct="1">
              <a:defRPr/>
            </a:pPr>
            <a:endParaRPr lang="ru-RU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831850"/>
            <a:ext cx="8105775" cy="5311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CC3300"/>
                </a:solidFill>
              </a:rPr>
              <a:t>     Практическая работа №2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tx2"/>
                </a:solidFill>
              </a:rPr>
              <a:t>1.Измерить углы: </a:t>
            </a:r>
            <a:endParaRPr lang="en-US" sz="2800" b="1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2800" b="1" smtClean="0">
                <a:solidFill>
                  <a:schemeClr val="tx2"/>
                </a:solidFill>
              </a:rPr>
              <a:t>    ABO  </a:t>
            </a:r>
            <a:r>
              <a:rPr lang="ru-RU" sz="2800" b="1" smtClean="0">
                <a:solidFill>
                  <a:schemeClr val="tx2"/>
                </a:solidFill>
              </a:rPr>
              <a:t>и</a:t>
            </a:r>
            <a:r>
              <a:rPr lang="en-US" sz="2800" b="1" smtClean="0">
                <a:solidFill>
                  <a:schemeClr val="tx2"/>
                </a:solidFill>
              </a:rPr>
              <a:t>  CBO</a:t>
            </a:r>
          </a:p>
          <a:p>
            <a:pPr eaLnBrk="1" hangingPunct="1">
              <a:buFont typeface="Arial" charset="0"/>
              <a:buNone/>
            </a:pPr>
            <a:r>
              <a:rPr lang="en-US" sz="2800" b="1" smtClean="0">
                <a:solidFill>
                  <a:schemeClr val="tx2"/>
                </a:solidFill>
              </a:rPr>
              <a:t>    </a:t>
            </a:r>
            <a:r>
              <a:rPr lang="ru-RU" sz="2800" b="1" smtClean="0">
                <a:solidFill>
                  <a:schemeClr val="tx2"/>
                </a:solidFill>
              </a:rPr>
              <a:t>                                    </a:t>
            </a:r>
            <a:r>
              <a:rPr lang="ru-RU" sz="2400" b="1" smtClean="0">
                <a:solidFill>
                  <a:schemeClr val="tx2"/>
                </a:solidFill>
              </a:rPr>
              <a:t>занести в таблицу№2            </a:t>
            </a:r>
            <a:r>
              <a:rPr lang="ru-RU" sz="2400" b="1" smtClean="0">
                <a:solidFill>
                  <a:srgbClr val="CC3300"/>
                </a:solidFill>
              </a:rPr>
              <a:t>Вывод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tx2"/>
                </a:solidFill>
              </a:rPr>
              <a:t>    </a:t>
            </a:r>
            <a:r>
              <a:rPr lang="en-US" sz="2800" b="1" smtClean="0">
                <a:solidFill>
                  <a:schemeClr val="tx2"/>
                </a:solidFill>
              </a:rPr>
              <a:t>BAO  </a:t>
            </a:r>
            <a:r>
              <a:rPr lang="ru-RU" sz="2800" b="1" smtClean="0">
                <a:solidFill>
                  <a:schemeClr val="tx2"/>
                </a:solidFill>
              </a:rPr>
              <a:t>и</a:t>
            </a:r>
            <a:r>
              <a:rPr lang="en-US" sz="2800" b="1" smtClean="0">
                <a:solidFill>
                  <a:schemeClr val="tx2"/>
                </a:solidFill>
              </a:rPr>
              <a:t>  DAO</a:t>
            </a:r>
            <a:endParaRPr lang="ru-RU" sz="2800" b="1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tx2"/>
                </a:solidFill>
              </a:rPr>
              <a:t>2.Измерить углы АОВ и СОВ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tx2"/>
                </a:solidFill>
              </a:rPr>
              <a:t>           </a:t>
            </a:r>
            <a:r>
              <a:rPr lang="ru-RU" sz="2400" b="1" smtClean="0">
                <a:solidFill>
                  <a:schemeClr val="tx2"/>
                </a:solidFill>
              </a:rPr>
              <a:t>занести в таблицу№2</a:t>
            </a:r>
            <a:endParaRPr lang="ru-RU" sz="2800" b="1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CC3300"/>
                </a:solidFill>
              </a:rPr>
              <a:t>            </a:t>
            </a:r>
            <a:r>
              <a:rPr lang="ru-RU" sz="2400" b="1" smtClean="0">
                <a:solidFill>
                  <a:srgbClr val="CC3300"/>
                </a:solidFill>
              </a:rPr>
              <a:t>Вывод</a:t>
            </a:r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4211638" y="3500438"/>
            <a:ext cx="4033837" cy="2663825"/>
          </a:xfrm>
          <a:prstGeom prst="diamond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FFFF"/>
              </a:solidFill>
            </a:endParaRPr>
          </a:p>
        </p:txBody>
      </p:sp>
      <p:sp>
        <p:nvSpPr>
          <p:cNvPr id="22532" name="Line 11"/>
          <p:cNvSpPr>
            <a:spLocks noChangeShapeType="1"/>
          </p:cNvSpPr>
          <p:nvPr/>
        </p:nvSpPr>
        <p:spPr bwMode="auto">
          <a:xfrm>
            <a:off x="4211638" y="4797425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>
            <a:off x="6227763" y="3500438"/>
            <a:ext cx="0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3924300" y="48688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</a:t>
            </a: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6300788" y="32845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</a:t>
            </a: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8243888" y="4724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</a:t>
            </a:r>
          </a:p>
        </p:txBody>
      </p:sp>
      <p:sp>
        <p:nvSpPr>
          <p:cNvPr id="22537" name="Text Box 17"/>
          <p:cNvSpPr txBox="1">
            <a:spLocks noChangeArrowheads="1"/>
          </p:cNvSpPr>
          <p:nvPr/>
        </p:nvSpPr>
        <p:spPr bwMode="auto">
          <a:xfrm>
            <a:off x="5724525" y="6092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</a:t>
            </a:r>
            <a:endParaRPr lang="ru-RU" b="1"/>
          </a:p>
        </p:txBody>
      </p:sp>
      <p:sp>
        <p:nvSpPr>
          <p:cNvPr id="22538" name="Text Box 18"/>
          <p:cNvSpPr txBox="1">
            <a:spLocks noChangeArrowheads="1"/>
          </p:cNvSpPr>
          <p:nvPr/>
        </p:nvSpPr>
        <p:spPr bwMode="auto">
          <a:xfrm>
            <a:off x="6227763" y="47244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</a:t>
            </a:r>
            <a:endParaRPr lang="ru-RU" b="1"/>
          </a:p>
        </p:txBody>
      </p:sp>
      <p:sp>
        <p:nvSpPr>
          <p:cNvPr id="22539" name="Line 19"/>
          <p:cNvSpPr>
            <a:spLocks noChangeShapeType="1"/>
          </p:cNvSpPr>
          <p:nvPr/>
        </p:nvSpPr>
        <p:spPr bwMode="auto">
          <a:xfrm>
            <a:off x="5219700" y="4005263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Line 20"/>
          <p:cNvSpPr>
            <a:spLocks noChangeShapeType="1"/>
          </p:cNvSpPr>
          <p:nvPr/>
        </p:nvSpPr>
        <p:spPr bwMode="auto">
          <a:xfrm>
            <a:off x="7164388" y="5373688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22"/>
          <p:cNvSpPr>
            <a:spLocks noChangeShapeType="1"/>
          </p:cNvSpPr>
          <p:nvPr/>
        </p:nvSpPr>
        <p:spPr bwMode="auto">
          <a:xfrm flipH="1">
            <a:off x="7092950" y="40052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23"/>
          <p:cNvSpPr>
            <a:spLocks noChangeShapeType="1"/>
          </p:cNvSpPr>
          <p:nvPr/>
        </p:nvSpPr>
        <p:spPr bwMode="auto">
          <a:xfrm flipH="1">
            <a:off x="5219700" y="54451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AutoShape 24"/>
          <p:cNvSpPr>
            <a:spLocks noChangeArrowheads="1"/>
          </p:cNvSpPr>
          <p:nvPr/>
        </p:nvSpPr>
        <p:spPr bwMode="auto">
          <a:xfrm>
            <a:off x="2987675" y="270827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AutoShape 26"/>
          <p:cNvSpPr>
            <a:spLocks noChangeArrowheads="1"/>
          </p:cNvSpPr>
          <p:nvPr/>
        </p:nvSpPr>
        <p:spPr bwMode="auto">
          <a:xfrm>
            <a:off x="6588125" y="270827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AutoShape 27"/>
          <p:cNvSpPr>
            <a:spLocks noChangeArrowheads="1"/>
          </p:cNvSpPr>
          <p:nvPr/>
        </p:nvSpPr>
        <p:spPr bwMode="auto">
          <a:xfrm>
            <a:off x="611188" y="4221163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AutoShape 28"/>
          <p:cNvSpPr>
            <a:spLocks noChangeArrowheads="1"/>
          </p:cNvSpPr>
          <p:nvPr/>
        </p:nvSpPr>
        <p:spPr bwMode="auto">
          <a:xfrm>
            <a:off x="684213" y="47974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7" name="AutoShape 29"/>
          <p:cNvSpPr>
            <a:spLocks/>
          </p:cNvSpPr>
          <p:nvPr/>
        </p:nvSpPr>
        <p:spPr bwMode="auto">
          <a:xfrm>
            <a:off x="2555875" y="2060575"/>
            <a:ext cx="287338" cy="1368425"/>
          </a:xfrm>
          <a:prstGeom prst="rightBrace">
            <a:avLst>
              <a:gd name="adj1" fmla="val 39687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63713" y="1916113"/>
            <a:ext cx="5616575" cy="23034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58888" y="4652963"/>
            <a:ext cx="69834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Диагонали прямоугольника равны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AC = BD</a:t>
            </a:r>
            <a:endParaRPr lang="ru-RU" sz="2400" b="1">
              <a:solidFill>
                <a:schemeClr val="hlink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58888" y="4076700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451725" y="4076700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</a:t>
            </a:r>
            <a:endParaRPr lang="ru-RU" sz="2000" b="1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451725" y="1557338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</a:t>
            </a:r>
            <a:endParaRPr lang="ru-RU" sz="2000" b="1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258888" y="1557338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  <a:endParaRPr lang="ru-RU" sz="2000" b="1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1763713" y="1916113"/>
            <a:ext cx="5545137" cy="2305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763713" y="1916113"/>
            <a:ext cx="5616575" cy="2305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2" name="Rectangle 10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6540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2"/>
                </a:solidFill>
              </a:rPr>
              <a:t>Свойство прямоугольника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/>
      <p:bldP spid="21509" grpId="0"/>
      <p:bldP spid="21510" grpId="0"/>
      <p:bldP spid="21511" grpId="0"/>
      <p:bldP spid="21512" grpId="0"/>
      <p:bldP spid="21514" grpId="0" animBg="1"/>
      <p:bldP spid="215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2987675" y="981075"/>
            <a:ext cx="61563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b="1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Дано</a:t>
            </a:r>
            <a:r>
              <a:rPr lang="en-GB" sz="200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: ABCD - прямоугольник,</a:t>
            </a: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3132138" y="1484313"/>
            <a:ext cx="55626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АС и DВ – диагонали.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3059113" y="1916113"/>
            <a:ext cx="52578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Доказать</a:t>
            </a:r>
            <a:r>
              <a:rPr lang="en-GB" sz="2000" i="1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: </a:t>
            </a:r>
            <a:r>
              <a:rPr lang="en-GB" sz="2000" i="1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AC=DВ.</a:t>
            </a: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2987675" y="2349500"/>
            <a:ext cx="22320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Доказательство</a:t>
            </a:r>
            <a:r>
              <a:rPr lang="ru-RU" sz="2000" b="1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  <a:r>
              <a:rPr lang="en-GB" sz="2400" i="1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611188" y="2852738"/>
            <a:ext cx="74676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Рассмотрим  </a:t>
            </a:r>
            <a:r>
              <a:rPr lang="en-GB" sz="2000">
                <a:solidFill>
                  <a:srgbClr val="333399"/>
                </a:solidFill>
                <a:latin typeface="Wingdings 3" pitchFamily="18" charset="2"/>
                <a:ea typeface="Lucida Sans Unicode" pitchFamily="34" charset="0"/>
                <a:cs typeface="Lucida Sans Unicode" pitchFamily="34" charset="0"/>
              </a:rPr>
              <a:t></a:t>
            </a: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CDA и </a:t>
            </a:r>
            <a:r>
              <a:rPr lang="en-GB" sz="2000">
                <a:solidFill>
                  <a:srgbClr val="333399"/>
                </a:solidFill>
                <a:latin typeface="Wingdings 3" pitchFamily="18" charset="2"/>
                <a:ea typeface="Lucida Sans Unicode" pitchFamily="34" charset="0"/>
                <a:cs typeface="Lucida Sans Unicode" pitchFamily="34" charset="0"/>
              </a:rPr>
              <a:t></a:t>
            </a: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BAD: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1042988" y="3429000"/>
            <a:ext cx="52451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1.</a:t>
            </a: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AD</a:t>
            </a:r>
            <a:r>
              <a:rPr lang="ru-RU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– общая, 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1042988" y="3860800"/>
            <a:ext cx="81010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2.</a:t>
            </a: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CD = ВА – противоположные стороны  прямоугольника,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900113" y="4437063"/>
            <a:ext cx="5735637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 3.</a:t>
            </a: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∟</a:t>
            </a:r>
            <a:r>
              <a:rPr lang="ru-RU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С</a:t>
            </a:r>
            <a:r>
              <a:rPr lang="en-US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DA</a:t>
            </a:r>
            <a:r>
              <a:rPr lang="ru-RU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= </a:t>
            </a:r>
            <a:r>
              <a:rPr lang="en-US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∟BAD </a:t>
            </a: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( по 90</a:t>
            </a:r>
            <a:r>
              <a:rPr lang="en-GB" sz="2000">
                <a:solidFill>
                  <a:srgbClr val="333399"/>
                </a:solidFill>
                <a:cs typeface="Arial" charset="0"/>
              </a:rPr>
              <a:t>º),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419600" y="4437063"/>
            <a:ext cx="4724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з</a:t>
            </a:r>
            <a:r>
              <a:rPr lang="en-GB" sz="2000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начит  </a:t>
            </a:r>
            <a:r>
              <a:rPr lang="en-GB" sz="2000">
                <a:solidFill>
                  <a:srgbClr val="22228B"/>
                </a:solidFill>
                <a:latin typeface="Wingdings 3" pitchFamily="18" charset="2"/>
                <a:ea typeface="Lucida Sans Unicode" pitchFamily="34" charset="0"/>
                <a:cs typeface="Lucida Sans Unicode" pitchFamily="34" charset="0"/>
              </a:rPr>
              <a:t></a:t>
            </a:r>
            <a:r>
              <a:rPr lang="en-GB" sz="2000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CDA = </a:t>
            </a:r>
            <a:r>
              <a:rPr lang="en-GB" sz="2000">
                <a:solidFill>
                  <a:srgbClr val="22228B"/>
                </a:solidFill>
                <a:latin typeface="Wingdings 3" pitchFamily="18" charset="2"/>
                <a:ea typeface="Lucida Sans Unicode" pitchFamily="34" charset="0"/>
                <a:cs typeface="Lucida Sans Unicode" pitchFamily="34" charset="0"/>
              </a:rPr>
              <a:t></a:t>
            </a:r>
            <a:r>
              <a:rPr lang="en-GB" sz="2000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BAD.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914400" y="4797425"/>
            <a:ext cx="82296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Из равенства треугольников следует равенство </a:t>
            </a:r>
            <a:r>
              <a:rPr lang="ru-RU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его </a:t>
            </a: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соответствующих сторон,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3851275" y="5516563"/>
            <a:ext cx="25209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значит  AC=BD.</a:t>
            </a:r>
          </a:p>
        </p:txBody>
      </p:sp>
      <p:grpSp>
        <p:nvGrpSpPr>
          <p:cNvPr id="24589" name="Group 3"/>
          <p:cNvGrpSpPr>
            <a:grpSpLocks/>
          </p:cNvGrpSpPr>
          <p:nvPr/>
        </p:nvGrpSpPr>
        <p:grpSpPr bwMode="auto">
          <a:xfrm>
            <a:off x="214313" y="642938"/>
            <a:ext cx="2438400" cy="1831975"/>
            <a:chOff x="336" y="1245"/>
            <a:chExt cx="1536" cy="1108"/>
          </a:xfrm>
        </p:grpSpPr>
        <p:sp>
          <p:nvSpPr>
            <p:cNvPr id="24613" name="Rectangle 4"/>
            <p:cNvSpPr>
              <a:spLocks noChangeArrowheads="1"/>
            </p:cNvSpPr>
            <p:nvPr/>
          </p:nvSpPr>
          <p:spPr bwMode="auto">
            <a:xfrm>
              <a:off x="432" y="1486"/>
              <a:ext cx="1200" cy="62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ru-RU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24614" name="Text Box 5"/>
            <p:cNvSpPr txBox="1">
              <a:spLocks noChangeArrowheads="1"/>
            </p:cNvSpPr>
            <p:nvPr/>
          </p:nvSpPr>
          <p:spPr bwMode="auto">
            <a:xfrm>
              <a:off x="336" y="1245"/>
              <a:ext cx="1488" cy="2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6688" algn="l"/>
                  <a:tab pos="10779125" algn="l"/>
                  <a:tab pos="10780713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pitchFamily="34" charset="0"/>
                  <a:cs typeface="Lucida Sans Unicode" pitchFamily="34" charset="0"/>
                </a:rPr>
                <a:t>		</a:t>
              </a:r>
            </a:p>
          </p:txBody>
        </p:sp>
        <p:sp>
          <p:nvSpPr>
            <p:cNvPr id="24615" name="Text Box 6"/>
            <p:cNvSpPr txBox="1">
              <a:spLocks noChangeArrowheads="1"/>
            </p:cNvSpPr>
            <p:nvPr/>
          </p:nvSpPr>
          <p:spPr bwMode="auto">
            <a:xfrm>
              <a:off x="336" y="2113"/>
              <a:ext cx="1536" cy="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6688" algn="l"/>
                  <a:tab pos="10779125" algn="l"/>
                  <a:tab pos="10780713" algn="l"/>
                </a:tabLst>
              </a:pPr>
              <a:r>
                <a:rPr lang="en-GB" sz="2000" b="1">
                  <a:solidFill>
                    <a:schemeClr val="hlink"/>
                  </a:solidFill>
                  <a:ea typeface="Lucida Sans Unicode" pitchFamily="34" charset="0"/>
                  <a:cs typeface="Lucida Sans Unicode" pitchFamily="34" charset="0"/>
                </a:rPr>
                <a:t>A</a:t>
              </a:r>
              <a:r>
                <a:rPr lang="en-GB">
                  <a:solidFill>
                    <a:srgbClr val="000000"/>
                  </a:solidFill>
                  <a:ea typeface="Lucida Sans Unicode" pitchFamily="34" charset="0"/>
                  <a:cs typeface="Lucida Sans Unicode" pitchFamily="34" charset="0"/>
                </a:rPr>
                <a:t>		</a:t>
              </a:r>
              <a:r>
                <a:rPr lang="en-GB" sz="2000" b="1">
                  <a:solidFill>
                    <a:schemeClr val="hlink"/>
                  </a:solidFill>
                  <a:ea typeface="Lucida Sans Unicode" pitchFamily="34" charset="0"/>
                  <a:cs typeface="Lucida Sans Unicode" pitchFamily="34" charset="0"/>
                </a:rPr>
                <a:t>D</a:t>
              </a:r>
            </a:p>
          </p:txBody>
        </p:sp>
      </p:grpSp>
      <p:grpSp>
        <p:nvGrpSpPr>
          <p:cNvPr id="24590" name="Группа 54"/>
          <p:cNvGrpSpPr>
            <a:grpSpLocks/>
          </p:cNvGrpSpPr>
          <p:nvPr/>
        </p:nvGrpSpPr>
        <p:grpSpPr bwMode="auto">
          <a:xfrm>
            <a:off x="357188" y="1071563"/>
            <a:ext cx="1928812" cy="1008062"/>
            <a:chOff x="500034" y="1724012"/>
            <a:chExt cx="1928826" cy="1143008"/>
          </a:xfrm>
        </p:grpSpPr>
        <p:cxnSp>
          <p:nvCxnSpPr>
            <p:cNvPr id="24611" name="Прямая соединительная линия 55"/>
            <p:cNvCxnSpPr>
              <a:cxnSpLocks noChangeShapeType="1"/>
            </p:cNvCxnSpPr>
            <p:nvPr/>
          </p:nvCxnSpPr>
          <p:spPr bwMode="auto">
            <a:xfrm flipV="1">
              <a:off x="571472" y="1724012"/>
              <a:ext cx="1857388" cy="1133482"/>
            </a:xfrm>
            <a:prstGeom prst="line">
              <a:avLst/>
            </a:prstGeom>
            <a:noFill/>
            <a:ln w="9525" algn="ctr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24612" name="Прямая соединительная линия 56"/>
            <p:cNvCxnSpPr>
              <a:cxnSpLocks noChangeShapeType="1"/>
            </p:cNvCxnSpPr>
            <p:nvPr/>
          </p:nvCxnSpPr>
          <p:spPr bwMode="auto">
            <a:xfrm rot="10800000">
              <a:off x="500034" y="1724013"/>
              <a:ext cx="1928826" cy="1143007"/>
            </a:xfrm>
            <a:prstGeom prst="line">
              <a:avLst/>
            </a:prstGeom>
            <a:noFill/>
            <a:ln w="9525" algn="ctr">
              <a:solidFill>
                <a:srgbClr val="7030A0"/>
              </a:solidFill>
              <a:round/>
              <a:headEnd/>
              <a:tailEnd/>
            </a:ln>
          </p:spPr>
        </p:cxnSp>
      </p:grpSp>
      <p:grpSp>
        <p:nvGrpSpPr>
          <p:cNvPr id="4" name="Группа 79"/>
          <p:cNvGrpSpPr>
            <a:grpSpLocks/>
          </p:cNvGrpSpPr>
          <p:nvPr/>
        </p:nvGrpSpPr>
        <p:grpSpPr bwMode="auto">
          <a:xfrm>
            <a:off x="357188" y="1071563"/>
            <a:ext cx="1930400" cy="1001712"/>
            <a:chOff x="357158" y="1071546"/>
            <a:chExt cx="1930414" cy="1001720"/>
          </a:xfrm>
        </p:grpSpPr>
        <p:cxnSp>
          <p:nvCxnSpPr>
            <p:cNvPr id="24608" name="Прямая соединительная линия 74"/>
            <p:cNvCxnSpPr>
              <a:cxnSpLocks noChangeShapeType="1"/>
            </p:cNvCxnSpPr>
            <p:nvPr/>
          </p:nvCxnSpPr>
          <p:spPr bwMode="auto">
            <a:xfrm rot="10800000">
              <a:off x="357158" y="2071678"/>
              <a:ext cx="1928826" cy="1588"/>
            </a:xfrm>
            <a:prstGeom prst="line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4609" name="Прямая соединительная линия 76"/>
            <p:cNvCxnSpPr>
              <a:cxnSpLocks noChangeShapeType="1"/>
            </p:cNvCxnSpPr>
            <p:nvPr/>
          </p:nvCxnSpPr>
          <p:spPr bwMode="auto">
            <a:xfrm rot="5400000">
              <a:off x="1786712" y="1570818"/>
              <a:ext cx="1000132" cy="1588"/>
            </a:xfrm>
            <a:prstGeom prst="line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4610" name="Прямая соединительная линия 78"/>
            <p:cNvCxnSpPr>
              <a:cxnSpLocks noChangeShapeType="1"/>
            </p:cNvCxnSpPr>
            <p:nvPr/>
          </p:nvCxnSpPr>
          <p:spPr bwMode="auto">
            <a:xfrm flipV="1">
              <a:off x="428596" y="1071546"/>
              <a:ext cx="1857388" cy="1000132"/>
            </a:xfrm>
            <a:prstGeom prst="line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5" name="Группа 87"/>
          <p:cNvGrpSpPr>
            <a:grpSpLocks/>
          </p:cNvGrpSpPr>
          <p:nvPr/>
        </p:nvGrpSpPr>
        <p:grpSpPr bwMode="auto">
          <a:xfrm>
            <a:off x="323850" y="1052513"/>
            <a:ext cx="1930400" cy="1000125"/>
            <a:chOff x="356364" y="1071546"/>
            <a:chExt cx="1929620" cy="1000926"/>
          </a:xfrm>
        </p:grpSpPr>
        <p:cxnSp>
          <p:nvCxnSpPr>
            <p:cNvPr id="85" name="Прямая соединительная линия 84"/>
            <p:cNvCxnSpPr/>
            <p:nvPr/>
          </p:nvCxnSpPr>
          <p:spPr bwMode="auto">
            <a:xfrm>
              <a:off x="357951" y="1071546"/>
              <a:ext cx="1928033" cy="1000926"/>
            </a:xfrm>
            <a:prstGeom prst="line">
              <a:avLst/>
            </a:prstGeom>
            <a:solidFill>
              <a:srgbClr val="00B8FF"/>
            </a:solidFill>
            <a:ln w="349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Прямая соединительная линия 86"/>
            <p:cNvCxnSpPr/>
            <p:nvPr/>
          </p:nvCxnSpPr>
          <p:spPr bwMode="auto">
            <a:xfrm rot="5400000">
              <a:off x="-143306" y="1571216"/>
              <a:ext cx="1000926" cy="1587"/>
            </a:xfrm>
            <a:prstGeom prst="line">
              <a:avLst/>
            </a:prstGeom>
            <a:solidFill>
              <a:srgbClr val="00B8FF"/>
            </a:solidFill>
            <a:ln w="349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7" name="Прямая соединительная линия 106"/>
          <p:cNvCxnSpPr>
            <a:cxnSpLocks noChangeShapeType="1"/>
          </p:cNvCxnSpPr>
          <p:nvPr/>
        </p:nvCxnSpPr>
        <p:spPr bwMode="auto">
          <a:xfrm>
            <a:off x="428625" y="2071688"/>
            <a:ext cx="1857375" cy="1587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09" name="Прямая соединительная линия 108"/>
          <p:cNvCxnSpPr>
            <a:cxnSpLocks noChangeShapeType="1"/>
          </p:cNvCxnSpPr>
          <p:nvPr/>
        </p:nvCxnSpPr>
        <p:spPr bwMode="auto">
          <a:xfrm>
            <a:off x="2214563" y="1571625"/>
            <a:ext cx="1428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Прямая соединительная линия 110"/>
          <p:cNvCxnSpPr>
            <a:cxnSpLocks noChangeShapeType="1"/>
          </p:cNvCxnSpPr>
          <p:nvPr/>
        </p:nvCxnSpPr>
        <p:spPr bwMode="auto">
          <a:xfrm>
            <a:off x="285750" y="1571625"/>
            <a:ext cx="1428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6" name="Группа 120"/>
          <p:cNvGrpSpPr>
            <a:grpSpLocks/>
          </p:cNvGrpSpPr>
          <p:nvPr/>
        </p:nvGrpSpPr>
        <p:grpSpPr bwMode="auto">
          <a:xfrm>
            <a:off x="2143125" y="1857375"/>
            <a:ext cx="142875" cy="214313"/>
            <a:chOff x="2143108" y="1857364"/>
            <a:chExt cx="142876" cy="214314"/>
          </a:xfrm>
        </p:grpSpPr>
        <p:cxnSp>
          <p:nvCxnSpPr>
            <p:cNvPr id="24604" name="Прямая соединительная линия 114"/>
            <p:cNvCxnSpPr>
              <a:cxnSpLocks noChangeShapeType="1"/>
            </p:cNvCxnSpPr>
            <p:nvPr/>
          </p:nvCxnSpPr>
          <p:spPr bwMode="auto">
            <a:xfrm>
              <a:off x="2143108" y="1857364"/>
              <a:ext cx="14287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5" name="Прямая соединительная линия 118"/>
            <p:cNvCxnSpPr>
              <a:cxnSpLocks noChangeShapeType="1"/>
            </p:cNvCxnSpPr>
            <p:nvPr/>
          </p:nvCxnSpPr>
          <p:spPr bwMode="auto">
            <a:xfrm rot="5400000">
              <a:off x="2036745" y="1964521"/>
              <a:ext cx="213520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" name="Группа 129"/>
          <p:cNvGrpSpPr>
            <a:grpSpLocks/>
          </p:cNvGrpSpPr>
          <p:nvPr/>
        </p:nvGrpSpPr>
        <p:grpSpPr bwMode="auto">
          <a:xfrm>
            <a:off x="357188" y="1857375"/>
            <a:ext cx="142875" cy="142875"/>
            <a:chOff x="357158" y="1857364"/>
            <a:chExt cx="143670" cy="143670"/>
          </a:xfrm>
        </p:grpSpPr>
        <p:cxnSp>
          <p:nvCxnSpPr>
            <p:cNvPr id="24602" name="Прямая соединительная линия 125"/>
            <p:cNvCxnSpPr>
              <a:cxnSpLocks noChangeShapeType="1"/>
            </p:cNvCxnSpPr>
            <p:nvPr/>
          </p:nvCxnSpPr>
          <p:spPr bwMode="auto">
            <a:xfrm>
              <a:off x="357158" y="1857364"/>
              <a:ext cx="14287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3" name="Прямая соединительная линия 128"/>
            <p:cNvCxnSpPr>
              <a:cxnSpLocks noChangeShapeType="1"/>
            </p:cNvCxnSpPr>
            <p:nvPr/>
          </p:nvCxnSpPr>
          <p:spPr bwMode="auto">
            <a:xfrm rot="5400000">
              <a:off x="428596" y="1928802"/>
              <a:ext cx="14287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598" name="Text Box 36"/>
          <p:cNvSpPr txBox="1">
            <a:spLocks noChangeArrowheads="1"/>
          </p:cNvSpPr>
          <p:nvPr/>
        </p:nvSpPr>
        <p:spPr bwMode="auto">
          <a:xfrm>
            <a:off x="900113" y="54927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99" name="WordArt 37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5341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Доказательство теоремы о диагоналях прямоугольника.</a:t>
            </a:r>
          </a:p>
        </p:txBody>
      </p:sp>
      <p:sp>
        <p:nvSpPr>
          <p:cNvPr id="24600" name="Text Box 38"/>
          <p:cNvSpPr txBox="1">
            <a:spLocks noChangeArrowheads="1"/>
          </p:cNvSpPr>
          <p:nvPr/>
        </p:nvSpPr>
        <p:spPr bwMode="auto">
          <a:xfrm>
            <a:off x="2268538" y="908050"/>
            <a:ext cx="287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ea typeface="Lucida Sans Unicode" pitchFamily="34" charset="0"/>
                <a:cs typeface="Lucida Sans Unicode" pitchFamily="34" charset="0"/>
              </a:rPr>
              <a:t>С</a:t>
            </a:r>
          </a:p>
        </p:txBody>
      </p:sp>
      <p:sp>
        <p:nvSpPr>
          <p:cNvPr id="24601" name="Text Box 39"/>
          <p:cNvSpPr txBox="1">
            <a:spLocks noChangeArrowheads="1"/>
          </p:cNvSpPr>
          <p:nvPr/>
        </p:nvSpPr>
        <p:spPr bwMode="auto">
          <a:xfrm>
            <a:off x="0" y="9080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ea typeface="Lucida Sans Unicode" pitchFamily="34" charset="0"/>
                <a:cs typeface="Lucida Sans Unicode" pitchFamily="34" charset="0"/>
              </a:rPr>
              <a:t>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2" grpId="0"/>
      <p:bldP spid="15393" grpId="0"/>
      <p:bldP spid="15397" grpId="0"/>
      <p:bldP spid="154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755650" y="1844675"/>
            <a:ext cx="3095625" cy="13668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84213" y="1844675"/>
            <a:ext cx="31686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755650" y="1844675"/>
            <a:ext cx="30956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5650" y="2997200"/>
            <a:ext cx="215900" cy="2159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51050" y="20605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84213" y="1484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4213" y="32845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708400" y="14128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779838" y="32131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ru-RU" b="1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643438" y="1412875"/>
            <a:ext cx="36734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Дано: </a:t>
            </a:r>
          </a:p>
          <a:p>
            <a:r>
              <a:rPr lang="en-US" sz="2000"/>
              <a:t>ABCD</a:t>
            </a:r>
            <a:r>
              <a:rPr lang="ru-RU" sz="2000"/>
              <a:t> - прямоугольник,</a:t>
            </a:r>
          </a:p>
          <a:p>
            <a:r>
              <a:rPr lang="ru-RU" sz="2000"/>
              <a:t>АВ = </a:t>
            </a:r>
            <a:r>
              <a:rPr lang="en-US" sz="2000"/>
              <a:t>3</a:t>
            </a:r>
            <a:r>
              <a:rPr lang="ru-RU" sz="2000"/>
              <a:t>см, </a:t>
            </a:r>
            <a:r>
              <a:rPr lang="en-US" sz="2000"/>
              <a:t>AD= 5 </a:t>
            </a:r>
            <a:r>
              <a:rPr lang="ru-RU" sz="2000"/>
              <a:t>см,</a:t>
            </a:r>
            <a:r>
              <a:rPr lang="en-US" sz="2000"/>
              <a:t> AC=8 </a:t>
            </a:r>
            <a:r>
              <a:rPr lang="ru-RU" sz="2000"/>
              <a:t>см</a:t>
            </a:r>
          </a:p>
          <a:p>
            <a:r>
              <a:rPr lang="ru-RU" b="1"/>
              <a:t>Найти:</a:t>
            </a:r>
            <a:r>
              <a:rPr lang="en-US"/>
              <a:t> </a:t>
            </a:r>
          </a:p>
          <a:p>
            <a:r>
              <a:rPr lang="en-US" sz="2400" b="1">
                <a:solidFill>
                  <a:srgbClr val="CC3300"/>
                </a:solidFill>
              </a:rPr>
              <a:t>P</a:t>
            </a:r>
            <a:r>
              <a:rPr lang="en-US" b="1">
                <a:solidFill>
                  <a:srgbClr val="CC3300"/>
                </a:solidFill>
              </a:rPr>
              <a:t>  </a:t>
            </a:r>
            <a:r>
              <a:rPr lang="ru-RU" b="1">
                <a:solidFill>
                  <a:srgbClr val="CC3300"/>
                </a:solidFill>
              </a:rPr>
              <a:t>Δ</a:t>
            </a:r>
            <a:r>
              <a:rPr lang="en-US" b="1">
                <a:solidFill>
                  <a:srgbClr val="CC3300"/>
                </a:solidFill>
              </a:rPr>
              <a:t> AOB = </a:t>
            </a:r>
            <a:r>
              <a:rPr lang="ru-RU" b="1">
                <a:solidFill>
                  <a:srgbClr val="CC3300"/>
                </a:solidFill>
              </a:rPr>
              <a:t>?</a:t>
            </a:r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1476375" y="40767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Решение: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1419225" y="969963"/>
            <a:ext cx="5313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1239838" y="784225"/>
            <a:ext cx="318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Задача 1.</a:t>
            </a: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755650" y="2997200"/>
            <a:ext cx="215900" cy="2159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2195513" y="1412875"/>
            <a:ext cx="4754562" cy="3311525"/>
          </a:xfrm>
          <a:prstGeom prst="diamond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FFFF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4724400"/>
            <a:ext cx="842486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500"/>
              </a:spcBef>
              <a:buClr>
                <a:srgbClr val="FF505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chemeClr val="hlink"/>
                </a:solidFill>
              </a:rPr>
              <a:t>Диагонали ромба</a:t>
            </a:r>
            <a:r>
              <a:rPr lang="ru-RU" sz="2400" b="1">
                <a:solidFill>
                  <a:schemeClr val="hlink"/>
                </a:solidFill>
              </a:rPr>
              <a:t> </a:t>
            </a:r>
            <a:r>
              <a:rPr lang="en-GB" sz="2400" b="1">
                <a:solidFill>
                  <a:schemeClr val="hlink"/>
                </a:solidFill>
              </a:rPr>
              <a:t>являются</a:t>
            </a:r>
            <a:r>
              <a:rPr lang="ru-RU" sz="2400" b="1">
                <a:solidFill>
                  <a:schemeClr val="hlink"/>
                </a:solidFill>
              </a:rPr>
              <a:t>  </a:t>
            </a:r>
            <a:r>
              <a:rPr lang="en-GB" sz="2400" b="1">
                <a:solidFill>
                  <a:schemeClr val="hlink"/>
                </a:solidFill>
              </a:rPr>
              <a:t>биссектрисами </a:t>
            </a:r>
            <a:r>
              <a:rPr lang="ru-RU" sz="2400" b="1">
                <a:solidFill>
                  <a:schemeClr val="hlink"/>
                </a:solidFill>
              </a:rPr>
              <a:t>его </a:t>
            </a:r>
            <a:r>
              <a:rPr lang="en-GB" sz="2400" b="1">
                <a:solidFill>
                  <a:schemeClr val="hlink"/>
                </a:solidFill>
              </a:rPr>
              <a:t>углов</a:t>
            </a:r>
            <a:r>
              <a:rPr lang="en-GB" sz="2400">
                <a:solidFill>
                  <a:schemeClr val="hlink"/>
                </a:solidFill>
              </a:rPr>
              <a:t> </a:t>
            </a:r>
            <a:r>
              <a:rPr lang="ru-RU" sz="2400">
                <a:solidFill>
                  <a:schemeClr val="hlink"/>
                </a:solidFill>
              </a:rPr>
              <a:t>        </a:t>
            </a:r>
            <a:r>
              <a:rPr lang="ru-RU" sz="2400" b="1">
                <a:solidFill>
                  <a:schemeClr val="hlink"/>
                </a:solidFill>
              </a:rPr>
              <a:t>и    взаимноперпендикулярны</a:t>
            </a:r>
            <a:endParaRPr lang="en-GB" sz="2400" b="1">
              <a:solidFill>
                <a:schemeClr val="hlink"/>
              </a:solidFill>
            </a:endParaRPr>
          </a:p>
          <a:p>
            <a:pPr>
              <a:spcBef>
                <a:spcPts val="1500"/>
              </a:spcBef>
              <a:buClr>
                <a:srgbClr val="FF5050"/>
              </a:buClr>
              <a:buSzPct val="100000"/>
              <a:buFont typeface="Arial" charset="0"/>
              <a:buNone/>
            </a:pPr>
            <a:r>
              <a:rPr lang="ru-RU" sz="2400" b="1">
                <a:solidFill>
                  <a:schemeClr val="hlink"/>
                </a:solidFill>
                <a:cs typeface="Arial" charset="0"/>
              </a:rPr>
              <a:t>            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&lt;BAO = &lt;DAO </a:t>
            </a:r>
            <a:r>
              <a:rPr lang="ru-RU" b="1">
                <a:solidFill>
                  <a:schemeClr val="hlink"/>
                </a:solidFill>
              </a:rPr>
              <a:t>,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 </a:t>
            </a:r>
            <a:r>
              <a:rPr lang="ru-RU" sz="2400" b="1">
                <a:solidFill>
                  <a:schemeClr val="hlink"/>
                </a:solidFill>
                <a:cs typeface="Arial" charset="0"/>
              </a:rPr>
              <a:t>   </a:t>
            </a:r>
            <a:r>
              <a:rPr lang="en-US" sz="2400" b="1">
                <a:solidFill>
                  <a:schemeClr val="hlink"/>
                </a:solidFill>
              </a:rPr>
              <a:t>AC ┴ BD</a:t>
            </a:r>
            <a:endParaRPr lang="en-US" sz="2400" b="1">
              <a:solidFill>
                <a:schemeClr val="hlink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63713" y="29972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endParaRPr lang="ru-RU" sz="2000" b="1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643438" y="45085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</a:t>
            </a:r>
            <a:endParaRPr lang="ru-RU" sz="2000" b="1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948488" y="29241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</a:t>
            </a:r>
            <a:endParaRPr lang="ru-RU" sz="2000" b="1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427538" y="9810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  <a:endParaRPr lang="ru-RU" sz="2000" b="1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572000" y="1412875"/>
            <a:ext cx="0" cy="3240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2195513" y="3068638"/>
            <a:ext cx="46815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>
            <a:off x="4284663" y="2852738"/>
            <a:ext cx="2873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H="1">
            <a:off x="4284663" y="2852738"/>
            <a:ext cx="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339975" y="3068638"/>
            <a:ext cx="642938" cy="403225"/>
            <a:chOff x="3110" y="2242"/>
            <a:chExt cx="450" cy="221"/>
          </a:xfrm>
        </p:grpSpPr>
        <p:grpSp>
          <p:nvGrpSpPr>
            <p:cNvPr id="26648" name="Group 39"/>
            <p:cNvGrpSpPr>
              <a:grpSpLocks/>
            </p:cNvGrpSpPr>
            <p:nvPr/>
          </p:nvGrpSpPr>
          <p:grpSpPr bwMode="auto">
            <a:xfrm>
              <a:off x="3110" y="2242"/>
              <a:ext cx="354" cy="209"/>
              <a:chOff x="3110" y="2242"/>
              <a:chExt cx="354" cy="220"/>
            </a:xfrm>
          </p:grpSpPr>
          <p:sp>
            <p:nvSpPr>
              <p:cNvPr id="26650" name="Arc 40"/>
              <p:cNvSpPr>
                <a:spLocks/>
              </p:cNvSpPr>
              <p:nvPr/>
            </p:nvSpPr>
            <p:spPr bwMode="auto">
              <a:xfrm>
                <a:off x="3110" y="2242"/>
                <a:ext cx="354" cy="220"/>
              </a:xfrm>
              <a:custGeom>
                <a:avLst/>
                <a:gdLst>
                  <a:gd name="T0" fmla="*/ 0 w 21600"/>
                  <a:gd name="T1" fmla="*/ 0 h 17458"/>
                  <a:gd name="T2" fmla="*/ 0 w 21600"/>
                  <a:gd name="T3" fmla="*/ 0 h 17458"/>
                  <a:gd name="T4" fmla="*/ 0 w 21600"/>
                  <a:gd name="T5" fmla="*/ 0 h 174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458"/>
                  <a:gd name="T11" fmla="*/ 21600 w 21600"/>
                  <a:gd name="T12" fmla="*/ 17458 h 17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458" fill="none" extrusionOk="0">
                    <a:moveTo>
                      <a:pt x="21596" y="-1"/>
                    </a:moveTo>
                    <a:cubicBezTo>
                      <a:pt x="21598" y="132"/>
                      <a:pt x="21600" y="265"/>
                      <a:pt x="21600" y="398"/>
                    </a:cubicBezTo>
                    <a:cubicBezTo>
                      <a:pt x="21600" y="7069"/>
                      <a:pt x="18517" y="13365"/>
                      <a:pt x="13248" y="17457"/>
                    </a:cubicBezTo>
                  </a:path>
                  <a:path w="21600" h="17458" stroke="0" extrusionOk="0">
                    <a:moveTo>
                      <a:pt x="21596" y="-1"/>
                    </a:moveTo>
                    <a:cubicBezTo>
                      <a:pt x="21598" y="132"/>
                      <a:pt x="21600" y="265"/>
                      <a:pt x="21600" y="398"/>
                    </a:cubicBezTo>
                    <a:cubicBezTo>
                      <a:pt x="21600" y="7069"/>
                      <a:pt x="18517" y="13365"/>
                      <a:pt x="13248" y="17457"/>
                    </a:cubicBezTo>
                    <a:lnTo>
                      <a:pt x="0" y="398"/>
                    </a:lnTo>
                    <a:lnTo>
                      <a:pt x="21596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1" name="Arc 41"/>
              <p:cNvSpPr>
                <a:spLocks/>
              </p:cNvSpPr>
              <p:nvPr/>
            </p:nvSpPr>
            <p:spPr bwMode="auto">
              <a:xfrm>
                <a:off x="3203" y="2242"/>
                <a:ext cx="174" cy="137"/>
              </a:xfrm>
              <a:custGeom>
                <a:avLst/>
                <a:gdLst>
                  <a:gd name="T0" fmla="*/ 0 w 21600"/>
                  <a:gd name="T1" fmla="*/ 0 h 22219"/>
                  <a:gd name="T2" fmla="*/ 0 w 21600"/>
                  <a:gd name="T3" fmla="*/ 0 h 22219"/>
                  <a:gd name="T4" fmla="*/ 0 w 21600"/>
                  <a:gd name="T5" fmla="*/ 0 h 222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219"/>
                  <a:gd name="T11" fmla="*/ 21600 w 21600"/>
                  <a:gd name="T12" fmla="*/ 22219 h 222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219" fill="none" extrusionOk="0">
                    <a:moveTo>
                      <a:pt x="21361" y="0"/>
                    </a:moveTo>
                    <a:cubicBezTo>
                      <a:pt x="21520" y="1059"/>
                      <a:pt x="21600" y="2128"/>
                      <a:pt x="21600" y="3200"/>
                    </a:cubicBezTo>
                    <a:cubicBezTo>
                      <a:pt x="21600" y="11147"/>
                      <a:pt x="17235" y="18452"/>
                      <a:pt x="10238" y="22219"/>
                    </a:cubicBezTo>
                  </a:path>
                  <a:path w="21600" h="22219" stroke="0" extrusionOk="0">
                    <a:moveTo>
                      <a:pt x="21361" y="0"/>
                    </a:moveTo>
                    <a:cubicBezTo>
                      <a:pt x="21520" y="1059"/>
                      <a:pt x="21600" y="2128"/>
                      <a:pt x="21600" y="3200"/>
                    </a:cubicBezTo>
                    <a:cubicBezTo>
                      <a:pt x="21600" y="11147"/>
                      <a:pt x="17235" y="18452"/>
                      <a:pt x="10238" y="22219"/>
                    </a:cubicBezTo>
                    <a:lnTo>
                      <a:pt x="0" y="3200"/>
                    </a:lnTo>
                    <a:lnTo>
                      <a:pt x="21361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649" name="Rectangle 42"/>
            <p:cNvSpPr>
              <a:spLocks noChangeArrowheads="1"/>
            </p:cNvSpPr>
            <p:nvPr/>
          </p:nvSpPr>
          <p:spPr bwMode="auto">
            <a:xfrm>
              <a:off x="3470" y="2296"/>
              <a:ext cx="90" cy="16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endParaRPr lang="ru-RU" sz="200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484438" y="2565400"/>
            <a:ext cx="438150" cy="492125"/>
            <a:chOff x="3240" y="1933"/>
            <a:chExt cx="276" cy="310"/>
          </a:xfrm>
        </p:grpSpPr>
        <p:grpSp>
          <p:nvGrpSpPr>
            <p:cNvPr id="26644" name="Group 34"/>
            <p:cNvGrpSpPr>
              <a:grpSpLocks/>
            </p:cNvGrpSpPr>
            <p:nvPr/>
          </p:nvGrpSpPr>
          <p:grpSpPr bwMode="auto">
            <a:xfrm>
              <a:off x="3240" y="2047"/>
              <a:ext cx="226" cy="196"/>
              <a:chOff x="3240" y="2047"/>
              <a:chExt cx="223" cy="196"/>
            </a:xfrm>
          </p:grpSpPr>
          <p:sp>
            <p:nvSpPr>
              <p:cNvPr id="26646" name="Arc 35"/>
              <p:cNvSpPr>
                <a:spLocks/>
              </p:cNvSpPr>
              <p:nvPr/>
            </p:nvSpPr>
            <p:spPr bwMode="auto">
              <a:xfrm>
                <a:off x="3240" y="2047"/>
                <a:ext cx="223" cy="194"/>
              </a:xfrm>
              <a:custGeom>
                <a:avLst/>
                <a:gdLst>
                  <a:gd name="T0" fmla="*/ 0 w 21600"/>
                  <a:gd name="T1" fmla="*/ 0 h 23731"/>
                  <a:gd name="T2" fmla="*/ 0 w 21600"/>
                  <a:gd name="T3" fmla="*/ 0 h 23731"/>
                  <a:gd name="T4" fmla="*/ 0 w 21600"/>
                  <a:gd name="T5" fmla="*/ 0 h 237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731"/>
                  <a:gd name="T11" fmla="*/ 21600 w 21600"/>
                  <a:gd name="T12" fmla="*/ 23731 h 237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731" fill="none" extrusionOk="0">
                    <a:moveTo>
                      <a:pt x="8696" y="-1"/>
                    </a:moveTo>
                    <a:cubicBezTo>
                      <a:pt x="16537" y="3448"/>
                      <a:pt x="21600" y="11205"/>
                      <a:pt x="21600" y="19772"/>
                    </a:cubicBezTo>
                    <a:cubicBezTo>
                      <a:pt x="21600" y="21100"/>
                      <a:pt x="21477" y="22425"/>
                      <a:pt x="21234" y="23731"/>
                    </a:cubicBezTo>
                  </a:path>
                  <a:path w="21600" h="23731" stroke="0" extrusionOk="0">
                    <a:moveTo>
                      <a:pt x="8696" y="-1"/>
                    </a:moveTo>
                    <a:cubicBezTo>
                      <a:pt x="16537" y="3448"/>
                      <a:pt x="21600" y="11205"/>
                      <a:pt x="21600" y="19772"/>
                    </a:cubicBezTo>
                    <a:cubicBezTo>
                      <a:pt x="21600" y="21100"/>
                      <a:pt x="21477" y="22425"/>
                      <a:pt x="21234" y="23731"/>
                    </a:cubicBezTo>
                    <a:lnTo>
                      <a:pt x="0" y="19772"/>
                    </a:lnTo>
                    <a:lnTo>
                      <a:pt x="8696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7" name="Arc 36"/>
              <p:cNvSpPr>
                <a:spLocks/>
              </p:cNvSpPr>
              <p:nvPr/>
            </p:nvSpPr>
            <p:spPr bwMode="auto">
              <a:xfrm>
                <a:off x="3265" y="2120"/>
                <a:ext cx="124" cy="123"/>
              </a:xfrm>
              <a:custGeom>
                <a:avLst/>
                <a:gdLst>
                  <a:gd name="T0" fmla="*/ 0 w 21600"/>
                  <a:gd name="T1" fmla="*/ 0 h 29222"/>
                  <a:gd name="T2" fmla="*/ 0 w 21600"/>
                  <a:gd name="T3" fmla="*/ 0 h 29222"/>
                  <a:gd name="T4" fmla="*/ 0 w 21600"/>
                  <a:gd name="T5" fmla="*/ 0 h 2922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222"/>
                  <a:gd name="T11" fmla="*/ 21600 w 21600"/>
                  <a:gd name="T12" fmla="*/ 29222 h 292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222" fill="none" extrusionOk="0">
                    <a:moveTo>
                      <a:pt x="4268" y="0"/>
                    </a:moveTo>
                    <a:cubicBezTo>
                      <a:pt x="14349" y="2032"/>
                      <a:pt x="21600" y="10890"/>
                      <a:pt x="21600" y="21174"/>
                    </a:cubicBezTo>
                    <a:cubicBezTo>
                      <a:pt x="21600" y="23931"/>
                      <a:pt x="21072" y="26663"/>
                      <a:pt x="20044" y="29221"/>
                    </a:cubicBezTo>
                  </a:path>
                  <a:path w="21600" h="29222" stroke="0" extrusionOk="0">
                    <a:moveTo>
                      <a:pt x="4268" y="0"/>
                    </a:moveTo>
                    <a:cubicBezTo>
                      <a:pt x="14349" y="2032"/>
                      <a:pt x="21600" y="10890"/>
                      <a:pt x="21600" y="21174"/>
                    </a:cubicBezTo>
                    <a:cubicBezTo>
                      <a:pt x="21600" y="23931"/>
                      <a:pt x="21072" y="26663"/>
                      <a:pt x="20044" y="29221"/>
                    </a:cubicBezTo>
                    <a:lnTo>
                      <a:pt x="0" y="21174"/>
                    </a:lnTo>
                    <a:lnTo>
                      <a:pt x="4268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645" name="Rectangle 37"/>
            <p:cNvSpPr>
              <a:spLocks noChangeArrowheads="1"/>
            </p:cNvSpPr>
            <p:nvPr/>
          </p:nvSpPr>
          <p:spPr bwMode="auto">
            <a:xfrm>
              <a:off x="3515" y="1933"/>
              <a:ext cx="1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ru-RU" sz="2000">
                <a:solidFill>
                  <a:srgbClr val="0000FF"/>
                </a:solidFill>
              </a:endParaRPr>
            </a:p>
          </p:txBody>
        </p:sp>
      </p:grpSp>
      <p:sp>
        <p:nvSpPr>
          <p:cNvPr id="26638" name="Line 22"/>
          <p:cNvSpPr>
            <a:spLocks noChangeShapeType="1"/>
          </p:cNvSpPr>
          <p:nvPr/>
        </p:nvSpPr>
        <p:spPr bwMode="auto">
          <a:xfrm>
            <a:off x="3276600" y="1989138"/>
            <a:ext cx="503238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23"/>
          <p:cNvSpPr>
            <a:spLocks noChangeShapeType="1"/>
          </p:cNvSpPr>
          <p:nvPr/>
        </p:nvSpPr>
        <p:spPr bwMode="auto">
          <a:xfrm>
            <a:off x="5435600" y="3789363"/>
            <a:ext cx="503238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24"/>
          <p:cNvSpPr>
            <a:spLocks noChangeShapeType="1"/>
          </p:cNvSpPr>
          <p:nvPr/>
        </p:nvSpPr>
        <p:spPr bwMode="auto">
          <a:xfrm flipV="1">
            <a:off x="3203575" y="3789363"/>
            <a:ext cx="504825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25"/>
          <p:cNvSpPr>
            <a:spLocks noChangeShapeType="1"/>
          </p:cNvSpPr>
          <p:nvPr/>
        </p:nvSpPr>
        <p:spPr bwMode="auto">
          <a:xfrm flipV="1">
            <a:off x="5364163" y="1989138"/>
            <a:ext cx="504825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Line 18"/>
          <p:cNvSpPr>
            <a:spLocks noChangeShapeType="1"/>
          </p:cNvSpPr>
          <p:nvPr/>
        </p:nvSpPr>
        <p:spPr bwMode="auto">
          <a:xfrm>
            <a:off x="2195513" y="3068638"/>
            <a:ext cx="46815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2195513" y="3068638"/>
            <a:ext cx="46815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19460" grpId="0"/>
      <p:bldP spid="19461" grpId="0"/>
      <p:bldP spid="19462" grpId="0"/>
      <p:bldP spid="19463" grpId="0"/>
      <p:bldP spid="19464" grpId="0"/>
      <p:bldP spid="19469" grpId="0" animBg="1"/>
      <p:bldP spid="19474" grpId="0" animBg="1"/>
      <p:bldP spid="19476" grpId="0" animBg="1"/>
      <p:bldP spid="19477" grpId="0" animBg="1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627313" y="620713"/>
            <a:ext cx="6192837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Теорема: </a:t>
            </a:r>
            <a:r>
              <a:rPr lang="en-GB" sz="2000" b="1" i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Диагонали ромба пересекаются</a:t>
            </a:r>
            <a:r>
              <a:rPr lang="ru-RU" sz="2000" b="1" i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                                       </a:t>
            </a:r>
            <a:r>
              <a:rPr lang="en-GB" sz="2000" b="1" i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под прямыми углами и являются</a:t>
            </a:r>
            <a:r>
              <a:rPr lang="ru-RU" sz="2000" b="1" i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                                        </a:t>
            </a:r>
            <a:r>
              <a:rPr lang="en-GB" sz="2000" b="1" i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 биссектрисами </a:t>
            </a:r>
            <a:r>
              <a:rPr lang="ru-RU" sz="2000" b="1" i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его </a:t>
            </a:r>
            <a:r>
              <a:rPr lang="en-GB" sz="2000" b="1" i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углов</a:t>
            </a:r>
            <a:r>
              <a:rPr lang="ru-RU" sz="2000" b="1" i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  <a:endParaRPr lang="en-GB" sz="2000" b="1" i="1">
              <a:solidFill>
                <a:srgbClr val="000099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203575" y="1628775"/>
            <a:ext cx="4648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Дано:</a:t>
            </a:r>
            <a:r>
              <a:rPr lang="en-GB" b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en-GB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АBCD - </a:t>
            </a:r>
            <a:r>
              <a:rPr lang="ru-RU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ромб</a:t>
            </a:r>
            <a:r>
              <a:rPr lang="en-GB" sz="200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,</a:t>
            </a: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228600" y="762000"/>
            <a:ext cx="2513013" cy="2773363"/>
            <a:chOff x="144" y="480"/>
            <a:chExt cx="1583" cy="1747"/>
          </a:xfrm>
        </p:grpSpPr>
        <p:grpSp>
          <p:nvGrpSpPr>
            <p:cNvPr id="27692" name="Group 4"/>
            <p:cNvGrpSpPr>
              <a:grpSpLocks/>
            </p:cNvGrpSpPr>
            <p:nvPr/>
          </p:nvGrpSpPr>
          <p:grpSpPr bwMode="auto">
            <a:xfrm>
              <a:off x="384" y="743"/>
              <a:ext cx="1055" cy="1237"/>
              <a:chOff x="384" y="743"/>
              <a:chExt cx="1055" cy="1237"/>
            </a:xfrm>
          </p:grpSpPr>
          <p:sp>
            <p:nvSpPr>
              <p:cNvPr id="27696" name="Line 5"/>
              <p:cNvSpPr>
                <a:spLocks noChangeShapeType="1"/>
              </p:cNvSpPr>
              <p:nvPr/>
            </p:nvSpPr>
            <p:spPr bwMode="auto">
              <a:xfrm flipV="1">
                <a:off x="384" y="742"/>
                <a:ext cx="508" cy="6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7" name="Line 6"/>
              <p:cNvSpPr>
                <a:spLocks noChangeShapeType="1"/>
              </p:cNvSpPr>
              <p:nvPr/>
            </p:nvSpPr>
            <p:spPr bwMode="auto">
              <a:xfrm flipV="1">
                <a:off x="931" y="1357"/>
                <a:ext cx="508" cy="6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8" name="Line 7"/>
              <p:cNvSpPr>
                <a:spLocks noChangeShapeType="1"/>
              </p:cNvSpPr>
              <p:nvPr/>
            </p:nvSpPr>
            <p:spPr bwMode="auto">
              <a:xfrm>
                <a:off x="384" y="1362"/>
                <a:ext cx="547" cy="61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9" name="Line 8"/>
              <p:cNvSpPr>
                <a:spLocks noChangeShapeType="1"/>
              </p:cNvSpPr>
              <p:nvPr/>
            </p:nvSpPr>
            <p:spPr bwMode="auto">
              <a:xfrm>
                <a:off x="892" y="747"/>
                <a:ext cx="548" cy="61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693" name="Text Box 9"/>
            <p:cNvSpPr txBox="1">
              <a:spLocks noChangeArrowheads="1"/>
            </p:cNvSpPr>
            <p:nvPr/>
          </p:nvSpPr>
          <p:spPr bwMode="auto">
            <a:xfrm>
              <a:off x="144" y="1229"/>
              <a:ext cx="1584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25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6688" algn="l"/>
                  <a:tab pos="10779125" algn="l"/>
                  <a:tab pos="10780713" algn="l"/>
                </a:tabLst>
              </a:pPr>
              <a:r>
                <a:rPr lang="en-GB" sz="2000" b="1">
                  <a:solidFill>
                    <a:schemeClr val="hlink"/>
                  </a:solidFill>
                  <a:ea typeface="Lucida Sans Unicode" pitchFamily="34" charset="0"/>
                  <a:cs typeface="Lucida Sans Unicode" pitchFamily="34" charset="0"/>
                </a:rPr>
                <a:t>А</a:t>
              </a:r>
              <a:r>
                <a:rPr lang="en-GB">
                  <a:solidFill>
                    <a:srgbClr val="000000"/>
                  </a:solidFill>
                  <a:ea typeface="Lucida Sans Unicode" pitchFamily="34" charset="0"/>
                  <a:cs typeface="Lucida Sans Unicode" pitchFamily="34" charset="0"/>
                </a:rPr>
                <a:t>		   </a:t>
              </a:r>
              <a:r>
                <a:rPr lang="en-GB" sz="2000" b="1">
                  <a:solidFill>
                    <a:schemeClr val="hlink"/>
                  </a:solidFill>
                  <a:ea typeface="Lucida Sans Unicode" pitchFamily="34" charset="0"/>
                  <a:cs typeface="Lucida Sans Unicode" pitchFamily="34" charset="0"/>
                </a:rPr>
                <a:t>C</a:t>
              </a:r>
            </a:p>
          </p:txBody>
        </p:sp>
        <p:sp>
          <p:nvSpPr>
            <p:cNvPr id="27694" name="Text Box 10"/>
            <p:cNvSpPr txBox="1">
              <a:spLocks noChangeArrowheads="1"/>
            </p:cNvSpPr>
            <p:nvPr/>
          </p:nvSpPr>
          <p:spPr bwMode="auto">
            <a:xfrm>
              <a:off x="816" y="480"/>
              <a:ext cx="24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25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>
                  <a:solidFill>
                    <a:schemeClr val="hlink"/>
                  </a:solidFill>
                  <a:ea typeface="Lucida Sans Unicode" pitchFamily="34" charset="0"/>
                  <a:cs typeface="Lucida Sans Unicode" pitchFamily="34" charset="0"/>
                </a:rPr>
                <a:t>B</a:t>
              </a:r>
            </a:p>
          </p:txBody>
        </p:sp>
        <p:sp>
          <p:nvSpPr>
            <p:cNvPr id="27695" name="Text Box 11"/>
            <p:cNvSpPr txBox="1">
              <a:spLocks noChangeArrowheads="1"/>
            </p:cNvSpPr>
            <p:nvPr/>
          </p:nvSpPr>
          <p:spPr bwMode="auto">
            <a:xfrm>
              <a:off x="816" y="1977"/>
              <a:ext cx="24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25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>
                  <a:solidFill>
                    <a:schemeClr val="hlink"/>
                  </a:solidFill>
                  <a:ea typeface="Lucida Sans Unicode" pitchFamily="34" charset="0"/>
                  <a:cs typeface="Lucida Sans Unicode" pitchFamily="34" charset="0"/>
                </a:rPr>
                <a:t>D</a:t>
              </a:r>
            </a:p>
          </p:txBody>
        </p:sp>
      </p:grp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3348038" y="1989138"/>
            <a:ext cx="4038600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AC и BD</a:t>
            </a:r>
            <a:r>
              <a:rPr lang="ru-RU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– диагонали,</a:t>
            </a:r>
            <a:endParaRPr lang="en-GB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</a:p>
        </p:txBody>
      </p:sp>
      <p:grpSp>
        <p:nvGrpSpPr>
          <p:cNvPr id="27654" name="Group 13"/>
          <p:cNvGrpSpPr>
            <a:grpSpLocks/>
          </p:cNvGrpSpPr>
          <p:nvPr/>
        </p:nvGrpSpPr>
        <p:grpSpPr bwMode="auto">
          <a:xfrm>
            <a:off x="609600" y="1219200"/>
            <a:ext cx="1674813" cy="1903413"/>
            <a:chOff x="384" y="768"/>
            <a:chExt cx="1055" cy="1199"/>
          </a:xfrm>
        </p:grpSpPr>
        <p:sp>
          <p:nvSpPr>
            <p:cNvPr id="27690" name="Line 14"/>
            <p:cNvSpPr>
              <a:spLocks noChangeShapeType="1"/>
            </p:cNvSpPr>
            <p:nvPr/>
          </p:nvSpPr>
          <p:spPr bwMode="auto">
            <a:xfrm>
              <a:off x="384" y="1357"/>
              <a:ext cx="105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Line 15"/>
            <p:cNvSpPr>
              <a:spLocks noChangeShapeType="1"/>
            </p:cNvSpPr>
            <p:nvPr/>
          </p:nvSpPr>
          <p:spPr bwMode="auto">
            <a:xfrm>
              <a:off x="912" y="768"/>
              <a:ext cx="1" cy="1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5" name="Text Box 16"/>
          <p:cNvSpPr txBox="1">
            <a:spLocks noChangeArrowheads="1"/>
          </p:cNvSpPr>
          <p:nvPr/>
        </p:nvSpPr>
        <p:spPr bwMode="auto">
          <a:xfrm>
            <a:off x="3348038" y="2420938"/>
            <a:ext cx="34290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АС </a:t>
            </a:r>
            <a:r>
              <a:rPr lang="en-GB">
                <a:solidFill>
                  <a:srgbClr val="333399"/>
                </a:solidFill>
                <a:cs typeface="Arial" charset="0"/>
              </a:rPr>
              <a:t>∩ BD = O.</a:t>
            </a:r>
          </a:p>
        </p:txBody>
      </p:sp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1371600" y="1828800"/>
            <a:ext cx="457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chemeClr val="hlink"/>
                </a:solidFill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27657" name="Rectangle 18"/>
          <p:cNvSpPr>
            <a:spLocks noChangeArrowheads="1"/>
          </p:cNvSpPr>
          <p:nvPr/>
        </p:nvSpPr>
        <p:spPr bwMode="auto">
          <a:xfrm>
            <a:off x="2916238" y="2924175"/>
            <a:ext cx="140652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Доказать:</a:t>
            </a:r>
          </a:p>
        </p:txBody>
      </p:sp>
      <p:sp>
        <p:nvSpPr>
          <p:cNvPr id="27658" name="Text Box 19"/>
          <p:cNvSpPr txBox="1">
            <a:spLocks noChangeArrowheads="1"/>
          </p:cNvSpPr>
          <p:nvPr/>
        </p:nvSpPr>
        <p:spPr bwMode="auto">
          <a:xfrm>
            <a:off x="4500563" y="2781300"/>
            <a:ext cx="3429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1) АС</a:t>
            </a:r>
            <a:r>
              <a:rPr lang="ru-RU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400" b="1">
                <a:solidFill>
                  <a:schemeClr val="hlink"/>
                </a:solidFill>
              </a:rPr>
              <a:t>┴</a:t>
            </a:r>
            <a:r>
              <a:rPr lang="en-GB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>
                <a:solidFill>
                  <a:srgbClr val="333399"/>
                </a:solidFill>
                <a:cs typeface="Arial" charset="0"/>
              </a:rPr>
              <a:t>BD,</a:t>
            </a:r>
          </a:p>
        </p:txBody>
      </p:sp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2771775" y="3429000"/>
            <a:ext cx="54864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2) AC и BD – биссектрисы углов ромба.</a:t>
            </a:r>
            <a:r>
              <a:rPr lang="en-GB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</a:p>
        </p:txBody>
      </p:sp>
      <p:sp>
        <p:nvSpPr>
          <p:cNvPr id="27660" name="Rectangle 21"/>
          <p:cNvSpPr>
            <a:spLocks noChangeArrowheads="1"/>
          </p:cNvSpPr>
          <p:nvPr/>
        </p:nvSpPr>
        <p:spPr bwMode="auto">
          <a:xfrm>
            <a:off x="2555875" y="3860800"/>
            <a:ext cx="22415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Доказательство:</a:t>
            </a:r>
          </a:p>
        </p:txBody>
      </p:sp>
      <p:sp>
        <p:nvSpPr>
          <p:cNvPr id="27661" name="Text Box 22"/>
          <p:cNvSpPr txBox="1">
            <a:spLocks noChangeArrowheads="1"/>
          </p:cNvSpPr>
          <p:nvPr/>
        </p:nvSpPr>
        <p:spPr bwMode="auto">
          <a:xfrm>
            <a:off x="755650" y="4292600"/>
            <a:ext cx="9366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Wingdings 3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∆</a:t>
            </a:r>
            <a:r>
              <a:rPr lang="en-GB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АВС</a:t>
            </a:r>
          </a:p>
        </p:txBody>
      </p:sp>
      <p:sp>
        <p:nvSpPr>
          <p:cNvPr id="27662" name="Text Box 23"/>
          <p:cNvSpPr txBox="1">
            <a:spLocks noChangeArrowheads="1"/>
          </p:cNvSpPr>
          <p:nvPr/>
        </p:nvSpPr>
        <p:spPr bwMode="auto">
          <a:xfrm>
            <a:off x="323850" y="4652963"/>
            <a:ext cx="923607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О - середина АС (как точка пересечения диагоналей параллелограмма),</a:t>
            </a:r>
          </a:p>
        </p:txBody>
      </p:sp>
      <p:sp>
        <p:nvSpPr>
          <p:cNvPr id="27663" name="Text Box 24"/>
          <p:cNvSpPr txBox="1">
            <a:spLocks noChangeArrowheads="1"/>
          </p:cNvSpPr>
          <p:nvPr/>
        </p:nvSpPr>
        <p:spPr bwMode="auto">
          <a:xfrm>
            <a:off x="323850" y="5013325"/>
            <a:ext cx="66246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тогда ВО - медиана,</a:t>
            </a:r>
          </a:p>
        </p:txBody>
      </p:sp>
      <p:sp>
        <p:nvSpPr>
          <p:cNvPr id="27664" name="Text Box 25"/>
          <p:cNvSpPr txBox="1">
            <a:spLocks noChangeArrowheads="1"/>
          </p:cNvSpPr>
          <p:nvPr/>
        </p:nvSpPr>
        <p:spPr bwMode="auto">
          <a:xfrm>
            <a:off x="2771775" y="5013325"/>
            <a:ext cx="52197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значит ВО</a:t>
            </a:r>
            <a:r>
              <a:rPr lang="en-GB">
                <a:solidFill>
                  <a:srgbClr val="000099"/>
                </a:solidFill>
                <a:latin typeface="Arial Unicode MS" pitchFamily="34" charset="-128"/>
                <a:ea typeface="Lucida Sans Unicode" pitchFamily="34" charset="0"/>
                <a:cs typeface="Lucida Sans Unicode" pitchFamily="34" charset="0"/>
              </a:rPr>
              <a:t> –  высота,</a:t>
            </a:r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1763713" y="5373688"/>
            <a:ext cx="25209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1)  АС  </a:t>
            </a:r>
            <a:r>
              <a:rPr lang="en-GB">
                <a:solidFill>
                  <a:srgbClr val="000099"/>
                </a:solidFill>
                <a:cs typeface="Arial" charset="0"/>
              </a:rPr>
              <a:t>┴ </a:t>
            </a:r>
            <a:r>
              <a:rPr lang="en-GB">
                <a:solidFill>
                  <a:srgbClr val="000099"/>
                </a:solidFill>
                <a:latin typeface="Arial Unicode MS" pitchFamily="34" charset="-128"/>
                <a:ea typeface="Lucida Sans Unicode" pitchFamily="34" charset="0"/>
                <a:cs typeface="Lucida Sans Unicode" pitchFamily="34" charset="0"/>
              </a:rPr>
              <a:t>BD;</a:t>
            </a:r>
          </a:p>
        </p:txBody>
      </p:sp>
      <p:sp>
        <p:nvSpPr>
          <p:cNvPr id="27666" name="Text Box 27"/>
          <p:cNvSpPr txBox="1">
            <a:spLocks noChangeArrowheads="1"/>
          </p:cNvSpPr>
          <p:nvPr/>
        </p:nvSpPr>
        <p:spPr bwMode="auto">
          <a:xfrm>
            <a:off x="250825" y="5300663"/>
            <a:ext cx="75438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Получили: </a:t>
            </a:r>
            <a:endParaRPr lang="en-GB">
              <a:solidFill>
                <a:srgbClr val="000099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667" name="Text Box 28"/>
          <p:cNvSpPr txBox="1">
            <a:spLocks noChangeArrowheads="1"/>
          </p:cNvSpPr>
          <p:nvPr/>
        </p:nvSpPr>
        <p:spPr bwMode="auto">
          <a:xfrm>
            <a:off x="323850" y="5805488"/>
            <a:ext cx="7200900" cy="129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Аналогично доказывается, что BD –</a:t>
            </a:r>
            <a:r>
              <a:rPr lang="ru-RU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биссектриса угла D </a:t>
            </a:r>
            <a:endParaRPr lang="ru-RU">
              <a:solidFill>
                <a:srgbClr val="000099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и </a:t>
            </a:r>
            <a:r>
              <a:rPr lang="en-GB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АС -  биссектриса углов  А и С.</a:t>
            </a:r>
          </a:p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99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668" name="Text Box 29"/>
          <p:cNvSpPr txBox="1">
            <a:spLocks noChangeArrowheads="1"/>
          </p:cNvSpPr>
          <p:nvPr/>
        </p:nvSpPr>
        <p:spPr bwMode="auto">
          <a:xfrm>
            <a:off x="3419475" y="5445125"/>
            <a:ext cx="4500563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>
                <a:solidFill>
                  <a:srgbClr val="000099"/>
                </a:solidFill>
                <a:cs typeface="Arial" charset="0"/>
              </a:rPr>
              <a:t>2)</a:t>
            </a:r>
            <a:r>
              <a:rPr lang="en-GB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>
                <a:solidFill>
                  <a:srgbClr val="000099"/>
                </a:solidFill>
                <a:latin typeface="Arial Unicode MS" pitchFamily="34" charset="-128"/>
                <a:ea typeface="Lucida Sans Unicode" pitchFamily="34" charset="0"/>
                <a:cs typeface="Lucida Sans Unicode" pitchFamily="34" charset="0"/>
              </a:rPr>
              <a:t>BD -биссектриса  угла В.</a:t>
            </a:r>
          </a:p>
        </p:txBody>
      </p:sp>
      <p:cxnSp>
        <p:nvCxnSpPr>
          <p:cNvPr id="27669" name="Прямая соединительная линия 35"/>
          <p:cNvCxnSpPr>
            <a:cxnSpLocks noChangeShapeType="1"/>
          </p:cNvCxnSpPr>
          <p:nvPr/>
        </p:nvCxnSpPr>
        <p:spPr bwMode="auto">
          <a:xfrm rot="5400000">
            <a:off x="1750219" y="1607344"/>
            <a:ext cx="14287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0" name="Прямая соединительная линия 37"/>
          <p:cNvCxnSpPr>
            <a:cxnSpLocks noChangeShapeType="1"/>
          </p:cNvCxnSpPr>
          <p:nvPr/>
        </p:nvCxnSpPr>
        <p:spPr bwMode="auto">
          <a:xfrm rot="16200000" flipH="1">
            <a:off x="964406" y="1607344"/>
            <a:ext cx="141288" cy="69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7671" name="Группа 44"/>
          <p:cNvGrpSpPr>
            <a:grpSpLocks/>
          </p:cNvGrpSpPr>
          <p:nvPr/>
        </p:nvGrpSpPr>
        <p:grpSpPr bwMode="auto">
          <a:xfrm>
            <a:off x="1000125" y="2071688"/>
            <a:ext cx="858838" cy="142875"/>
            <a:chOff x="1000100" y="2071678"/>
            <a:chExt cx="858844" cy="142876"/>
          </a:xfrm>
        </p:grpSpPr>
        <p:cxnSp>
          <p:nvCxnSpPr>
            <p:cNvPr id="27686" name="Прямая соединительная линия 40"/>
            <p:cNvCxnSpPr>
              <a:cxnSpLocks noChangeShapeType="1"/>
            </p:cNvCxnSpPr>
            <p:nvPr/>
          </p:nvCxnSpPr>
          <p:spPr bwMode="auto">
            <a:xfrm rot="5400000">
              <a:off x="929456" y="2142322"/>
              <a:ext cx="14287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87" name="Прямая соединительная линия 41"/>
            <p:cNvCxnSpPr>
              <a:cxnSpLocks noChangeShapeType="1"/>
            </p:cNvCxnSpPr>
            <p:nvPr/>
          </p:nvCxnSpPr>
          <p:spPr bwMode="auto">
            <a:xfrm rot="5400000">
              <a:off x="1000894" y="2142322"/>
              <a:ext cx="14287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88" name="Прямая соединительная линия 42"/>
            <p:cNvCxnSpPr>
              <a:cxnSpLocks noChangeShapeType="1"/>
            </p:cNvCxnSpPr>
            <p:nvPr/>
          </p:nvCxnSpPr>
          <p:spPr bwMode="auto">
            <a:xfrm rot="5400000">
              <a:off x="1786712" y="2142322"/>
              <a:ext cx="14287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89" name="Прямая соединительная линия 43"/>
            <p:cNvCxnSpPr>
              <a:cxnSpLocks noChangeShapeType="1"/>
            </p:cNvCxnSpPr>
            <p:nvPr/>
          </p:nvCxnSpPr>
          <p:spPr bwMode="auto">
            <a:xfrm rot="5400000">
              <a:off x="1715274" y="2142322"/>
              <a:ext cx="14287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672" name="Прямоугольник 45"/>
          <p:cNvSpPr>
            <a:spLocks noChangeArrowheads="1"/>
          </p:cNvSpPr>
          <p:nvPr/>
        </p:nvSpPr>
        <p:spPr bwMode="auto">
          <a:xfrm>
            <a:off x="5219700" y="5084763"/>
            <a:ext cx="18621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>
                <a:solidFill>
                  <a:srgbClr val="000099"/>
                </a:solidFill>
                <a:latin typeface="Arial Unicode MS" pitchFamily="34" charset="-128"/>
                <a:ea typeface="Lucida Sans Unicode" pitchFamily="34" charset="0"/>
                <a:cs typeface="Lucida Sans Unicode" pitchFamily="34" charset="0"/>
              </a:rPr>
              <a:t>и биссектриса</a:t>
            </a:r>
            <a:r>
              <a:rPr lang="ru-RU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</a:p>
        </p:txBody>
      </p:sp>
      <p:grpSp>
        <p:nvGrpSpPr>
          <p:cNvPr id="27673" name="Группа 54"/>
          <p:cNvGrpSpPr>
            <a:grpSpLocks/>
          </p:cNvGrpSpPr>
          <p:nvPr/>
        </p:nvGrpSpPr>
        <p:grpSpPr bwMode="auto">
          <a:xfrm>
            <a:off x="1284288" y="2000250"/>
            <a:ext cx="144462" cy="142875"/>
            <a:chOff x="1285058" y="2000240"/>
            <a:chExt cx="143670" cy="143670"/>
          </a:xfrm>
        </p:grpSpPr>
        <p:cxnSp>
          <p:nvCxnSpPr>
            <p:cNvPr id="27684" name="Прямая соединительная линия 47"/>
            <p:cNvCxnSpPr>
              <a:cxnSpLocks noChangeShapeType="1"/>
            </p:cNvCxnSpPr>
            <p:nvPr/>
          </p:nvCxnSpPr>
          <p:spPr bwMode="auto">
            <a:xfrm rot="10800000">
              <a:off x="1285852" y="2000240"/>
              <a:ext cx="14287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85" name="Прямая соединительная линия 49"/>
            <p:cNvCxnSpPr>
              <a:cxnSpLocks noChangeShapeType="1"/>
            </p:cNvCxnSpPr>
            <p:nvPr/>
          </p:nvCxnSpPr>
          <p:spPr bwMode="auto">
            <a:xfrm rot="5400000">
              <a:off x="1213620" y="2071678"/>
              <a:ext cx="143670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7674" name="Группа 61"/>
          <p:cNvGrpSpPr>
            <a:grpSpLocks/>
          </p:cNvGrpSpPr>
          <p:nvPr/>
        </p:nvGrpSpPr>
        <p:grpSpPr bwMode="auto">
          <a:xfrm>
            <a:off x="1327150" y="1327150"/>
            <a:ext cx="307975" cy="187325"/>
            <a:chOff x="1327355" y="1327355"/>
            <a:chExt cx="307850" cy="187413"/>
          </a:xfrm>
        </p:grpSpPr>
        <p:sp>
          <p:nvSpPr>
            <p:cNvPr id="27682" name="Полилиния 58"/>
            <p:cNvSpPr>
              <a:spLocks noChangeArrowheads="1"/>
            </p:cNvSpPr>
            <p:nvPr/>
          </p:nvSpPr>
          <p:spPr bwMode="auto">
            <a:xfrm>
              <a:off x="1327355" y="1327355"/>
              <a:ext cx="117987" cy="86032"/>
            </a:xfrm>
            <a:custGeom>
              <a:avLst/>
              <a:gdLst>
                <a:gd name="T0" fmla="*/ 0 w 117987"/>
                <a:gd name="T1" fmla="*/ 0 h 86032"/>
                <a:gd name="T2" fmla="*/ 29497 w 117987"/>
                <a:gd name="T3" fmla="*/ 73742 h 86032"/>
                <a:gd name="T4" fmla="*/ 103239 w 117987"/>
                <a:gd name="T5" fmla="*/ 73742 h 86032"/>
                <a:gd name="T6" fmla="*/ 117987 w 117987"/>
                <a:gd name="T7" fmla="*/ 58993 h 860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987"/>
                <a:gd name="T13" fmla="*/ 0 h 86032"/>
                <a:gd name="T14" fmla="*/ 117987 w 117987"/>
                <a:gd name="T15" fmla="*/ 86032 h 860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987" h="86032">
                  <a:moveTo>
                    <a:pt x="0" y="0"/>
                  </a:moveTo>
                  <a:cubicBezTo>
                    <a:pt x="6145" y="30726"/>
                    <a:pt x="12291" y="61452"/>
                    <a:pt x="29497" y="73742"/>
                  </a:cubicBezTo>
                  <a:cubicBezTo>
                    <a:pt x="46703" y="86032"/>
                    <a:pt x="88491" y="76200"/>
                    <a:pt x="103239" y="73742"/>
                  </a:cubicBezTo>
                  <a:cubicBezTo>
                    <a:pt x="117987" y="71284"/>
                    <a:pt x="117987" y="65138"/>
                    <a:pt x="117987" y="58993"/>
                  </a:cubicBezTo>
                </a:path>
              </a:pathLst>
            </a:cu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>
                <a:lnSpc>
                  <a:spcPct val="7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ru-RU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27683" name="Полилиния 60"/>
            <p:cNvSpPr>
              <a:spLocks noChangeArrowheads="1"/>
            </p:cNvSpPr>
            <p:nvPr/>
          </p:nvSpPr>
          <p:spPr bwMode="auto">
            <a:xfrm>
              <a:off x="1428728" y="1428736"/>
              <a:ext cx="206477" cy="86032"/>
            </a:xfrm>
            <a:custGeom>
              <a:avLst/>
              <a:gdLst>
                <a:gd name="T0" fmla="*/ 0 w 206477"/>
                <a:gd name="T1" fmla="*/ 73742 h 86032"/>
                <a:gd name="T2" fmla="*/ 117987 w 206477"/>
                <a:gd name="T3" fmla="*/ 73742 h 86032"/>
                <a:gd name="T4" fmla="*/ 206477 w 206477"/>
                <a:gd name="T5" fmla="*/ 0 h 86032"/>
                <a:gd name="T6" fmla="*/ 206477 w 206477"/>
                <a:gd name="T7" fmla="*/ 0 h 86032"/>
                <a:gd name="T8" fmla="*/ 206477 w 206477"/>
                <a:gd name="T9" fmla="*/ 0 h 86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477"/>
                <a:gd name="T16" fmla="*/ 0 h 86032"/>
                <a:gd name="T17" fmla="*/ 206477 w 206477"/>
                <a:gd name="T18" fmla="*/ 86032 h 86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477" h="86032">
                  <a:moveTo>
                    <a:pt x="0" y="73742"/>
                  </a:moveTo>
                  <a:cubicBezTo>
                    <a:pt x="41787" y="79887"/>
                    <a:pt x="83574" y="86032"/>
                    <a:pt x="117987" y="73742"/>
                  </a:cubicBezTo>
                  <a:cubicBezTo>
                    <a:pt x="152400" y="61452"/>
                    <a:pt x="206477" y="0"/>
                    <a:pt x="206477" y="0"/>
                  </a:cubicBezTo>
                </a:path>
              </a:pathLst>
            </a:cu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>
                <a:lnSpc>
                  <a:spcPct val="7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ru-RU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27675" name="Прямоугольник 62"/>
          <p:cNvSpPr>
            <a:spLocks noChangeArrowheads="1"/>
          </p:cNvSpPr>
          <p:nvPr/>
        </p:nvSpPr>
        <p:spPr bwMode="auto">
          <a:xfrm>
            <a:off x="611188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spcBef>
                <a:spcPts val="15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</a:p>
        </p:txBody>
      </p:sp>
      <p:sp>
        <p:nvSpPr>
          <p:cNvPr id="27676" name="Line 46"/>
          <p:cNvSpPr>
            <a:spLocks noChangeShapeType="1"/>
          </p:cNvSpPr>
          <p:nvPr/>
        </p:nvSpPr>
        <p:spPr bwMode="auto">
          <a:xfrm>
            <a:off x="755650" y="1989138"/>
            <a:ext cx="1368425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47"/>
          <p:cNvSpPr>
            <a:spLocks noChangeShapeType="1"/>
          </p:cNvSpPr>
          <p:nvPr/>
        </p:nvSpPr>
        <p:spPr bwMode="auto">
          <a:xfrm>
            <a:off x="900113" y="1844675"/>
            <a:ext cx="10795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48"/>
          <p:cNvSpPr>
            <a:spLocks noChangeShapeType="1"/>
          </p:cNvSpPr>
          <p:nvPr/>
        </p:nvSpPr>
        <p:spPr bwMode="auto">
          <a:xfrm>
            <a:off x="1187450" y="1484313"/>
            <a:ext cx="431800" cy="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49"/>
          <p:cNvSpPr>
            <a:spLocks noChangeShapeType="1"/>
          </p:cNvSpPr>
          <p:nvPr/>
        </p:nvSpPr>
        <p:spPr bwMode="auto">
          <a:xfrm>
            <a:off x="1258888" y="1341438"/>
            <a:ext cx="288925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Text Box 50"/>
          <p:cNvSpPr txBox="1">
            <a:spLocks noChangeArrowheads="1"/>
          </p:cNvSpPr>
          <p:nvPr/>
        </p:nvSpPr>
        <p:spPr bwMode="auto">
          <a:xfrm>
            <a:off x="1403350" y="4292600"/>
            <a:ext cx="720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500"/>
              </a:spcBef>
              <a:buClr>
                <a:srgbClr val="333399"/>
              </a:buClr>
              <a:buSzPct val="100000"/>
              <a:buFont typeface="Wingdings 3" pitchFamily="18" charset="2"/>
              <a:buNone/>
            </a:pPr>
            <a:r>
              <a:rPr lang="en-GB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–</a:t>
            </a:r>
            <a:r>
              <a:rPr lang="ru-RU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равнобедренный с основанием АС,</a:t>
            </a:r>
          </a:p>
          <a:p>
            <a:pPr>
              <a:spcBef>
                <a:spcPct val="50000"/>
              </a:spcBef>
            </a:pPr>
            <a:endParaRPr lang="ru-RU" sz="2000">
              <a:solidFill>
                <a:srgbClr val="000099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681" name="Line 51"/>
          <p:cNvSpPr>
            <a:spLocks noChangeShapeType="1"/>
          </p:cNvSpPr>
          <p:nvPr/>
        </p:nvSpPr>
        <p:spPr bwMode="auto">
          <a:xfrm>
            <a:off x="1042988" y="1628775"/>
            <a:ext cx="792162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908050"/>
            <a:ext cx="3673475" cy="2952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smtClean="0"/>
              <a:t>Дано: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600" smtClean="0"/>
              <a:t>ABCD</a:t>
            </a:r>
            <a:r>
              <a:rPr lang="ru-RU" sz="3600" smtClean="0"/>
              <a:t>- ромб,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600" smtClean="0">
                <a:cs typeface="Arial" charset="0"/>
              </a:rPr>
              <a:t>&lt;</a:t>
            </a:r>
            <a:r>
              <a:rPr lang="ru-RU" sz="3600" smtClean="0">
                <a:cs typeface="Arial" charset="0"/>
              </a:rPr>
              <a:t>А = 80</a:t>
            </a:r>
            <a:r>
              <a:rPr lang="ru-RU" sz="3600" smtClean="0"/>
              <a:t>º</a:t>
            </a:r>
            <a:endParaRPr lang="ru-RU" sz="36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smtClean="0">
                <a:cs typeface="Arial" charset="0"/>
              </a:rPr>
              <a:t>Найти: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CC3300"/>
                </a:solidFill>
                <a:cs typeface="Arial" charset="0"/>
              </a:rPr>
              <a:t>&lt;</a:t>
            </a:r>
            <a:r>
              <a:rPr lang="ru-RU" sz="3600" b="1" smtClean="0">
                <a:solidFill>
                  <a:srgbClr val="CC3300"/>
                </a:solidFill>
                <a:cs typeface="Arial" charset="0"/>
              </a:rPr>
              <a:t> </a:t>
            </a:r>
            <a:r>
              <a:rPr lang="ru-RU" sz="3600" b="1" smtClean="0">
                <a:solidFill>
                  <a:srgbClr val="CC3300"/>
                </a:solidFill>
              </a:rPr>
              <a:t>Δ</a:t>
            </a:r>
            <a:r>
              <a:rPr lang="en-US" sz="3600" b="1" smtClean="0">
                <a:solidFill>
                  <a:srgbClr val="CC3300"/>
                </a:solidFill>
              </a:rPr>
              <a:t> AOB = </a:t>
            </a:r>
            <a:r>
              <a:rPr lang="ru-RU" sz="3600" b="1" smtClean="0">
                <a:solidFill>
                  <a:srgbClr val="CC3300"/>
                </a:solidFill>
              </a:rPr>
              <a:t>?</a:t>
            </a:r>
            <a:endParaRPr lang="en-US" sz="3600" b="1" smtClean="0">
              <a:solidFill>
                <a:srgbClr val="CC3300"/>
              </a:solidFill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3716338"/>
            <a:ext cx="7308850" cy="27082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/>
              <a:t>Решение:</a:t>
            </a:r>
          </a:p>
          <a:p>
            <a:pPr eaLnBrk="1" hangingPunct="1">
              <a:buFont typeface="Arial" charset="0"/>
              <a:buNone/>
            </a:pPr>
            <a:endParaRPr lang="en-US" sz="240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00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00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000" smtClean="0">
              <a:cs typeface="Arial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219700" y="333375"/>
            <a:ext cx="3095625" cy="2592388"/>
          </a:xfrm>
          <a:prstGeom prst="diamond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FFFF"/>
              </a:solidFill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787900" y="1484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6516688" y="2997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ru-RU" b="1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8388350" y="1484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</a:t>
            </a: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6588125" y="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</a:t>
            </a:r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>
            <a:off x="5292725" y="1628775"/>
            <a:ext cx="2951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2" name="Line 17"/>
          <p:cNvSpPr>
            <a:spLocks noChangeShapeType="1"/>
          </p:cNvSpPr>
          <p:nvPr/>
        </p:nvSpPr>
        <p:spPr bwMode="auto">
          <a:xfrm>
            <a:off x="6732588" y="333375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Text Box 24"/>
          <p:cNvSpPr txBox="1">
            <a:spLocks noChangeArrowheads="1"/>
          </p:cNvSpPr>
          <p:nvPr/>
        </p:nvSpPr>
        <p:spPr bwMode="auto">
          <a:xfrm>
            <a:off x="6804025" y="12684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</a:t>
            </a:r>
          </a:p>
        </p:txBody>
      </p:sp>
      <p:sp>
        <p:nvSpPr>
          <p:cNvPr id="28684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453188"/>
            <a:ext cx="971550" cy="404812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116013" y="404813"/>
            <a:ext cx="318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Задача 2.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795963" y="908050"/>
            <a:ext cx="3603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7380288" y="2205038"/>
            <a:ext cx="360362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7308850" y="836613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5940425" y="2205038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Квадрат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627313" y="1412875"/>
            <a:ext cx="3529012" cy="324008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FFFF"/>
              </a:solidFill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11188" y="5373688"/>
            <a:ext cx="77771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FF00"/>
                </a:solidFill>
              </a:rPr>
              <a:t>Квадратом</a:t>
            </a:r>
            <a:r>
              <a:rPr lang="ru-RU" sz="2000" b="1">
                <a:solidFill>
                  <a:schemeClr val="hlink"/>
                </a:solidFill>
              </a:rPr>
              <a:t> называется </a:t>
            </a:r>
            <a:r>
              <a:rPr lang="ru-RU" sz="2000" b="1">
                <a:solidFill>
                  <a:srgbClr val="CC3300"/>
                </a:solidFill>
              </a:rPr>
              <a:t>прямоугольник</a:t>
            </a:r>
            <a:r>
              <a:rPr lang="ru-RU" sz="2000" b="1">
                <a:solidFill>
                  <a:schemeClr val="hlink"/>
                </a:solidFill>
              </a:rPr>
              <a:t>, у которого все стороны равны</a:t>
            </a:r>
            <a:endParaRPr lang="en-US" sz="2000" b="1">
              <a:solidFill>
                <a:schemeClr val="hlin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AB = BC = CD = AD</a:t>
            </a:r>
            <a:endParaRPr lang="ru-RU" sz="2000" b="1">
              <a:solidFill>
                <a:schemeClr val="hlink"/>
              </a:solidFill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124075" y="46529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011863" y="46529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</a:t>
            </a:r>
            <a:endParaRPr lang="ru-RU" sz="2000" b="1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011863" y="98107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2268538" y="1052513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</a:t>
            </a:r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2484438" y="2852738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6011863" y="2852738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4356100" y="126841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>
            <a:off x="4211638" y="443706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627313" y="1412875"/>
            <a:ext cx="215900" cy="2159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Квадрат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627313" y="1412875"/>
            <a:ext cx="3529012" cy="324008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FFFF"/>
              </a:solidFill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11188" y="5373688"/>
            <a:ext cx="77771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FF00"/>
                </a:solidFill>
              </a:rPr>
              <a:t>Квадратом</a:t>
            </a:r>
            <a:r>
              <a:rPr lang="ru-RU" sz="2000" b="1">
                <a:solidFill>
                  <a:schemeClr val="hlink"/>
                </a:solidFill>
              </a:rPr>
              <a:t> называется </a:t>
            </a:r>
            <a:r>
              <a:rPr lang="ru-RU" sz="2000" b="1">
                <a:solidFill>
                  <a:srgbClr val="CC3300"/>
                </a:solidFill>
              </a:rPr>
              <a:t>ромб</a:t>
            </a:r>
            <a:r>
              <a:rPr lang="ru-RU" sz="2000" b="1">
                <a:solidFill>
                  <a:schemeClr val="hlink"/>
                </a:solidFill>
              </a:rPr>
              <a:t>, у которого все углы прямые.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sym typeface="Symbol" pitchFamily="18" charset="2"/>
              </a:rPr>
              <a:t></a:t>
            </a:r>
            <a:r>
              <a:rPr lang="en-US" sz="2000" b="1">
                <a:solidFill>
                  <a:schemeClr val="hlink"/>
                </a:solidFill>
              </a:rPr>
              <a:t>A</a:t>
            </a:r>
            <a:r>
              <a:rPr lang="ru-RU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chemeClr val="hlink"/>
                </a:solidFill>
              </a:rPr>
              <a:t>=</a:t>
            </a:r>
            <a:r>
              <a:rPr lang="ru-RU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chemeClr val="hlink"/>
                </a:solidFill>
                <a:sym typeface="Symbol" pitchFamily="18" charset="2"/>
              </a:rPr>
              <a:t></a:t>
            </a:r>
            <a:r>
              <a:rPr lang="en-US" sz="2000" b="1">
                <a:solidFill>
                  <a:schemeClr val="hlink"/>
                </a:solidFill>
              </a:rPr>
              <a:t>B</a:t>
            </a:r>
            <a:r>
              <a:rPr lang="ru-RU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chemeClr val="hlink"/>
                </a:solidFill>
              </a:rPr>
              <a:t>=</a:t>
            </a:r>
            <a:r>
              <a:rPr lang="ru-RU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chemeClr val="hlink"/>
                </a:solidFill>
                <a:sym typeface="Symbol" pitchFamily="18" charset="2"/>
              </a:rPr>
              <a:t></a:t>
            </a:r>
            <a:r>
              <a:rPr lang="en-US" sz="2000" b="1">
                <a:solidFill>
                  <a:schemeClr val="hlink"/>
                </a:solidFill>
              </a:rPr>
              <a:t>C</a:t>
            </a:r>
            <a:r>
              <a:rPr lang="ru-RU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chemeClr val="hlink"/>
                </a:solidFill>
              </a:rPr>
              <a:t>=</a:t>
            </a:r>
            <a:r>
              <a:rPr lang="ru-RU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chemeClr val="hlink"/>
                </a:solidFill>
                <a:sym typeface="Symbol" pitchFamily="18" charset="2"/>
              </a:rPr>
              <a:t>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chemeClr val="hlink"/>
                </a:solidFill>
              </a:rPr>
              <a:t>=</a:t>
            </a:r>
            <a:r>
              <a:rPr lang="ru-RU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chemeClr val="hlink"/>
                </a:solidFill>
              </a:rPr>
              <a:t>90°</a:t>
            </a:r>
            <a:endParaRPr lang="ru-RU" sz="2000" b="1">
              <a:solidFill>
                <a:schemeClr val="hlink"/>
              </a:solidFill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124075" y="46529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6011863" y="46529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</a:t>
            </a:r>
            <a:endParaRPr lang="ru-RU" sz="2000" b="1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011863" y="98107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2268538" y="1052513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</a:t>
            </a:r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2484438" y="2852738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6011863" y="2852738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4356100" y="126841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>
            <a:off x="4211638" y="443706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627313" y="1412875"/>
            <a:ext cx="215900" cy="2159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09600" y="1752600"/>
            <a:ext cx="8153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381000" y="2971800"/>
            <a:ext cx="2286000" cy="1162050"/>
            <a:chOff x="96" y="2064"/>
            <a:chExt cx="1440" cy="772"/>
          </a:xfrm>
        </p:grpSpPr>
        <p:grpSp>
          <p:nvGrpSpPr>
            <p:cNvPr id="31813" name="Group 4"/>
            <p:cNvGrpSpPr>
              <a:grpSpLocks/>
            </p:cNvGrpSpPr>
            <p:nvPr/>
          </p:nvGrpSpPr>
          <p:grpSpPr bwMode="auto">
            <a:xfrm>
              <a:off x="96" y="2064"/>
              <a:ext cx="1440" cy="772"/>
              <a:chOff x="96" y="2064"/>
              <a:chExt cx="1440" cy="772"/>
            </a:xfrm>
          </p:grpSpPr>
          <p:sp>
            <p:nvSpPr>
              <p:cNvPr id="31817" name="Rectangle 5"/>
              <p:cNvSpPr>
                <a:spLocks noChangeArrowheads="1"/>
              </p:cNvSpPr>
              <p:nvPr/>
            </p:nvSpPr>
            <p:spPr bwMode="auto">
              <a:xfrm>
                <a:off x="288" y="2208"/>
                <a:ext cx="960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8" name="Text Box 6"/>
              <p:cNvSpPr txBox="1">
                <a:spLocks noChangeArrowheads="1"/>
              </p:cNvSpPr>
              <p:nvPr/>
            </p:nvSpPr>
            <p:spPr bwMode="auto">
              <a:xfrm>
                <a:off x="144" y="2592"/>
                <a:ext cx="24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A</a:t>
                </a:r>
                <a:endParaRPr lang="ru-RU">
                  <a:cs typeface="Arial" charset="0"/>
                </a:endParaRPr>
              </a:p>
            </p:txBody>
          </p:sp>
          <p:sp>
            <p:nvSpPr>
              <p:cNvPr id="31819" name="Text Box 7"/>
              <p:cNvSpPr txBox="1">
                <a:spLocks noChangeArrowheads="1"/>
              </p:cNvSpPr>
              <p:nvPr/>
            </p:nvSpPr>
            <p:spPr bwMode="auto">
              <a:xfrm>
                <a:off x="96" y="2064"/>
                <a:ext cx="24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B</a:t>
                </a:r>
                <a:endParaRPr lang="ru-RU">
                  <a:cs typeface="Arial" charset="0"/>
                </a:endParaRPr>
              </a:p>
            </p:txBody>
          </p:sp>
          <p:sp>
            <p:nvSpPr>
              <p:cNvPr id="31820" name="Text Box 8"/>
              <p:cNvSpPr txBox="1">
                <a:spLocks noChangeArrowheads="1"/>
              </p:cNvSpPr>
              <p:nvPr/>
            </p:nvSpPr>
            <p:spPr bwMode="auto">
              <a:xfrm>
                <a:off x="1200" y="2064"/>
                <a:ext cx="24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C</a:t>
                </a:r>
                <a:endParaRPr lang="ru-RU">
                  <a:cs typeface="Arial" charset="0"/>
                </a:endParaRPr>
              </a:p>
            </p:txBody>
          </p:sp>
          <p:sp>
            <p:nvSpPr>
              <p:cNvPr id="31821" name="Text Box 9"/>
              <p:cNvSpPr txBox="1">
                <a:spLocks noChangeArrowheads="1"/>
              </p:cNvSpPr>
              <p:nvPr/>
            </p:nvSpPr>
            <p:spPr bwMode="auto">
              <a:xfrm>
                <a:off x="1248" y="2544"/>
                <a:ext cx="288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D</a:t>
                </a:r>
                <a:endParaRPr lang="ru-RU">
                  <a:cs typeface="Arial" charset="0"/>
                </a:endParaRPr>
              </a:p>
            </p:txBody>
          </p:sp>
        </p:grpSp>
        <p:sp>
          <p:nvSpPr>
            <p:cNvPr id="31814" name="Line 10"/>
            <p:cNvSpPr>
              <a:spLocks noChangeShapeType="1"/>
            </p:cNvSpPr>
            <p:nvPr/>
          </p:nvSpPr>
          <p:spPr bwMode="auto">
            <a:xfrm flipV="1">
              <a:off x="288" y="2208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5" name="Line 11"/>
            <p:cNvSpPr>
              <a:spLocks noChangeShapeType="1"/>
            </p:cNvSpPr>
            <p:nvPr/>
          </p:nvSpPr>
          <p:spPr bwMode="auto">
            <a:xfrm>
              <a:off x="288" y="2208"/>
              <a:ext cx="96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6" name="Text Box 12"/>
            <p:cNvSpPr txBox="1">
              <a:spLocks noChangeArrowheads="1"/>
            </p:cNvSpPr>
            <p:nvPr/>
          </p:nvSpPr>
          <p:spPr bwMode="auto">
            <a:xfrm>
              <a:off x="672" y="2208"/>
              <a:ext cx="24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O</a:t>
              </a:r>
              <a:endParaRPr lang="ru-RU">
                <a:cs typeface="Arial" charset="0"/>
              </a:endParaRPr>
            </a:p>
          </p:txBody>
        </p:sp>
      </p:grpSp>
      <p:grpSp>
        <p:nvGrpSpPr>
          <p:cNvPr id="31748" name="Group 13"/>
          <p:cNvGrpSpPr>
            <a:grpSpLocks/>
          </p:cNvGrpSpPr>
          <p:nvPr/>
        </p:nvGrpSpPr>
        <p:grpSpPr bwMode="auto">
          <a:xfrm>
            <a:off x="6096000" y="3048000"/>
            <a:ext cx="2667000" cy="1357313"/>
            <a:chOff x="3360" y="1776"/>
            <a:chExt cx="1728" cy="855"/>
          </a:xfrm>
        </p:grpSpPr>
        <p:sp>
          <p:nvSpPr>
            <p:cNvPr id="31801" name="Text Box 14"/>
            <p:cNvSpPr txBox="1">
              <a:spLocks noChangeArrowheads="1"/>
            </p:cNvSpPr>
            <p:nvPr/>
          </p:nvSpPr>
          <p:spPr bwMode="auto">
            <a:xfrm>
              <a:off x="4848" y="2160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C</a:t>
              </a:r>
              <a:endParaRPr lang="ru-RU">
                <a:cs typeface="Arial" charset="0"/>
              </a:endParaRPr>
            </a:p>
          </p:txBody>
        </p:sp>
        <p:grpSp>
          <p:nvGrpSpPr>
            <p:cNvPr id="31802" name="Group 15"/>
            <p:cNvGrpSpPr>
              <a:grpSpLocks/>
            </p:cNvGrpSpPr>
            <p:nvPr/>
          </p:nvGrpSpPr>
          <p:grpSpPr bwMode="auto">
            <a:xfrm>
              <a:off x="3360" y="1776"/>
              <a:ext cx="1584" cy="855"/>
              <a:chOff x="3360" y="1776"/>
              <a:chExt cx="1584" cy="855"/>
            </a:xfrm>
          </p:grpSpPr>
          <p:grpSp>
            <p:nvGrpSpPr>
              <p:cNvPr id="31803" name="Group 16"/>
              <p:cNvGrpSpPr>
                <a:grpSpLocks/>
              </p:cNvGrpSpPr>
              <p:nvPr/>
            </p:nvGrpSpPr>
            <p:grpSpPr bwMode="auto">
              <a:xfrm>
                <a:off x="3504" y="1776"/>
                <a:ext cx="1440" cy="672"/>
                <a:chOff x="3408" y="1968"/>
                <a:chExt cx="1440" cy="672"/>
              </a:xfrm>
            </p:grpSpPr>
            <p:sp>
              <p:nvSpPr>
                <p:cNvPr id="3180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936" y="1968"/>
                  <a:ext cx="24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cs typeface="Arial" charset="0"/>
                    </a:rPr>
                    <a:t>B</a:t>
                  </a:r>
                  <a:endParaRPr lang="ru-RU">
                    <a:cs typeface="Arial" charset="0"/>
                  </a:endParaRPr>
                </a:p>
              </p:txBody>
            </p:sp>
            <p:grpSp>
              <p:nvGrpSpPr>
                <p:cNvPr id="31809" name="Group 18"/>
                <p:cNvGrpSpPr>
                  <a:grpSpLocks/>
                </p:cNvGrpSpPr>
                <p:nvPr/>
              </p:nvGrpSpPr>
              <p:grpSpPr bwMode="auto">
                <a:xfrm>
                  <a:off x="3408" y="2160"/>
                  <a:ext cx="1440" cy="480"/>
                  <a:chOff x="3984" y="2160"/>
                  <a:chExt cx="1440" cy="480"/>
                </a:xfrm>
              </p:grpSpPr>
              <p:sp>
                <p:nvSpPr>
                  <p:cNvPr id="3181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160"/>
                    <a:ext cx="1440" cy="480"/>
                  </a:xfrm>
                  <a:prstGeom prst="diamond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1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400"/>
                    <a:ext cx="13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812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160"/>
                    <a:ext cx="0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804" name="Group 22"/>
              <p:cNvGrpSpPr>
                <a:grpSpLocks/>
              </p:cNvGrpSpPr>
              <p:nvPr/>
            </p:nvGrpSpPr>
            <p:grpSpPr bwMode="auto">
              <a:xfrm>
                <a:off x="3360" y="2160"/>
                <a:ext cx="768" cy="471"/>
                <a:chOff x="3360" y="2160"/>
                <a:chExt cx="768" cy="471"/>
              </a:xfrm>
            </p:grpSpPr>
            <p:sp>
              <p:nvSpPr>
                <p:cNvPr id="3180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360" y="2160"/>
                  <a:ext cx="24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cs typeface="Arial" charset="0"/>
                    </a:rPr>
                    <a:t>A</a:t>
                  </a:r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3180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984" y="2400"/>
                  <a:ext cx="1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cs typeface="Arial" charset="0"/>
                    </a:rPr>
                    <a:t>D</a:t>
                  </a:r>
                  <a:endParaRPr lang="ru-RU">
                    <a:cs typeface="Arial" charset="0"/>
                  </a:endParaRPr>
                </a:p>
              </p:txBody>
            </p:sp>
          </p:grpSp>
          <p:sp>
            <p:nvSpPr>
              <p:cNvPr id="31805" name="Text Box 25"/>
              <p:cNvSpPr txBox="1">
                <a:spLocks noChangeArrowheads="1"/>
              </p:cNvSpPr>
              <p:nvPr/>
            </p:nvSpPr>
            <p:spPr bwMode="auto">
              <a:xfrm>
                <a:off x="4176" y="2016"/>
                <a:ext cx="2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O</a:t>
                </a:r>
                <a:endParaRPr lang="ru-RU">
                  <a:cs typeface="Arial" charset="0"/>
                </a:endParaRPr>
              </a:p>
            </p:txBody>
          </p:sp>
        </p:grpSp>
      </p:grpSp>
      <p:grpSp>
        <p:nvGrpSpPr>
          <p:cNvPr id="31749" name="Group 26"/>
          <p:cNvGrpSpPr>
            <a:grpSpLocks/>
          </p:cNvGrpSpPr>
          <p:nvPr/>
        </p:nvGrpSpPr>
        <p:grpSpPr bwMode="auto">
          <a:xfrm>
            <a:off x="2590800" y="228600"/>
            <a:ext cx="3444875" cy="1128713"/>
            <a:chOff x="1622" y="192"/>
            <a:chExt cx="2170" cy="711"/>
          </a:xfrm>
        </p:grpSpPr>
        <p:sp>
          <p:nvSpPr>
            <p:cNvPr id="31796" name="AutoShape 27"/>
            <p:cNvSpPr>
              <a:spLocks noChangeArrowheads="1"/>
            </p:cNvSpPr>
            <p:nvPr/>
          </p:nvSpPr>
          <p:spPr bwMode="auto">
            <a:xfrm>
              <a:off x="1824" y="384"/>
              <a:ext cx="1824" cy="384"/>
            </a:xfrm>
            <a:prstGeom prst="parallelogram">
              <a:avLst>
                <a:gd name="adj" fmla="val 11875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1797" name="Text Box 28"/>
            <p:cNvSpPr txBox="1">
              <a:spLocks noChangeArrowheads="1"/>
            </p:cNvSpPr>
            <p:nvPr/>
          </p:nvSpPr>
          <p:spPr bwMode="auto">
            <a:xfrm>
              <a:off x="1622" y="647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cs typeface="Arial" charset="0"/>
                </a:rPr>
                <a:t>A</a:t>
              </a:r>
              <a:endParaRPr lang="ru-RU">
                <a:cs typeface="Arial" charset="0"/>
              </a:endParaRPr>
            </a:p>
          </p:txBody>
        </p:sp>
        <p:sp>
          <p:nvSpPr>
            <p:cNvPr id="31798" name="Text Box 29"/>
            <p:cNvSpPr txBox="1">
              <a:spLocks noChangeArrowheads="1"/>
            </p:cNvSpPr>
            <p:nvPr/>
          </p:nvSpPr>
          <p:spPr bwMode="auto">
            <a:xfrm>
              <a:off x="2064" y="192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B</a:t>
              </a:r>
              <a:endParaRPr lang="ru-RU">
                <a:cs typeface="Arial" charset="0"/>
              </a:endParaRPr>
            </a:p>
          </p:txBody>
        </p:sp>
        <p:sp>
          <p:nvSpPr>
            <p:cNvPr id="31799" name="Text Box 30"/>
            <p:cNvSpPr txBox="1">
              <a:spLocks noChangeArrowheads="1"/>
            </p:cNvSpPr>
            <p:nvPr/>
          </p:nvSpPr>
          <p:spPr bwMode="auto">
            <a:xfrm>
              <a:off x="3552" y="19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C</a:t>
              </a:r>
              <a:endParaRPr lang="ru-RU">
                <a:cs typeface="Arial" charset="0"/>
              </a:endParaRPr>
            </a:p>
          </p:txBody>
        </p:sp>
        <p:sp>
          <p:nvSpPr>
            <p:cNvPr id="31800" name="Text Box 31"/>
            <p:cNvSpPr txBox="1">
              <a:spLocks noChangeArrowheads="1"/>
            </p:cNvSpPr>
            <p:nvPr/>
          </p:nvSpPr>
          <p:spPr bwMode="auto">
            <a:xfrm>
              <a:off x="3264" y="672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D</a:t>
              </a:r>
              <a:endParaRPr lang="ru-RU">
                <a:cs typeface="Arial" charset="0"/>
              </a:endParaRPr>
            </a:p>
          </p:txBody>
        </p:sp>
      </p:grpSp>
      <p:sp>
        <p:nvSpPr>
          <p:cNvPr id="31750" name="Line 32"/>
          <p:cNvSpPr>
            <a:spLocks noChangeShapeType="1"/>
          </p:cNvSpPr>
          <p:nvPr/>
        </p:nvSpPr>
        <p:spPr bwMode="auto">
          <a:xfrm>
            <a:off x="3657600" y="5334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Line 33"/>
          <p:cNvSpPr>
            <a:spLocks noChangeShapeType="1"/>
          </p:cNvSpPr>
          <p:nvPr/>
        </p:nvSpPr>
        <p:spPr bwMode="auto">
          <a:xfrm flipV="1">
            <a:off x="2895600" y="533400"/>
            <a:ext cx="2895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Text Box 34"/>
          <p:cNvSpPr txBox="1">
            <a:spLocks noChangeArrowheads="1"/>
          </p:cNvSpPr>
          <p:nvPr/>
        </p:nvSpPr>
        <p:spPr bwMode="auto">
          <a:xfrm>
            <a:off x="4191000" y="533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O</a:t>
            </a:r>
            <a:endParaRPr lang="ru-RU">
              <a:cs typeface="Arial" charset="0"/>
            </a:endParaRPr>
          </a:p>
        </p:txBody>
      </p:sp>
      <p:sp>
        <p:nvSpPr>
          <p:cNvPr id="31753" name="AutoShape 35"/>
          <p:cNvSpPr>
            <a:spLocks noChangeArrowheads="1"/>
          </p:cNvSpPr>
          <p:nvPr/>
        </p:nvSpPr>
        <p:spPr bwMode="auto">
          <a:xfrm>
            <a:off x="304800" y="4495800"/>
            <a:ext cx="26670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31754" name="AutoShape 36"/>
          <p:cNvSpPr>
            <a:spLocks noChangeArrowheads="1"/>
          </p:cNvSpPr>
          <p:nvPr/>
        </p:nvSpPr>
        <p:spPr bwMode="auto">
          <a:xfrm>
            <a:off x="5867400" y="4572000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31755" name="AutoShape 37"/>
          <p:cNvSpPr>
            <a:spLocks noChangeArrowheads="1"/>
          </p:cNvSpPr>
          <p:nvPr/>
        </p:nvSpPr>
        <p:spPr bwMode="auto">
          <a:xfrm>
            <a:off x="3492500" y="1916113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cs typeface="Arial" charset="0"/>
              </a:rPr>
              <a:t>AB = CD  </a:t>
            </a:r>
          </a:p>
          <a:p>
            <a:pPr algn="ctr"/>
            <a:r>
              <a:rPr lang="en-US" sz="1200">
                <a:cs typeface="Arial" charset="0"/>
              </a:rPr>
              <a:t>BC = AD</a:t>
            </a:r>
            <a:endParaRPr lang="ru-RU" sz="1200">
              <a:cs typeface="Arial" charset="0"/>
            </a:endParaRPr>
          </a:p>
        </p:txBody>
      </p:sp>
      <p:sp>
        <p:nvSpPr>
          <p:cNvPr id="31756" name="AutoShape 38"/>
          <p:cNvSpPr>
            <a:spLocks noChangeArrowheads="1"/>
          </p:cNvSpPr>
          <p:nvPr/>
        </p:nvSpPr>
        <p:spPr bwMode="auto">
          <a:xfrm>
            <a:off x="1619250" y="1916113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cs typeface="Arial" charset="0"/>
              </a:rPr>
              <a:t>AB || CD  </a:t>
            </a:r>
          </a:p>
          <a:p>
            <a:pPr algn="ctr"/>
            <a:r>
              <a:rPr lang="en-US" sz="1200">
                <a:cs typeface="Arial" charset="0"/>
              </a:rPr>
              <a:t>BC || AD</a:t>
            </a:r>
            <a:endParaRPr lang="ru-RU" sz="1200">
              <a:cs typeface="Arial" charset="0"/>
            </a:endParaRPr>
          </a:p>
        </p:txBody>
      </p:sp>
      <p:sp>
        <p:nvSpPr>
          <p:cNvPr id="31757" name="AutoShape 39"/>
          <p:cNvSpPr>
            <a:spLocks noChangeArrowheads="1"/>
          </p:cNvSpPr>
          <p:nvPr/>
        </p:nvSpPr>
        <p:spPr bwMode="auto">
          <a:xfrm>
            <a:off x="7019925" y="1916113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cs typeface="Arial" charset="0"/>
              </a:rPr>
              <a:t>AO = OC  </a:t>
            </a:r>
          </a:p>
          <a:p>
            <a:pPr algn="ctr"/>
            <a:r>
              <a:rPr lang="en-US" sz="1200">
                <a:cs typeface="Arial" charset="0"/>
              </a:rPr>
              <a:t>BO = OD</a:t>
            </a:r>
            <a:endParaRPr lang="ru-RU" sz="1200">
              <a:cs typeface="Arial" charset="0"/>
            </a:endParaRPr>
          </a:p>
        </p:txBody>
      </p:sp>
      <p:sp>
        <p:nvSpPr>
          <p:cNvPr id="31758" name="AutoShape 40"/>
          <p:cNvSpPr>
            <a:spLocks noChangeArrowheads="1"/>
          </p:cNvSpPr>
          <p:nvPr/>
        </p:nvSpPr>
        <p:spPr bwMode="auto">
          <a:xfrm>
            <a:off x="5292725" y="1916113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cs typeface="Arial" charset="0"/>
              </a:rPr>
              <a:t>&lt;A = &lt;C </a:t>
            </a:r>
          </a:p>
          <a:p>
            <a:pPr algn="ctr"/>
            <a:r>
              <a:rPr lang="en-US" sz="1200">
                <a:cs typeface="Arial" charset="0"/>
              </a:rPr>
              <a:t>&lt;B = &lt;D</a:t>
            </a:r>
            <a:endParaRPr lang="ru-RU" sz="1200">
              <a:cs typeface="Arial" charset="0"/>
            </a:endParaRPr>
          </a:p>
        </p:txBody>
      </p:sp>
      <p:sp>
        <p:nvSpPr>
          <p:cNvPr id="31759" name="AutoShape 41"/>
          <p:cNvSpPr>
            <a:spLocks noChangeArrowheads="1"/>
          </p:cNvSpPr>
          <p:nvPr/>
        </p:nvSpPr>
        <p:spPr bwMode="auto">
          <a:xfrm>
            <a:off x="1187450" y="5013325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cs typeface="Arial" charset="0"/>
              </a:rPr>
              <a:t>BD = AC</a:t>
            </a:r>
            <a:r>
              <a:rPr lang="ru-RU" sz="1200">
                <a:cs typeface="Arial" charset="0"/>
              </a:rPr>
              <a:t> </a:t>
            </a:r>
          </a:p>
        </p:txBody>
      </p:sp>
      <p:sp>
        <p:nvSpPr>
          <p:cNvPr id="31760" name="AutoShape 42"/>
          <p:cNvSpPr>
            <a:spLocks noChangeArrowheads="1"/>
          </p:cNvSpPr>
          <p:nvPr/>
        </p:nvSpPr>
        <p:spPr bwMode="auto">
          <a:xfrm>
            <a:off x="1116013" y="4652963"/>
            <a:ext cx="16002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>
                <a:cs typeface="Arial" charset="0"/>
              </a:rPr>
              <a:t>&lt;A = &lt;B = &lt;C =&lt;D</a:t>
            </a:r>
            <a:endParaRPr lang="ru-RU" sz="1200">
              <a:cs typeface="Arial" charset="0"/>
            </a:endParaRPr>
          </a:p>
        </p:txBody>
      </p:sp>
      <p:grpSp>
        <p:nvGrpSpPr>
          <p:cNvPr id="31761" name="Group 43"/>
          <p:cNvGrpSpPr>
            <a:grpSpLocks/>
          </p:cNvGrpSpPr>
          <p:nvPr/>
        </p:nvGrpSpPr>
        <p:grpSpPr bwMode="auto">
          <a:xfrm>
            <a:off x="6400800" y="4648200"/>
            <a:ext cx="2286000" cy="762000"/>
            <a:chOff x="3456" y="2832"/>
            <a:chExt cx="1440" cy="480"/>
          </a:xfrm>
        </p:grpSpPr>
        <p:grpSp>
          <p:nvGrpSpPr>
            <p:cNvPr id="31789" name="Group 44"/>
            <p:cNvGrpSpPr>
              <a:grpSpLocks/>
            </p:cNvGrpSpPr>
            <p:nvPr/>
          </p:nvGrpSpPr>
          <p:grpSpPr bwMode="auto">
            <a:xfrm>
              <a:off x="3456" y="2832"/>
              <a:ext cx="624" cy="288"/>
              <a:chOff x="1536" y="3744"/>
              <a:chExt cx="624" cy="288"/>
            </a:xfrm>
          </p:grpSpPr>
          <p:sp>
            <p:nvSpPr>
              <p:cNvPr id="31792" name="AutoShape 45"/>
              <p:cNvSpPr>
                <a:spLocks noChangeArrowheads="1"/>
              </p:cNvSpPr>
              <p:nvPr/>
            </p:nvSpPr>
            <p:spPr bwMode="auto">
              <a:xfrm>
                <a:off x="1536" y="3744"/>
                <a:ext cx="624" cy="28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cs typeface="Arial" charset="0"/>
                  </a:rPr>
                  <a:t>AC     BD</a:t>
                </a:r>
                <a:endParaRPr lang="ru-RU" sz="1200">
                  <a:cs typeface="Arial" charset="0"/>
                </a:endParaRPr>
              </a:p>
            </p:txBody>
          </p:sp>
          <p:grpSp>
            <p:nvGrpSpPr>
              <p:cNvPr id="31793" name="Group 46"/>
              <p:cNvGrpSpPr>
                <a:grpSpLocks/>
              </p:cNvGrpSpPr>
              <p:nvPr/>
            </p:nvGrpSpPr>
            <p:grpSpPr bwMode="auto">
              <a:xfrm>
                <a:off x="1776" y="3840"/>
                <a:ext cx="96" cy="96"/>
                <a:chOff x="1776" y="3840"/>
                <a:chExt cx="96" cy="96"/>
              </a:xfrm>
            </p:grpSpPr>
            <p:sp>
              <p:nvSpPr>
                <p:cNvPr id="31794" name="Line 47"/>
                <p:cNvSpPr>
                  <a:spLocks noChangeShapeType="1"/>
                </p:cNvSpPr>
                <p:nvPr/>
              </p:nvSpPr>
              <p:spPr bwMode="auto">
                <a:xfrm>
                  <a:off x="1824" y="38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5" name="Line 48"/>
                <p:cNvSpPr>
                  <a:spLocks noChangeShapeType="1"/>
                </p:cNvSpPr>
                <p:nvPr/>
              </p:nvSpPr>
              <p:spPr bwMode="auto">
                <a:xfrm>
                  <a:off x="1776" y="39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1790" name="AutoShape 49"/>
            <p:cNvSpPr>
              <a:spLocks noChangeArrowheads="1"/>
            </p:cNvSpPr>
            <p:nvPr/>
          </p:nvSpPr>
          <p:spPr bwMode="auto">
            <a:xfrm>
              <a:off x="3648" y="3168"/>
              <a:ext cx="1008" cy="1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cs typeface="Arial" charset="0"/>
                </a:rPr>
                <a:t>AB = BC = CD = AD</a:t>
              </a:r>
              <a:endParaRPr lang="ru-RU" sz="1200">
                <a:cs typeface="Arial" charset="0"/>
              </a:endParaRPr>
            </a:p>
          </p:txBody>
        </p:sp>
        <p:sp>
          <p:nvSpPr>
            <p:cNvPr id="31791" name="AutoShape 50"/>
            <p:cNvSpPr>
              <a:spLocks noChangeArrowheads="1"/>
            </p:cNvSpPr>
            <p:nvPr/>
          </p:nvSpPr>
          <p:spPr bwMode="auto">
            <a:xfrm>
              <a:off x="4272" y="2832"/>
              <a:ext cx="62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cs typeface="Arial" charset="0"/>
                </a:rPr>
                <a:t>&lt;ABO = &lt;CBO</a:t>
              </a:r>
            </a:p>
            <a:p>
              <a:pPr algn="ctr"/>
              <a:r>
                <a:rPr lang="en-US" sz="1000">
                  <a:cs typeface="Arial" charset="0"/>
                </a:rPr>
                <a:t>&lt;BAO = &lt;DAO</a:t>
              </a:r>
              <a:endParaRPr lang="ru-RU" sz="1000">
                <a:cs typeface="Arial" charset="0"/>
              </a:endParaRPr>
            </a:p>
          </p:txBody>
        </p:sp>
      </p:grpSp>
      <p:sp>
        <p:nvSpPr>
          <p:cNvPr id="31762" name="AutoShape 51"/>
          <p:cNvSpPr>
            <a:spLocks noChangeArrowheads="1"/>
          </p:cNvSpPr>
          <p:nvPr/>
        </p:nvSpPr>
        <p:spPr bwMode="auto">
          <a:xfrm>
            <a:off x="4114800" y="11430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AutoShape 52"/>
          <p:cNvSpPr>
            <a:spLocks noChangeArrowheads="1"/>
          </p:cNvSpPr>
          <p:nvPr/>
        </p:nvSpPr>
        <p:spPr bwMode="auto">
          <a:xfrm>
            <a:off x="1371600" y="38100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4" name="AutoShape 53"/>
          <p:cNvSpPr>
            <a:spLocks noChangeArrowheads="1"/>
          </p:cNvSpPr>
          <p:nvPr/>
        </p:nvSpPr>
        <p:spPr bwMode="auto">
          <a:xfrm>
            <a:off x="7620000" y="40386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5" name="AutoShape 54"/>
          <p:cNvSpPr>
            <a:spLocks noChangeArrowheads="1"/>
          </p:cNvSpPr>
          <p:nvPr/>
        </p:nvSpPr>
        <p:spPr bwMode="auto">
          <a:xfrm rot="1636606">
            <a:off x="1752600" y="25146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6" name="AutoShape 55"/>
          <p:cNvSpPr>
            <a:spLocks noChangeArrowheads="1"/>
          </p:cNvSpPr>
          <p:nvPr/>
        </p:nvSpPr>
        <p:spPr bwMode="auto">
          <a:xfrm rot="-2630620">
            <a:off x="6732588" y="2565400"/>
            <a:ext cx="2286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767" name="Group 56"/>
          <p:cNvGrpSpPr>
            <a:grpSpLocks/>
          </p:cNvGrpSpPr>
          <p:nvPr/>
        </p:nvGrpSpPr>
        <p:grpSpPr bwMode="auto">
          <a:xfrm>
            <a:off x="3581400" y="3048000"/>
            <a:ext cx="1981200" cy="1357313"/>
            <a:chOff x="2256" y="1920"/>
            <a:chExt cx="1248" cy="855"/>
          </a:xfrm>
        </p:grpSpPr>
        <p:sp>
          <p:nvSpPr>
            <p:cNvPr id="31781" name="Rectangle 57"/>
            <p:cNvSpPr>
              <a:spLocks noChangeArrowheads="1"/>
            </p:cNvSpPr>
            <p:nvPr/>
          </p:nvSpPr>
          <p:spPr bwMode="auto">
            <a:xfrm>
              <a:off x="2448" y="2016"/>
              <a:ext cx="672" cy="6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82" name="Line 58"/>
            <p:cNvSpPr>
              <a:spLocks noChangeShapeType="1"/>
            </p:cNvSpPr>
            <p:nvPr/>
          </p:nvSpPr>
          <p:spPr bwMode="auto">
            <a:xfrm flipV="1">
              <a:off x="2448" y="2016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Line 59"/>
            <p:cNvSpPr>
              <a:spLocks noChangeShapeType="1"/>
            </p:cNvSpPr>
            <p:nvPr/>
          </p:nvSpPr>
          <p:spPr bwMode="auto">
            <a:xfrm>
              <a:off x="2448" y="2016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4" name="Text Box 60"/>
            <p:cNvSpPr txBox="1">
              <a:spLocks noChangeArrowheads="1"/>
            </p:cNvSpPr>
            <p:nvPr/>
          </p:nvSpPr>
          <p:spPr bwMode="auto">
            <a:xfrm>
              <a:off x="2256" y="25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A</a:t>
              </a:r>
              <a:endParaRPr lang="ru-RU">
                <a:cs typeface="Arial" charset="0"/>
              </a:endParaRPr>
            </a:p>
          </p:txBody>
        </p:sp>
        <p:sp>
          <p:nvSpPr>
            <p:cNvPr id="31785" name="Text Box 61"/>
            <p:cNvSpPr txBox="1">
              <a:spLocks noChangeArrowheads="1"/>
            </p:cNvSpPr>
            <p:nvPr/>
          </p:nvSpPr>
          <p:spPr bwMode="auto">
            <a:xfrm>
              <a:off x="2256" y="192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B</a:t>
              </a:r>
              <a:endParaRPr lang="ru-RU">
                <a:cs typeface="Arial" charset="0"/>
              </a:endParaRPr>
            </a:p>
          </p:txBody>
        </p:sp>
        <p:sp>
          <p:nvSpPr>
            <p:cNvPr id="31786" name="Text Box 62"/>
            <p:cNvSpPr txBox="1">
              <a:spLocks noChangeArrowheads="1"/>
            </p:cNvSpPr>
            <p:nvPr/>
          </p:nvSpPr>
          <p:spPr bwMode="auto">
            <a:xfrm>
              <a:off x="3120" y="1920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C</a:t>
              </a:r>
              <a:endParaRPr lang="ru-RU">
                <a:cs typeface="Arial" charset="0"/>
              </a:endParaRPr>
            </a:p>
          </p:txBody>
        </p:sp>
        <p:sp>
          <p:nvSpPr>
            <p:cNvPr id="31787" name="Text Box 63"/>
            <p:cNvSpPr txBox="1">
              <a:spLocks noChangeArrowheads="1"/>
            </p:cNvSpPr>
            <p:nvPr/>
          </p:nvSpPr>
          <p:spPr bwMode="auto">
            <a:xfrm>
              <a:off x="3120" y="25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D</a:t>
              </a:r>
              <a:endParaRPr lang="ru-RU">
                <a:cs typeface="Arial" charset="0"/>
              </a:endParaRPr>
            </a:p>
          </p:txBody>
        </p:sp>
        <p:sp>
          <p:nvSpPr>
            <p:cNvPr id="31788" name="Text Box 64"/>
            <p:cNvSpPr txBox="1">
              <a:spLocks noChangeArrowheads="1"/>
            </p:cNvSpPr>
            <p:nvPr/>
          </p:nvSpPr>
          <p:spPr bwMode="auto">
            <a:xfrm>
              <a:off x="2688" y="21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O</a:t>
              </a:r>
              <a:endParaRPr lang="ru-RU">
                <a:cs typeface="Arial" charset="0"/>
              </a:endParaRPr>
            </a:p>
          </p:txBody>
        </p:sp>
      </p:grpSp>
      <p:sp>
        <p:nvSpPr>
          <p:cNvPr id="31768" name="AutoShape 65"/>
          <p:cNvSpPr>
            <a:spLocks noChangeArrowheads="1"/>
          </p:cNvSpPr>
          <p:nvPr/>
        </p:nvSpPr>
        <p:spPr bwMode="auto">
          <a:xfrm>
            <a:off x="4343400" y="2514600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9" name="AutoShape 66"/>
          <p:cNvSpPr>
            <a:spLocks noChangeArrowheads="1"/>
          </p:cNvSpPr>
          <p:nvPr/>
        </p:nvSpPr>
        <p:spPr bwMode="auto">
          <a:xfrm rot="3223542">
            <a:off x="3581400" y="41148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0" name="AutoShape 67"/>
          <p:cNvSpPr>
            <a:spLocks noChangeArrowheads="1"/>
          </p:cNvSpPr>
          <p:nvPr/>
        </p:nvSpPr>
        <p:spPr bwMode="auto">
          <a:xfrm rot="18376458" flipH="1">
            <a:off x="5105400" y="41148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1" name="Text Box 68"/>
          <p:cNvSpPr txBox="1">
            <a:spLocks noChangeArrowheads="1"/>
          </p:cNvSpPr>
          <p:nvPr/>
        </p:nvSpPr>
        <p:spPr bwMode="auto">
          <a:xfrm>
            <a:off x="974725" y="1992313"/>
            <a:ext cx="325438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cs typeface="Arial" charset="0"/>
              </a:rPr>
              <a:t>1</a:t>
            </a:r>
            <a:endParaRPr lang="ru-RU" sz="2000" b="1">
              <a:cs typeface="Arial" charset="0"/>
            </a:endParaRPr>
          </a:p>
        </p:txBody>
      </p:sp>
      <p:sp>
        <p:nvSpPr>
          <p:cNvPr id="31772" name="Text Box 69"/>
          <p:cNvSpPr txBox="1">
            <a:spLocks noChangeArrowheads="1"/>
          </p:cNvSpPr>
          <p:nvPr/>
        </p:nvSpPr>
        <p:spPr bwMode="auto">
          <a:xfrm>
            <a:off x="2955925" y="1916113"/>
            <a:ext cx="325438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cs typeface="Arial" charset="0"/>
              </a:rPr>
              <a:t>2</a:t>
            </a:r>
            <a:endParaRPr lang="ru-RU" sz="2000" b="1">
              <a:cs typeface="Arial" charset="0"/>
            </a:endParaRPr>
          </a:p>
        </p:txBody>
      </p:sp>
      <p:sp>
        <p:nvSpPr>
          <p:cNvPr id="31773" name="Text Box 70"/>
          <p:cNvSpPr txBox="1">
            <a:spLocks noChangeArrowheads="1"/>
          </p:cNvSpPr>
          <p:nvPr/>
        </p:nvSpPr>
        <p:spPr bwMode="auto">
          <a:xfrm>
            <a:off x="4860925" y="1916113"/>
            <a:ext cx="325438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cs typeface="Arial" charset="0"/>
              </a:rPr>
              <a:t>3</a:t>
            </a:r>
            <a:endParaRPr lang="ru-RU" sz="2000" b="1">
              <a:cs typeface="Arial" charset="0"/>
            </a:endParaRPr>
          </a:p>
        </p:txBody>
      </p:sp>
      <p:sp>
        <p:nvSpPr>
          <p:cNvPr id="31774" name="Text Box 71"/>
          <p:cNvSpPr txBox="1">
            <a:spLocks noChangeArrowheads="1"/>
          </p:cNvSpPr>
          <p:nvPr/>
        </p:nvSpPr>
        <p:spPr bwMode="auto">
          <a:xfrm>
            <a:off x="6553200" y="1905000"/>
            <a:ext cx="3810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charset="0"/>
              </a:rPr>
              <a:t>4</a:t>
            </a:r>
            <a:endParaRPr lang="ru-RU" sz="2000" b="1">
              <a:cs typeface="Arial" charset="0"/>
            </a:endParaRPr>
          </a:p>
        </p:txBody>
      </p:sp>
      <p:sp>
        <p:nvSpPr>
          <p:cNvPr id="31775" name="Text Box 72"/>
          <p:cNvSpPr txBox="1">
            <a:spLocks noChangeArrowheads="1"/>
          </p:cNvSpPr>
          <p:nvPr/>
        </p:nvSpPr>
        <p:spPr bwMode="auto">
          <a:xfrm>
            <a:off x="762000" y="4572000"/>
            <a:ext cx="3810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charset="0"/>
              </a:rPr>
              <a:t>5</a:t>
            </a:r>
            <a:endParaRPr lang="ru-RU" sz="2000" b="1">
              <a:cs typeface="Arial" charset="0"/>
            </a:endParaRPr>
          </a:p>
        </p:txBody>
      </p:sp>
      <p:sp>
        <p:nvSpPr>
          <p:cNvPr id="31776" name="Text Box 73"/>
          <p:cNvSpPr txBox="1">
            <a:spLocks noChangeArrowheads="1"/>
          </p:cNvSpPr>
          <p:nvPr/>
        </p:nvSpPr>
        <p:spPr bwMode="auto">
          <a:xfrm>
            <a:off x="533400" y="5105400"/>
            <a:ext cx="325438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cs typeface="Arial" charset="0"/>
              </a:rPr>
              <a:t>6</a:t>
            </a:r>
            <a:endParaRPr lang="ru-RU" sz="2000" b="1">
              <a:cs typeface="Arial" charset="0"/>
            </a:endParaRPr>
          </a:p>
        </p:txBody>
      </p:sp>
      <p:sp>
        <p:nvSpPr>
          <p:cNvPr id="31777" name="Text Box 74"/>
          <p:cNvSpPr txBox="1">
            <a:spLocks noChangeArrowheads="1"/>
          </p:cNvSpPr>
          <p:nvPr/>
        </p:nvSpPr>
        <p:spPr bwMode="auto">
          <a:xfrm>
            <a:off x="6248400" y="4648200"/>
            <a:ext cx="2286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7</a:t>
            </a:r>
            <a:endParaRPr lang="ru-RU" sz="2000" b="1">
              <a:cs typeface="Arial" charset="0"/>
            </a:endParaRPr>
          </a:p>
        </p:txBody>
      </p:sp>
      <p:sp>
        <p:nvSpPr>
          <p:cNvPr id="31778" name="Text Box 75"/>
          <p:cNvSpPr txBox="1">
            <a:spLocks noChangeArrowheads="1"/>
          </p:cNvSpPr>
          <p:nvPr/>
        </p:nvSpPr>
        <p:spPr bwMode="auto">
          <a:xfrm>
            <a:off x="8686800" y="4724400"/>
            <a:ext cx="2286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8</a:t>
            </a:r>
            <a:endParaRPr lang="ru-RU" sz="2000" b="1">
              <a:cs typeface="Arial" charset="0"/>
            </a:endParaRPr>
          </a:p>
        </p:txBody>
      </p:sp>
      <p:sp>
        <p:nvSpPr>
          <p:cNvPr id="31779" name="Text Box 76"/>
          <p:cNvSpPr txBox="1">
            <a:spLocks noChangeArrowheads="1"/>
          </p:cNvSpPr>
          <p:nvPr/>
        </p:nvSpPr>
        <p:spPr bwMode="auto">
          <a:xfrm>
            <a:off x="6400800" y="5105400"/>
            <a:ext cx="2286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9</a:t>
            </a:r>
            <a:endParaRPr lang="ru-RU" sz="2000" b="1">
              <a:cs typeface="Arial" charset="0"/>
            </a:endParaRPr>
          </a:p>
        </p:txBody>
      </p:sp>
      <p:sp>
        <p:nvSpPr>
          <p:cNvPr id="31780" name="Text Box 77"/>
          <p:cNvSpPr txBox="1">
            <a:spLocks noChangeArrowheads="1"/>
          </p:cNvSpPr>
          <p:nvPr/>
        </p:nvSpPr>
        <p:spPr bwMode="auto">
          <a:xfrm>
            <a:off x="506413" y="5562600"/>
            <a:ext cx="8316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  <a:cs typeface="Arial" charset="0"/>
              </a:rPr>
              <a:t>10</a:t>
            </a:r>
            <a:r>
              <a:rPr lang="ru-RU" b="1">
                <a:cs typeface="Arial" charset="0"/>
              </a:rPr>
              <a:t>. </a:t>
            </a:r>
            <a:r>
              <a:rPr lang="ru-RU" sz="1400" b="1">
                <a:solidFill>
                  <a:schemeClr val="hlink"/>
                </a:solidFill>
                <a:cs typeface="Arial" charset="0"/>
              </a:rPr>
              <a:t>Квадрат является параллелограммом</a:t>
            </a:r>
            <a:r>
              <a:rPr lang="ru-RU" b="1">
                <a:cs typeface="Arial" charset="0"/>
              </a:rPr>
              <a:t>             </a:t>
            </a:r>
            <a:r>
              <a:rPr lang="ru-RU" b="1">
                <a:solidFill>
                  <a:schemeClr val="accent2"/>
                </a:solidFill>
                <a:cs typeface="Arial" charset="0"/>
              </a:rPr>
              <a:t>11.</a:t>
            </a:r>
            <a:r>
              <a:rPr lang="ru-RU" b="1">
                <a:cs typeface="Arial" charset="0"/>
              </a:rPr>
              <a:t>     </a:t>
            </a:r>
            <a:r>
              <a:rPr lang="ru-RU" sz="1400" b="1">
                <a:solidFill>
                  <a:schemeClr val="hlink"/>
                </a:solidFill>
                <a:cs typeface="Arial" charset="0"/>
              </a:rPr>
              <a:t>Квадрат является ромбом.</a:t>
            </a:r>
          </a:p>
          <a:p>
            <a:r>
              <a:rPr lang="ru-RU" b="1">
                <a:solidFill>
                  <a:schemeClr val="accent2"/>
                </a:solidFill>
                <a:cs typeface="Arial" charset="0"/>
              </a:rPr>
              <a:t>12.</a:t>
            </a:r>
            <a:r>
              <a:rPr lang="ru-RU" b="1">
                <a:cs typeface="Arial" charset="0"/>
              </a:rPr>
              <a:t> </a:t>
            </a:r>
            <a:r>
              <a:rPr lang="ru-RU" sz="1400" b="1">
                <a:solidFill>
                  <a:schemeClr val="hlink"/>
                </a:solidFill>
                <a:cs typeface="Arial" charset="0"/>
              </a:rPr>
              <a:t>Квадрат является прямоугольником.</a:t>
            </a:r>
            <a:r>
              <a:rPr lang="ru-RU" b="1">
                <a:cs typeface="Arial" charset="0"/>
              </a:rPr>
              <a:t>              </a:t>
            </a:r>
            <a:r>
              <a:rPr lang="ru-RU" b="1">
                <a:solidFill>
                  <a:schemeClr val="accent2"/>
                </a:solidFill>
                <a:cs typeface="Arial" charset="0"/>
              </a:rPr>
              <a:t>13. </a:t>
            </a:r>
            <a:r>
              <a:rPr lang="ru-RU" b="1">
                <a:cs typeface="Arial" charset="0"/>
              </a:rPr>
              <a:t> </a:t>
            </a:r>
            <a:r>
              <a:rPr lang="ru-RU" sz="1400" b="1">
                <a:solidFill>
                  <a:schemeClr val="hlink"/>
                </a:solidFill>
                <a:cs typeface="Arial" charset="0"/>
              </a:rPr>
              <a:t>Ромб является параллелограммом</a:t>
            </a:r>
          </a:p>
          <a:p>
            <a:r>
              <a:rPr lang="ru-RU" b="1">
                <a:solidFill>
                  <a:schemeClr val="accent2"/>
                </a:solidFill>
                <a:cs typeface="Arial" charset="0"/>
              </a:rPr>
              <a:t>14.</a:t>
            </a:r>
            <a:r>
              <a:rPr lang="ru-RU" b="1">
                <a:cs typeface="Arial" charset="0"/>
              </a:rPr>
              <a:t> </a:t>
            </a:r>
            <a:r>
              <a:rPr lang="ru-RU" sz="1400" b="1">
                <a:solidFill>
                  <a:schemeClr val="hlink"/>
                </a:solidFill>
                <a:cs typeface="Arial" charset="0"/>
              </a:rPr>
              <a:t>Прямоугольник является параллелограммом.</a:t>
            </a:r>
            <a:r>
              <a:rPr lang="ru-RU" b="1">
                <a:cs typeface="Arial" charset="0"/>
              </a:rPr>
              <a:t> </a:t>
            </a:r>
          </a:p>
          <a:p>
            <a:endParaRPr lang="ru-RU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лилиния 36"/>
          <p:cNvSpPr>
            <a:spLocks noChangeArrowheads="1"/>
          </p:cNvSpPr>
          <p:nvPr/>
        </p:nvSpPr>
        <p:spPr bwMode="auto">
          <a:xfrm>
            <a:off x="1990725" y="2079625"/>
            <a:ext cx="273050" cy="139700"/>
          </a:xfrm>
          <a:custGeom>
            <a:avLst/>
            <a:gdLst>
              <a:gd name="T0" fmla="*/ 0 w 272846"/>
              <a:gd name="T1" fmla="*/ 0 h 140109"/>
              <a:gd name="T2" fmla="*/ 118163 w 272846"/>
              <a:gd name="T3" fmla="*/ 131962 h 140109"/>
              <a:gd name="T4" fmla="*/ 251098 w 272846"/>
              <a:gd name="T5" fmla="*/ 43987 h 140109"/>
              <a:gd name="T6" fmla="*/ 251098 w 272846"/>
              <a:gd name="T7" fmla="*/ 14662 h 140109"/>
              <a:gd name="T8" fmla="*/ 0 60000 65536"/>
              <a:gd name="T9" fmla="*/ 0 60000 65536"/>
              <a:gd name="T10" fmla="*/ 0 60000 65536"/>
              <a:gd name="T11" fmla="*/ 0 60000 65536"/>
              <a:gd name="T12" fmla="*/ 0 w 272846"/>
              <a:gd name="T13" fmla="*/ 0 h 140109"/>
              <a:gd name="T14" fmla="*/ 272846 w 272846"/>
              <a:gd name="T15" fmla="*/ 140109 h 140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846" h="140109">
                <a:moveTo>
                  <a:pt x="0" y="0"/>
                </a:moveTo>
                <a:cubicBezTo>
                  <a:pt x="38100" y="62680"/>
                  <a:pt x="76200" y="125361"/>
                  <a:pt x="117987" y="132735"/>
                </a:cubicBezTo>
                <a:cubicBezTo>
                  <a:pt x="159774" y="140109"/>
                  <a:pt x="228600" y="63910"/>
                  <a:pt x="250723" y="44245"/>
                </a:cubicBezTo>
                <a:cubicBezTo>
                  <a:pt x="272846" y="24580"/>
                  <a:pt x="261784" y="19664"/>
                  <a:pt x="250723" y="14748"/>
                </a:cubicBezTo>
              </a:path>
            </a:pathLst>
          </a:cu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7171" name="Group 1"/>
          <p:cNvGrpSpPr>
            <a:grpSpLocks/>
          </p:cNvGrpSpPr>
          <p:nvPr/>
        </p:nvGrpSpPr>
        <p:grpSpPr bwMode="auto">
          <a:xfrm>
            <a:off x="1057275" y="1379538"/>
            <a:ext cx="2362200" cy="2940050"/>
            <a:chOff x="666" y="869"/>
            <a:chExt cx="1488" cy="1852"/>
          </a:xfrm>
        </p:grpSpPr>
        <p:grpSp>
          <p:nvGrpSpPr>
            <p:cNvPr id="7187" name="Group 2"/>
            <p:cNvGrpSpPr>
              <a:grpSpLocks/>
            </p:cNvGrpSpPr>
            <p:nvPr/>
          </p:nvGrpSpPr>
          <p:grpSpPr bwMode="auto">
            <a:xfrm>
              <a:off x="765" y="1141"/>
              <a:ext cx="1140" cy="1332"/>
              <a:chOff x="765" y="1141"/>
              <a:chExt cx="1140" cy="1332"/>
            </a:xfrm>
          </p:grpSpPr>
          <p:sp>
            <p:nvSpPr>
              <p:cNvPr id="7190" name="AutoShape 3"/>
              <p:cNvSpPr>
                <a:spLocks noChangeArrowheads="1"/>
              </p:cNvSpPr>
              <p:nvPr/>
            </p:nvSpPr>
            <p:spPr bwMode="auto">
              <a:xfrm>
                <a:off x="765" y="1145"/>
                <a:ext cx="1141" cy="1325"/>
              </a:xfrm>
              <a:prstGeom prst="triangle">
                <a:avLst>
                  <a:gd name="adj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>
                  <a:lnSpc>
                    <a:spcPct val="7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ru-RU">
                  <a:solidFill>
                    <a:schemeClr val="bg1"/>
                  </a:solidFill>
                  <a:ea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7191" name="Line 4"/>
              <p:cNvSpPr>
                <a:spLocks noChangeShapeType="1"/>
              </p:cNvSpPr>
              <p:nvPr/>
            </p:nvSpPr>
            <p:spPr bwMode="auto">
              <a:xfrm flipV="1">
                <a:off x="1335" y="1140"/>
                <a:ext cx="1" cy="133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8" name="Text Box 5"/>
            <p:cNvSpPr txBox="1">
              <a:spLocks noChangeArrowheads="1"/>
            </p:cNvSpPr>
            <p:nvPr/>
          </p:nvSpPr>
          <p:spPr bwMode="auto">
            <a:xfrm>
              <a:off x="666" y="2470"/>
              <a:ext cx="1488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25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ea typeface="Lucida Sans Unicode" pitchFamily="34" charset="0"/>
                  <a:cs typeface="Lucida Sans Unicode" pitchFamily="34" charset="0"/>
                </a:rPr>
                <a:t>A         H          B</a:t>
              </a:r>
            </a:p>
          </p:txBody>
        </p:sp>
        <p:sp>
          <p:nvSpPr>
            <p:cNvPr id="7189" name="Text Box 6"/>
            <p:cNvSpPr txBox="1">
              <a:spLocks noChangeArrowheads="1"/>
            </p:cNvSpPr>
            <p:nvPr/>
          </p:nvSpPr>
          <p:spPr bwMode="auto">
            <a:xfrm>
              <a:off x="1261" y="869"/>
              <a:ext cx="298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25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000000"/>
                  </a:solidFill>
                  <a:ea typeface="Lucida Sans Unicode" pitchFamily="34" charset="0"/>
                  <a:cs typeface="Lucida Sans Unicode" pitchFamily="34" charset="0"/>
                </a:rPr>
                <a:t>C</a:t>
              </a:r>
            </a:p>
          </p:txBody>
        </p:sp>
      </p:grp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2771775" y="1844675"/>
            <a:ext cx="5724525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Дано:</a:t>
            </a:r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3563938" y="4221163"/>
            <a:ext cx="4105275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2000"/>
              </a:spcBef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Найти:</a:t>
            </a:r>
            <a:r>
              <a:rPr lang="en-GB" sz="2800" b="1" i="1">
                <a:solidFill>
                  <a:srgbClr val="22228B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i="1">
                <a:solidFill>
                  <a:srgbClr val="FF3300"/>
                </a:solidFill>
                <a:ea typeface="Lucida Sans Unicode" pitchFamily="34" charset="0"/>
                <a:cs typeface="Lucida Sans Unicode" pitchFamily="34" charset="0"/>
              </a:rPr>
              <a:t>углы </a:t>
            </a:r>
            <a:r>
              <a:rPr lang="en-GB" sz="2400" i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∆</a:t>
            </a:r>
            <a:r>
              <a:rPr lang="en-GB" sz="2400" b="1" i="1">
                <a:solidFill>
                  <a:srgbClr val="FF3300"/>
                </a:solidFill>
                <a:ea typeface="Lucida Sans Unicode" pitchFamily="34" charset="0"/>
                <a:cs typeface="Lucida Sans Unicode" pitchFamily="34" charset="0"/>
              </a:rPr>
              <a:t>ACH.</a:t>
            </a:r>
            <a:r>
              <a:rPr lang="en-GB" sz="2400" i="1">
                <a:solidFill>
                  <a:srgbClr val="FF33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defTabSz="449263">
              <a:spcBef>
                <a:spcPts val="20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i="1">
              <a:solidFill>
                <a:srgbClr val="FF33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539750" y="1770063"/>
            <a:ext cx="539750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70C0"/>
                </a:solidFill>
                <a:ea typeface="Lucida Sans Unicode" pitchFamily="34" charset="0"/>
                <a:cs typeface="Lucida Sans Unicode" pitchFamily="34" charset="0"/>
              </a:rPr>
              <a:t>1</a:t>
            </a:r>
            <a:r>
              <a:rPr lang="en-GB" sz="20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 flipV="1">
            <a:off x="2505075" y="2819400"/>
            <a:ext cx="152400" cy="92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 flipV="1">
            <a:off x="2428875" y="2667000"/>
            <a:ext cx="152400" cy="92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 flipH="1" flipV="1">
            <a:off x="1582738" y="2819400"/>
            <a:ext cx="168275" cy="1682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 flipH="1" flipV="1">
            <a:off x="1658938" y="2667000"/>
            <a:ext cx="168275" cy="1682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Прямоугольник 26"/>
          <p:cNvSpPr>
            <a:spLocks noChangeArrowheads="1"/>
          </p:cNvSpPr>
          <p:nvPr/>
        </p:nvSpPr>
        <p:spPr bwMode="auto">
          <a:xfrm>
            <a:off x="4140200" y="1989138"/>
            <a:ext cx="4392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 i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∆</a:t>
            </a:r>
            <a:r>
              <a:rPr lang="en-GB" sz="2400" i="1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ABC - равнобедренный с</a:t>
            </a:r>
            <a:endParaRPr lang="ru-RU" sz="2400" i="1">
              <a:solidFill>
                <a:srgbClr val="333399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i="1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 основанием AB,</a:t>
            </a:r>
            <a:endParaRPr lang="ru-RU" sz="2400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80" name="Прямоугольник 27"/>
          <p:cNvSpPr>
            <a:spLocks noChangeArrowheads="1"/>
          </p:cNvSpPr>
          <p:nvPr/>
        </p:nvSpPr>
        <p:spPr bwMode="auto">
          <a:xfrm>
            <a:off x="3714750" y="27813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spcBef>
                <a:spcPts val="1125"/>
              </a:spcBef>
              <a:buClr>
                <a:srgbClr val="FF505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1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CH – медиана, </a:t>
            </a:r>
            <a:endParaRPr lang="en-GB" sz="2400" i="1">
              <a:solidFill>
                <a:srgbClr val="333399"/>
              </a:solidFill>
              <a:cs typeface="Arial" charset="0"/>
            </a:endParaRPr>
          </a:p>
        </p:txBody>
      </p:sp>
      <p:cxnSp>
        <p:nvCxnSpPr>
          <p:cNvPr id="7181" name="Прямая соединительная линия 29"/>
          <p:cNvCxnSpPr>
            <a:cxnSpLocks noChangeShapeType="1"/>
          </p:cNvCxnSpPr>
          <p:nvPr/>
        </p:nvCxnSpPr>
        <p:spPr bwMode="auto">
          <a:xfrm rot="5400000">
            <a:off x="1536701" y="3892550"/>
            <a:ext cx="21431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2" name="Прямая соединительная линия 30"/>
          <p:cNvCxnSpPr>
            <a:cxnSpLocks noChangeShapeType="1"/>
          </p:cNvCxnSpPr>
          <p:nvPr/>
        </p:nvCxnSpPr>
        <p:spPr bwMode="auto">
          <a:xfrm rot="5400000">
            <a:off x="2393951" y="3892550"/>
            <a:ext cx="21431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183" name="Прямоугольник 31"/>
          <p:cNvSpPr>
            <a:spLocks noChangeArrowheads="1"/>
          </p:cNvSpPr>
          <p:nvPr/>
        </p:nvSpPr>
        <p:spPr bwMode="auto">
          <a:xfrm>
            <a:off x="3851275" y="3500438"/>
            <a:ext cx="19145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i="1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∟ АСВ =</a:t>
            </a:r>
            <a:r>
              <a:rPr lang="ru-RU" sz="2400" i="1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8</a:t>
            </a:r>
            <a:r>
              <a:rPr lang="en-GB" sz="2400" i="1">
                <a:solidFill>
                  <a:srgbClr val="333399"/>
                </a:solidFill>
                <a:ea typeface="Lucida Sans Unicode" pitchFamily="34" charset="0"/>
                <a:cs typeface="Lucida Sans Unicode" pitchFamily="34" charset="0"/>
              </a:rPr>
              <a:t>0</a:t>
            </a:r>
            <a:r>
              <a:rPr lang="en-GB" sz="2400" i="1">
                <a:solidFill>
                  <a:srgbClr val="333399"/>
                </a:solidFill>
                <a:cs typeface="Arial" charset="0"/>
              </a:rPr>
              <a:t>°.</a:t>
            </a:r>
            <a:endParaRPr lang="ru-RU" sz="2400" i="1">
              <a:solidFill>
                <a:srgbClr val="333399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84" name="Text Box 21"/>
          <p:cNvSpPr txBox="1">
            <a:spLocks noChangeArrowheads="1"/>
          </p:cNvSpPr>
          <p:nvPr/>
        </p:nvSpPr>
        <p:spPr bwMode="auto">
          <a:xfrm>
            <a:off x="539750" y="908050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85" name="WordArt 22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37909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Устно решить задачу.</a:t>
            </a:r>
          </a:p>
        </p:txBody>
      </p:sp>
      <p:sp>
        <p:nvSpPr>
          <p:cNvPr id="7186" name="AutoShape 23"/>
          <p:cNvSpPr>
            <a:spLocks noChangeArrowheads="1"/>
          </p:cNvSpPr>
          <p:nvPr/>
        </p:nvSpPr>
        <p:spPr bwMode="auto">
          <a:xfrm flipH="1">
            <a:off x="1187450" y="1844675"/>
            <a:ext cx="936625" cy="208915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0" name="Rectangle 78"/>
          <p:cNvSpPr>
            <a:spLocks noChangeArrowheads="1"/>
          </p:cNvSpPr>
          <p:nvPr/>
        </p:nvSpPr>
        <p:spPr bwMode="auto">
          <a:xfrm>
            <a:off x="8893175" y="4267200"/>
            <a:ext cx="250825" cy="21859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73776" name="Group 48"/>
          <p:cNvGraphicFramePr>
            <a:graphicFrameLocks noGrp="1"/>
          </p:cNvGraphicFramePr>
          <p:nvPr>
            <p:ph sz="quarter" idx="4294967295"/>
          </p:nvPr>
        </p:nvGraphicFramePr>
        <p:xfrm>
          <a:off x="2700338" y="2636838"/>
          <a:ext cx="3656012" cy="679450"/>
        </p:xfrm>
        <a:graphic>
          <a:graphicData uri="http://schemas.openxmlformats.org/drawingml/2006/table">
            <a:tbl>
              <a:tblPr/>
              <a:tblGrid>
                <a:gridCol w="3656012"/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lbertus Extra Bold" pitchFamily="34" charset="0"/>
                        </a:rPr>
                        <a:t>    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Параллелограмм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5105400" y="3657600"/>
            <a:ext cx="3824288" cy="457200"/>
            <a:chOff x="3216" y="2304"/>
            <a:chExt cx="2409" cy="288"/>
          </a:xfrm>
        </p:grpSpPr>
        <p:sp useBgFill="1">
          <p:nvSpPr>
            <p:cNvPr id="32814" name="Rectangle 130"/>
            <p:cNvSpPr>
              <a:spLocks noChangeArrowheads="1"/>
            </p:cNvSpPr>
            <p:nvPr/>
          </p:nvSpPr>
          <p:spPr bwMode="auto">
            <a:xfrm>
              <a:off x="3216" y="2304"/>
              <a:ext cx="2409" cy="288"/>
            </a:xfrm>
            <a:prstGeom prst="rect">
              <a:avLst/>
            </a:prstGeom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ru-RU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  <p:sp useBgFill="1">
          <p:nvSpPr>
            <p:cNvPr id="32815" name="Text Box 131"/>
            <p:cNvSpPr txBox="1">
              <a:spLocks noChangeArrowheads="1"/>
            </p:cNvSpPr>
            <p:nvPr/>
          </p:nvSpPr>
          <p:spPr bwMode="auto">
            <a:xfrm>
              <a:off x="3266" y="2352"/>
              <a:ext cx="2359" cy="173"/>
            </a:xfrm>
            <a:prstGeom prst="rect">
              <a:avLst/>
            </a:prstGeom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49263">
                <a:lnSpc>
                  <a:spcPct val="71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ru-RU" sz="1600" b="1" i="1">
                  <a:solidFill>
                    <a:srgbClr val="0000CC"/>
                  </a:solidFill>
                  <a:ea typeface="Lucida Sans Unicode" pitchFamily="34" charset="0"/>
                  <a:cs typeface="Lucida Sans Unicode" pitchFamily="34" charset="0"/>
                </a:rPr>
                <a:t>у которого все стороны равн</a:t>
              </a:r>
              <a:r>
                <a:rPr lang="ru-RU" sz="1600" b="1" i="1">
                  <a:solidFill>
                    <a:srgbClr val="0000CC"/>
                  </a:solidFill>
                  <a:latin typeface="Agency FB" pitchFamily="34" charset="0"/>
                  <a:ea typeface="Lucida Sans Unicode" pitchFamily="34" charset="0"/>
                  <a:cs typeface="Lucida Sans Unicode" pitchFamily="34" charset="0"/>
                </a:rPr>
                <a:t>ы</a:t>
              </a:r>
              <a:endParaRPr lang="ru-RU" sz="1600" b="1" i="1">
                <a:solidFill>
                  <a:srgbClr val="0000CC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sp useBgFill="1">
        <p:nvSpPr>
          <p:cNvPr id="23590" name="Text Box 12"/>
          <p:cNvSpPr txBox="1">
            <a:spLocks noChangeArrowheads="1"/>
          </p:cNvSpPr>
          <p:nvPr/>
        </p:nvSpPr>
        <p:spPr bwMode="auto">
          <a:xfrm>
            <a:off x="5219700" y="4508500"/>
            <a:ext cx="2305050" cy="317500"/>
          </a:xfrm>
          <a:prstGeom prst="rect">
            <a:avLst/>
          </a:prstGeom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lnSpc>
                <a:spcPct val="71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000" b="1">
                <a:solidFill>
                  <a:srgbClr val="CC3300"/>
                </a:solidFill>
                <a:ea typeface="Lucida Sans Unicode" pitchFamily="34" charset="0"/>
                <a:cs typeface="Lucida Sans Unicode" pitchFamily="34" charset="0"/>
              </a:rPr>
              <a:t>Ромб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800600" y="5189538"/>
            <a:ext cx="4038600" cy="449262"/>
            <a:chOff x="3024" y="3269"/>
            <a:chExt cx="2544" cy="283"/>
          </a:xfrm>
        </p:grpSpPr>
        <p:sp useBgFill="1">
          <p:nvSpPr>
            <p:cNvPr id="32812" name="Rectangle 18"/>
            <p:cNvSpPr>
              <a:spLocks noChangeArrowheads="1"/>
            </p:cNvSpPr>
            <p:nvPr/>
          </p:nvSpPr>
          <p:spPr bwMode="auto">
            <a:xfrm>
              <a:off x="3024" y="3269"/>
              <a:ext cx="2544" cy="283"/>
            </a:xfrm>
            <a:prstGeom prst="rect">
              <a:avLst/>
            </a:prstGeom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ru-RU">
                  <a:solidFill>
                    <a:schemeClr val="bg1"/>
                  </a:solidFill>
                  <a:ea typeface="Lucida Sans Unicode" pitchFamily="34" charset="0"/>
                  <a:cs typeface="Lucida Sans Unicode" pitchFamily="34" charset="0"/>
                </a:rPr>
                <a:t> м</a:t>
              </a:r>
            </a:p>
          </p:txBody>
        </p:sp>
        <p:sp>
          <p:nvSpPr>
            <p:cNvPr id="32813" name="Text Box 20"/>
            <p:cNvSpPr txBox="1">
              <a:spLocks noChangeArrowheads="1"/>
            </p:cNvSpPr>
            <p:nvPr/>
          </p:nvSpPr>
          <p:spPr bwMode="auto">
            <a:xfrm>
              <a:off x="3150" y="3330"/>
              <a:ext cx="220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49263">
                <a:lnSpc>
                  <a:spcPct val="71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ru-RU" sz="1600" b="1" i="1">
                  <a:solidFill>
                    <a:srgbClr val="0000CC"/>
                  </a:solidFill>
                  <a:cs typeface="Arial" charset="0"/>
                </a:rPr>
                <a:t>у которого все углы прямые</a:t>
              </a:r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3048000" y="6019800"/>
            <a:ext cx="2819400" cy="609600"/>
            <a:chOff x="1920" y="3792"/>
            <a:chExt cx="1776" cy="384"/>
          </a:xfrm>
        </p:grpSpPr>
        <p:sp useBgFill="1">
          <p:nvSpPr>
            <p:cNvPr id="32810" name="Rectangle 24"/>
            <p:cNvSpPr>
              <a:spLocks noChangeArrowheads="1"/>
            </p:cNvSpPr>
            <p:nvPr/>
          </p:nvSpPr>
          <p:spPr bwMode="auto">
            <a:xfrm>
              <a:off x="1920" y="3792"/>
              <a:ext cx="1776" cy="384"/>
            </a:xfrm>
            <a:prstGeom prst="rect">
              <a:avLst/>
            </a:prstGeom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ru-RU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32811" name="Text Box 25"/>
            <p:cNvSpPr txBox="1">
              <a:spLocks noChangeArrowheads="1"/>
            </p:cNvSpPr>
            <p:nvPr/>
          </p:nvSpPr>
          <p:spPr bwMode="auto">
            <a:xfrm>
              <a:off x="2112" y="3840"/>
              <a:ext cx="148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49263">
                <a:lnSpc>
                  <a:spcPct val="71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ru-RU" sz="2800" b="1">
                  <a:solidFill>
                    <a:srgbClr val="CC3300"/>
                  </a:solidFill>
                  <a:ea typeface="Lucida Sans Unicode" pitchFamily="34" charset="0"/>
                  <a:cs typeface="Lucida Sans Unicode" pitchFamily="34" charset="0"/>
                </a:rPr>
                <a:t>Квадрат</a:t>
              </a:r>
            </a:p>
          </p:txBody>
        </p:sp>
      </p:grpSp>
      <p:graphicFrame>
        <p:nvGraphicFramePr>
          <p:cNvPr id="7228" name="Group 60"/>
          <p:cNvGraphicFramePr>
            <a:graphicFrameLocks noGrp="1"/>
          </p:cNvGraphicFramePr>
          <p:nvPr>
            <p:ph sz="half" idx="4294967295"/>
          </p:nvPr>
        </p:nvGraphicFramePr>
        <p:xfrm>
          <a:off x="2286000" y="609600"/>
          <a:ext cx="4465638" cy="647700"/>
        </p:xfrm>
        <a:graphic>
          <a:graphicData uri="http://schemas.openxmlformats.org/drawingml/2006/table">
            <a:tbl>
              <a:tblPr/>
              <a:tblGrid>
                <a:gridCol w="4465638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gency FB" pitchFamily="34" charset="0"/>
                        </a:rPr>
                        <a:t>Четырёхугольник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4" name="Прямая со стрелкой 63"/>
          <p:cNvCxnSpPr>
            <a:cxnSpLocks noChangeShapeType="1"/>
          </p:cNvCxnSpPr>
          <p:nvPr/>
        </p:nvCxnSpPr>
        <p:spPr bwMode="auto">
          <a:xfrm rot="10800000" flipV="1">
            <a:off x="2124075" y="1268413"/>
            <a:ext cx="1000125" cy="285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6" name="Прямая со стрелкой 65"/>
          <p:cNvCxnSpPr>
            <a:cxnSpLocks noChangeShapeType="1"/>
          </p:cNvCxnSpPr>
          <p:nvPr/>
        </p:nvCxnSpPr>
        <p:spPr bwMode="auto">
          <a:xfrm rot="5400000">
            <a:off x="4356894" y="1427956"/>
            <a:ext cx="28575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" name="Прямая со стрелкой 67"/>
          <p:cNvCxnSpPr>
            <a:cxnSpLocks noChangeShapeType="1"/>
          </p:cNvCxnSpPr>
          <p:nvPr/>
        </p:nvCxnSpPr>
        <p:spPr bwMode="auto">
          <a:xfrm>
            <a:off x="6372225" y="1268413"/>
            <a:ext cx="1071563" cy="285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0" name="Прямая со стрелкой 69"/>
          <p:cNvCxnSpPr>
            <a:cxnSpLocks noChangeShapeType="1"/>
            <a:stCxn id="111" idx="2"/>
          </p:cNvCxnSpPr>
          <p:nvPr/>
        </p:nvCxnSpPr>
        <p:spPr bwMode="auto">
          <a:xfrm>
            <a:off x="1466850" y="2422525"/>
            <a:ext cx="1222375" cy="2841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" name="Прямая со стрелкой 71"/>
          <p:cNvCxnSpPr>
            <a:cxnSpLocks noChangeShapeType="1"/>
          </p:cNvCxnSpPr>
          <p:nvPr/>
        </p:nvCxnSpPr>
        <p:spPr bwMode="auto">
          <a:xfrm rot="5400000">
            <a:off x="4249738" y="2463800"/>
            <a:ext cx="500062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4" name="Прямая со стрелкой 73"/>
          <p:cNvCxnSpPr>
            <a:cxnSpLocks noChangeShapeType="1"/>
          </p:cNvCxnSpPr>
          <p:nvPr/>
        </p:nvCxnSpPr>
        <p:spPr bwMode="auto">
          <a:xfrm rot="10800000" flipV="1">
            <a:off x="6372225" y="2420938"/>
            <a:ext cx="1285875" cy="285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6" name="Прямая со стрелкой 75"/>
          <p:cNvCxnSpPr>
            <a:cxnSpLocks noChangeShapeType="1"/>
          </p:cNvCxnSpPr>
          <p:nvPr/>
        </p:nvCxnSpPr>
        <p:spPr bwMode="auto">
          <a:xfrm rot="10800000" flipV="1">
            <a:off x="2571750" y="3286125"/>
            <a:ext cx="1000125" cy="285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" name="Прямая со стрелкой 77"/>
          <p:cNvCxnSpPr>
            <a:cxnSpLocks noChangeShapeType="1"/>
          </p:cNvCxnSpPr>
          <p:nvPr/>
        </p:nvCxnSpPr>
        <p:spPr bwMode="auto">
          <a:xfrm>
            <a:off x="5795963" y="3357563"/>
            <a:ext cx="857250" cy="285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1" name="Прямая со стрелкой 80"/>
          <p:cNvCxnSpPr>
            <a:cxnSpLocks noChangeShapeType="1"/>
          </p:cNvCxnSpPr>
          <p:nvPr/>
        </p:nvCxnSpPr>
        <p:spPr bwMode="auto">
          <a:xfrm rot="5400000">
            <a:off x="2285206" y="4358482"/>
            <a:ext cx="4286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3" name="Прямая со стрелкой 82"/>
          <p:cNvCxnSpPr>
            <a:cxnSpLocks noChangeShapeType="1"/>
          </p:cNvCxnSpPr>
          <p:nvPr/>
        </p:nvCxnSpPr>
        <p:spPr bwMode="auto">
          <a:xfrm rot="5400000">
            <a:off x="6072981" y="4358482"/>
            <a:ext cx="4286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5" name="Прямая со стрелкой 84"/>
          <p:cNvCxnSpPr>
            <a:cxnSpLocks noChangeShapeType="1"/>
          </p:cNvCxnSpPr>
          <p:nvPr/>
        </p:nvCxnSpPr>
        <p:spPr bwMode="auto">
          <a:xfrm rot="5400000">
            <a:off x="2356644" y="5072856"/>
            <a:ext cx="28575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7" name="Прямая со стрелкой 86"/>
          <p:cNvCxnSpPr>
            <a:cxnSpLocks noChangeShapeType="1"/>
          </p:cNvCxnSpPr>
          <p:nvPr/>
        </p:nvCxnSpPr>
        <p:spPr bwMode="auto">
          <a:xfrm rot="5400000">
            <a:off x="6144419" y="5072856"/>
            <a:ext cx="28575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9" name="Прямая со стрелкой 88"/>
          <p:cNvCxnSpPr>
            <a:cxnSpLocks noChangeShapeType="1"/>
          </p:cNvCxnSpPr>
          <p:nvPr/>
        </p:nvCxnSpPr>
        <p:spPr bwMode="auto">
          <a:xfrm>
            <a:off x="3143250" y="5643563"/>
            <a:ext cx="714375" cy="3571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1" name="Прямая со стрелкой 90"/>
          <p:cNvCxnSpPr>
            <a:cxnSpLocks noChangeShapeType="1"/>
          </p:cNvCxnSpPr>
          <p:nvPr/>
        </p:nvCxnSpPr>
        <p:spPr bwMode="auto">
          <a:xfrm rot="10800000" flipV="1">
            <a:off x="5286375" y="5643563"/>
            <a:ext cx="571500" cy="3571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 useBgFill="1">
        <p:nvSpPr>
          <p:cNvPr id="109" name="Rectangle 16"/>
          <p:cNvSpPr>
            <a:spLocks noChangeArrowheads="1"/>
          </p:cNvSpPr>
          <p:nvPr/>
        </p:nvSpPr>
        <p:spPr bwMode="auto">
          <a:xfrm>
            <a:off x="6143625" y="1571625"/>
            <a:ext cx="2808288" cy="822325"/>
          </a:xfrm>
          <a:prstGeom prst="rect">
            <a:avLst/>
          </a:prstGeom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defTabSz="449263">
              <a:lnSpc>
                <a:spcPct val="71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600" b="1" i="1">
                <a:solidFill>
                  <a:srgbClr val="0000CC"/>
                </a:solidFill>
                <a:ea typeface="Lucida Sans Unicode" pitchFamily="34" charset="0"/>
                <a:cs typeface="Lucida Sans Unicode" pitchFamily="34" charset="0"/>
              </a:rPr>
              <a:t>диагонали которого в точке пересечения делятся пополам</a:t>
            </a:r>
          </a:p>
        </p:txBody>
      </p:sp>
      <p:sp useBgFill="1">
        <p:nvSpPr>
          <p:cNvPr id="110" name="Rectangle 10"/>
          <p:cNvSpPr>
            <a:spLocks noChangeArrowheads="1"/>
          </p:cNvSpPr>
          <p:nvPr/>
        </p:nvSpPr>
        <p:spPr bwMode="auto">
          <a:xfrm>
            <a:off x="3214688" y="1571625"/>
            <a:ext cx="2590800" cy="609600"/>
          </a:xfrm>
          <a:prstGeom prst="rect">
            <a:avLst/>
          </a:prstGeom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defTabSz="449263">
              <a:lnSpc>
                <a:spcPct val="71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600" b="1" i="1">
                <a:solidFill>
                  <a:srgbClr val="0000CC"/>
                </a:solidFill>
                <a:ea typeface="Lucida Sans Unicode" pitchFamily="34" charset="0"/>
                <a:cs typeface="Lucida Sans Unicode" pitchFamily="34" charset="0"/>
              </a:rPr>
              <a:t>пара сторон сторон которого параллельныа и равна</a:t>
            </a:r>
          </a:p>
        </p:txBody>
      </p:sp>
      <p:sp useBgFill="1">
        <p:nvSpPr>
          <p:cNvPr id="111" name="Rectangle 4"/>
          <p:cNvSpPr>
            <a:spLocks noChangeArrowheads="1"/>
          </p:cNvSpPr>
          <p:nvPr/>
        </p:nvSpPr>
        <p:spPr bwMode="auto">
          <a:xfrm>
            <a:off x="323850" y="1628775"/>
            <a:ext cx="2286000" cy="793750"/>
          </a:xfrm>
          <a:prstGeom prst="rect">
            <a:avLst/>
          </a:prstGeom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defTabSz="449263">
              <a:lnSpc>
                <a:spcPct val="71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600" b="1" i="1">
                <a:solidFill>
                  <a:srgbClr val="0000CC"/>
                </a:solidFill>
                <a:ea typeface="Lucida Sans Unicode" pitchFamily="34" charset="0"/>
                <a:cs typeface="Lucida Sans Unicode" pitchFamily="34" charset="0"/>
              </a:rPr>
              <a:t>противолежащие стороны</a:t>
            </a:r>
            <a:r>
              <a:rPr lang="ru-RU" b="1" i="1">
                <a:solidFill>
                  <a:srgbClr val="0000CC"/>
                </a:solidFill>
                <a:ea typeface="Lucida Sans Unicode" pitchFamily="34" charset="0"/>
                <a:cs typeface="Lucida Sans Unicode" pitchFamily="34" charset="0"/>
              </a:rPr>
              <a:t> которого</a:t>
            </a:r>
            <a:r>
              <a:rPr lang="ru-RU" b="1">
                <a:solidFill>
                  <a:srgbClr val="0000CC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ru-RU" b="1" i="1">
                <a:solidFill>
                  <a:srgbClr val="0000CC"/>
                </a:solidFill>
                <a:ea typeface="Lucida Sans Unicode" pitchFamily="34" charset="0"/>
                <a:cs typeface="Lucida Sans Unicode" pitchFamily="34" charset="0"/>
              </a:rPr>
              <a:t>параллельны</a:t>
            </a:r>
            <a:r>
              <a:rPr lang="ru-RU" i="1">
                <a:solidFill>
                  <a:srgbClr val="0000CC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</a:p>
        </p:txBody>
      </p:sp>
      <p:sp useBgFill="1">
        <p:nvSpPr>
          <p:cNvPr id="116" name="Rectangle 128"/>
          <p:cNvSpPr>
            <a:spLocks noChangeArrowheads="1"/>
          </p:cNvSpPr>
          <p:nvPr/>
        </p:nvSpPr>
        <p:spPr bwMode="auto">
          <a:xfrm>
            <a:off x="428625" y="3643313"/>
            <a:ext cx="3429000" cy="457200"/>
          </a:xfrm>
          <a:prstGeom prst="rect">
            <a:avLst/>
          </a:prstGeom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7" name="Text Box 129"/>
          <p:cNvSpPr txBox="1">
            <a:spLocks noChangeArrowheads="1"/>
          </p:cNvSpPr>
          <p:nvPr/>
        </p:nvSpPr>
        <p:spPr bwMode="auto">
          <a:xfrm>
            <a:off x="428625" y="3714750"/>
            <a:ext cx="341471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lnSpc>
                <a:spcPct val="71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600" b="1" i="1">
                <a:solidFill>
                  <a:srgbClr val="0000CC"/>
                </a:solidFill>
                <a:ea typeface="Lucida Sans Unicode" pitchFamily="34" charset="0"/>
                <a:cs typeface="Lucida Sans Unicode" pitchFamily="34" charset="0"/>
              </a:rPr>
              <a:t>у которого все углы прямые</a:t>
            </a:r>
          </a:p>
        </p:txBody>
      </p:sp>
      <p:sp useBgFill="1">
        <p:nvSpPr>
          <p:cNvPr id="122" name="Rectangle 8"/>
          <p:cNvSpPr>
            <a:spLocks noChangeArrowheads="1"/>
          </p:cNvSpPr>
          <p:nvPr/>
        </p:nvSpPr>
        <p:spPr bwMode="auto">
          <a:xfrm>
            <a:off x="1357313" y="4572000"/>
            <a:ext cx="2270125" cy="381000"/>
          </a:xfrm>
          <a:prstGeom prst="rect">
            <a:avLst/>
          </a:prstGeom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1187450" y="4652963"/>
            <a:ext cx="236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lnSpc>
                <a:spcPct val="71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000" b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   </a:t>
            </a:r>
            <a:r>
              <a:rPr lang="ru-RU" sz="2000" b="1">
                <a:solidFill>
                  <a:srgbClr val="CC3300"/>
                </a:solidFill>
                <a:ea typeface="Lucida Sans Unicode" pitchFamily="34" charset="0"/>
                <a:cs typeface="Lucida Sans Unicode" pitchFamily="34" charset="0"/>
              </a:rPr>
              <a:t>Прямоугольник</a:t>
            </a:r>
          </a:p>
        </p:txBody>
      </p:sp>
      <p:sp useBgFill="1">
        <p:nvSpPr>
          <p:cNvPr id="124" name="Rectangle 17"/>
          <p:cNvSpPr>
            <a:spLocks noChangeArrowheads="1"/>
          </p:cNvSpPr>
          <p:nvPr/>
        </p:nvSpPr>
        <p:spPr bwMode="auto">
          <a:xfrm>
            <a:off x="500063" y="5214938"/>
            <a:ext cx="3814762" cy="457200"/>
          </a:xfrm>
          <a:prstGeom prst="rect">
            <a:avLst/>
          </a:prstGeom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5" name="Text Box 19"/>
          <p:cNvSpPr txBox="1">
            <a:spLocks noChangeArrowheads="1"/>
          </p:cNvSpPr>
          <p:nvPr/>
        </p:nvSpPr>
        <p:spPr bwMode="auto">
          <a:xfrm>
            <a:off x="642938" y="5286375"/>
            <a:ext cx="35004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lnSpc>
                <a:spcPct val="71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600" b="1" i="1">
                <a:solidFill>
                  <a:srgbClr val="0000CC"/>
                </a:solidFill>
                <a:cs typeface="Arial" charset="0"/>
              </a:rPr>
              <a:t>у которого все стороны равны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0" grpId="0" animBg="1" autoUpdateAnimBg="0"/>
      <p:bldP spid="109" grpId="0" animBg="1" autoUpdateAnimBg="0"/>
      <p:bldP spid="110" grpId="0" animBg="1" autoUpdateAnimBg="0"/>
      <p:bldP spid="111" grpId="0" animBg="1" autoUpdateAnimBg="0"/>
      <p:bldP spid="116" grpId="0" animBg="1" autoUpdateAnimBg="0"/>
      <p:bldP spid="117" grpId="0" autoUpdateAnimBg="0"/>
      <p:bldP spid="122" grpId="0" animBg="1" autoUpdateAnimBg="0"/>
      <p:bldP spid="123" grpId="0" autoUpdateAnimBg="0"/>
      <p:bldP spid="124" grpId="0" animBg="1" autoUpdateAnimBg="0"/>
      <p:bldP spid="12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908050"/>
            <a:ext cx="6454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05038"/>
            <a:ext cx="456565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Домашнее задание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1. выучить определения и свойства п.45,46</a:t>
            </a:r>
          </a:p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2.№403,405.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908050"/>
            <a:ext cx="7129463" cy="5348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7561263" cy="53292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           спасибо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                   за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сотрудничество!!!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"/>
          <p:cNvGrpSpPr>
            <a:grpSpLocks/>
          </p:cNvGrpSpPr>
          <p:nvPr/>
        </p:nvGrpSpPr>
        <p:grpSpPr bwMode="auto">
          <a:xfrm>
            <a:off x="360363" y="1800225"/>
            <a:ext cx="3503612" cy="1906588"/>
            <a:chOff x="227" y="1134"/>
            <a:chExt cx="2207" cy="1201"/>
          </a:xfrm>
        </p:grpSpPr>
        <p:sp>
          <p:nvSpPr>
            <p:cNvPr id="1034" name="AutoShape 2"/>
            <p:cNvSpPr>
              <a:spLocks noChangeArrowheads="1"/>
            </p:cNvSpPr>
            <p:nvPr/>
          </p:nvSpPr>
          <p:spPr bwMode="auto">
            <a:xfrm>
              <a:off x="323" y="1422"/>
              <a:ext cx="1632" cy="624"/>
            </a:xfrm>
            <a:prstGeom prst="parallelogram">
              <a:avLst>
                <a:gd name="adj" fmla="val 65385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ru-RU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035" name="Text Box 3"/>
            <p:cNvSpPr txBox="1">
              <a:spLocks noChangeArrowheads="1"/>
            </p:cNvSpPr>
            <p:nvPr/>
          </p:nvSpPr>
          <p:spPr bwMode="auto">
            <a:xfrm>
              <a:off x="611" y="1134"/>
              <a:ext cx="182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6688" algn="l"/>
                  <a:tab pos="10779125" algn="l"/>
                  <a:tab pos="10780713" algn="l"/>
                </a:tabLst>
              </a:pPr>
              <a:r>
                <a:rPr lang="en-GB" sz="2400">
                  <a:solidFill>
                    <a:srgbClr val="000000"/>
                  </a:solidFill>
                  <a:ea typeface="Lucida Sans Unicode" pitchFamily="34" charset="0"/>
                  <a:cs typeface="Lucida Sans Unicode" pitchFamily="34" charset="0"/>
                </a:rPr>
                <a:t>B		C</a:t>
              </a:r>
            </a:p>
          </p:txBody>
        </p:sp>
        <p:sp>
          <p:nvSpPr>
            <p:cNvPr id="1036" name="Text Box 4"/>
            <p:cNvSpPr txBox="1">
              <a:spLocks noChangeArrowheads="1"/>
            </p:cNvSpPr>
            <p:nvPr/>
          </p:nvSpPr>
          <p:spPr bwMode="auto">
            <a:xfrm>
              <a:off x="227" y="2046"/>
              <a:ext cx="192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6688" algn="l"/>
                  <a:tab pos="10779125" algn="l"/>
                  <a:tab pos="10780713" algn="l"/>
                </a:tabLst>
              </a:pPr>
              <a:r>
                <a:rPr lang="en-GB" sz="2400">
                  <a:solidFill>
                    <a:srgbClr val="000000"/>
                  </a:solidFill>
                  <a:ea typeface="Lucida Sans Unicode" pitchFamily="34" charset="0"/>
                  <a:cs typeface="Lucida Sans Unicode" pitchFamily="34" charset="0"/>
                </a:rPr>
                <a:t>A		D</a:t>
              </a:r>
            </a:p>
          </p:txBody>
        </p:sp>
      </p:grpSp>
      <p:sp>
        <p:nvSpPr>
          <p:cNvPr id="1028" name="Text Box 18"/>
          <p:cNvSpPr txBox="1">
            <a:spLocks noChangeArrowheads="1"/>
          </p:cNvSpPr>
          <p:nvPr/>
        </p:nvSpPr>
        <p:spPr bwMode="auto">
          <a:xfrm>
            <a:off x="539750" y="1770063"/>
            <a:ext cx="539750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70C0"/>
                </a:solidFill>
                <a:ea typeface="Lucida Sans Unicode" pitchFamily="34" charset="0"/>
                <a:cs typeface="Lucida Sans Unicode" pitchFamily="34" charset="0"/>
              </a:rPr>
              <a:t>2</a:t>
            </a:r>
            <a:r>
              <a:rPr lang="en-GB" sz="20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</a:p>
        </p:txBody>
      </p:sp>
      <p:sp>
        <p:nvSpPr>
          <p:cNvPr id="1029" name="WordArt 13"/>
          <p:cNvSpPr>
            <a:spLocks noChangeArrowheads="1" noChangeShapeType="1" noTextEdit="1"/>
          </p:cNvSpPr>
          <p:nvPr/>
        </p:nvSpPr>
        <p:spPr bwMode="auto">
          <a:xfrm>
            <a:off x="755650" y="836613"/>
            <a:ext cx="37909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Устно решить задачу.</a:t>
            </a:r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1187450" y="2276475"/>
            <a:ext cx="12239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" name="Line 15"/>
          <p:cNvSpPr>
            <a:spLocks noChangeShapeType="1"/>
          </p:cNvSpPr>
          <p:nvPr/>
        </p:nvSpPr>
        <p:spPr bwMode="auto">
          <a:xfrm flipV="1">
            <a:off x="539750" y="2276475"/>
            <a:ext cx="25193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Rectangle 18"/>
          <p:cNvSpPr>
            <a:spLocks noGrp="1"/>
          </p:cNvSpPr>
          <p:nvPr>
            <p:ph type="body" sz="half" idx="2"/>
          </p:nvPr>
        </p:nvSpPr>
        <p:spPr>
          <a:xfrm>
            <a:off x="3851275" y="1628775"/>
            <a:ext cx="4752975" cy="36004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  <a:latin typeface="Arial" charset="0"/>
              </a:rPr>
              <a:t>Дано: </a:t>
            </a:r>
            <a:r>
              <a:rPr lang="en-US" smtClean="0">
                <a:solidFill>
                  <a:srgbClr val="000099"/>
                </a:solidFill>
                <a:latin typeface="Arial" charset="0"/>
              </a:rPr>
              <a:t>ABCD - </a:t>
            </a:r>
            <a:r>
              <a:rPr lang="ru-RU" smtClean="0">
                <a:solidFill>
                  <a:srgbClr val="000099"/>
                </a:solidFill>
                <a:latin typeface="Arial" charset="0"/>
              </a:rPr>
              <a:t>параллелограмм</a:t>
            </a:r>
            <a:r>
              <a:rPr lang="en-US" smtClean="0">
                <a:solidFill>
                  <a:srgbClr val="000099"/>
                </a:solidFill>
                <a:latin typeface="Arial" charset="0"/>
              </a:rPr>
              <a:t>,</a:t>
            </a:r>
          </a:p>
          <a:p>
            <a:pPr eaLnBrk="1" hangingPunct="1"/>
            <a:r>
              <a:rPr lang="en-US" smtClean="0">
                <a:solidFill>
                  <a:srgbClr val="000099"/>
                </a:solidFill>
                <a:latin typeface="Arial" charset="0"/>
              </a:rPr>
              <a:t>AB = 3</a:t>
            </a:r>
            <a:r>
              <a:rPr lang="ru-RU" smtClean="0">
                <a:solidFill>
                  <a:srgbClr val="000099"/>
                </a:solidFill>
                <a:latin typeface="Arial" charset="0"/>
              </a:rPr>
              <a:t>см, ВС = 7см,</a:t>
            </a:r>
          </a:p>
          <a:p>
            <a:pPr eaLnBrk="1" hangingPunct="1"/>
            <a:r>
              <a:rPr lang="ru-RU" smtClean="0">
                <a:solidFill>
                  <a:srgbClr val="000099"/>
                </a:solidFill>
                <a:latin typeface="Arial" charset="0"/>
              </a:rPr>
              <a:t>АС = 8см, В</a:t>
            </a:r>
            <a:r>
              <a:rPr lang="en-US" smtClean="0">
                <a:solidFill>
                  <a:srgbClr val="000099"/>
                </a:solidFill>
                <a:latin typeface="Arial" charset="0"/>
              </a:rPr>
              <a:t>D</a:t>
            </a:r>
            <a:r>
              <a:rPr lang="ru-RU" smtClean="0">
                <a:solidFill>
                  <a:srgbClr val="000099"/>
                </a:solidFill>
                <a:latin typeface="Arial" charset="0"/>
              </a:rPr>
              <a:t> = 6см.</a:t>
            </a:r>
          </a:p>
          <a:p>
            <a:pPr eaLnBrk="1" hangingPunct="1"/>
            <a:r>
              <a:rPr lang="ru-RU" smtClean="0">
                <a:solidFill>
                  <a:srgbClr val="000099"/>
                </a:solidFill>
                <a:latin typeface="Arial" charset="0"/>
              </a:rPr>
              <a:t>Найти : </a:t>
            </a:r>
            <a:r>
              <a:rPr lang="ru-RU" b="1" smtClean="0">
                <a:solidFill>
                  <a:srgbClr val="FF3300"/>
                </a:solidFill>
                <a:latin typeface="Arial" charset="0"/>
              </a:rPr>
              <a:t>Р</a:t>
            </a:r>
            <a:r>
              <a:rPr lang="ru-RU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smtClean="0">
                <a:solidFill>
                  <a:srgbClr val="FF3300"/>
                </a:solidFill>
                <a:latin typeface="Arial" charset="0"/>
                <a:cs typeface="Arial" charset="0"/>
              </a:rPr>
              <a:t>∆АО</a:t>
            </a:r>
            <a:r>
              <a:rPr lang="en-US" smtClean="0">
                <a:solidFill>
                  <a:srgbClr val="FF3300"/>
                </a:solidFill>
                <a:latin typeface="Arial" charset="0"/>
              </a:rPr>
              <a:t>D</a:t>
            </a:r>
            <a:r>
              <a:rPr lang="ru-RU" smtClean="0">
                <a:solidFill>
                  <a:srgbClr val="FF3300"/>
                </a:solidFill>
                <a:latin typeface="Arial" charset="0"/>
              </a:rPr>
              <a:t> -?</a:t>
            </a: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768600" y="2184400"/>
          <a:ext cx="914400" cy="198438"/>
        </p:xfrm>
        <a:graphic>
          <a:graphicData uri="http://schemas.openxmlformats.org/presentationml/2006/ole">
            <p:oleObj spid="_x0000_s1026" name="Equation" r:id="rId4" imgW="914400" imgH="198720" progId="Equation.DSMT4">
              <p:embed/>
            </p:oleObj>
          </a:graphicData>
        </a:graphic>
      </p:graphicFrame>
      <p:sp>
        <p:nvSpPr>
          <p:cNvPr id="1033" name="Text Box 21"/>
          <p:cNvSpPr txBox="1">
            <a:spLocks noChangeArrowheads="1"/>
          </p:cNvSpPr>
          <p:nvPr/>
        </p:nvSpPr>
        <p:spPr bwMode="auto">
          <a:xfrm>
            <a:off x="1619250" y="27813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8"/>
          <p:cNvSpPr txBox="1">
            <a:spLocks noChangeArrowheads="1"/>
          </p:cNvSpPr>
          <p:nvPr/>
        </p:nvSpPr>
        <p:spPr bwMode="auto">
          <a:xfrm>
            <a:off x="539750" y="1770063"/>
            <a:ext cx="539750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70C0"/>
                </a:solidFill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20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</a:p>
        </p:txBody>
      </p:sp>
      <p:sp>
        <p:nvSpPr>
          <p:cNvPr id="8195" name="WordArt 13"/>
          <p:cNvSpPr>
            <a:spLocks noChangeArrowheads="1" noChangeShapeType="1" noTextEdit="1"/>
          </p:cNvSpPr>
          <p:nvPr/>
        </p:nvSpPr>
        <p:spPr bwMode="auto">
          <a:xfrm>
            <a:off x="250825" y="836613"/>
            <a:ext cx="37909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Устно решить задачу.</a:t>
            </a:r>
          </a:p>
        </p:txBody>
      </p:sp>
      <p:pic>
        <p:nvPicPr>
          <p:cNvPr id="819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836613"/>
            <a:ext cx="4081463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65405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Четырехугольники</a:t>
            </a:r>
            <a:r>
              <a:rPr lang="ru-RU" sz="4000" smtClean="0"/>
              <a:t> </a:t>
            </a:r>
          </a:p>
        </p:txBody>
      </p:sp>
      <p:sp>
        <p:nvSpPr>
          <p:cNvPr id="9219" name="Rectangle 7534"/>
          <p:cNvSpPr>
            <a:spLocks noChangeArrowheads="1"/>
          </p:cNvSpPr>
          <p:nvPr/>
        </p:nvSpPr>
        <p:spPr bwMode="auto">
          <a:xfrm>
            <a:off x="-990600" y="-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0" name="Rectangle 7548"/>
          <p:cNvSpPr>
            <a:spLocks noChangeArrowheads="1"/>
          </p:cNvSpPr>
          <p:nvPr/>
        </p:nvSpPr>
        <p:spPr bwMode="auto">
          <a:xfrm>
            <a:off x="-990600" y="-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1" name="Rectangle 7660"/>
          <p:cNvSpPr>
            <a:spLocks noChangeArrowheads="1"/>
          </p:cNvSpPr>
          <p:nvPr/>
        </p:nvSpPr>
        <p:spPr bwMode="auto">
          <a:xfrm>
            <a:off x="-990600" y="-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2" name="Rectangle 7674"/>
          <p:cNvSpPr>
            <a:spLocks noChangeArrowheads="1"/>
          </p:cNvSpPr>
          <p:nvPr/>
        </p:nvSpPr>
        <p:spPr bwMode="auto">
          <a:xfrm>
            <a:off x="-990600" y="-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3" name="Rectangle 7902"/>
          <p:cNvSpPr>
            <a:spLocks noChangeArrowheads="1"/>
          </p:cNvSpPr>
          <p:nvPr/>
        </p:nvSpPr>
        <p:spPr bwMode="auto">
          <a:xfrm>
            <a:off x="-990600" y="-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4" name="Rectangle 8019"/>
          <p:cNvSpPr>
            <a:spLocks noChangeArrowheads="1"/>
          </p:cNvSpPr>
          <p:nvPr/>
        </p:nvSpPr>
        <p:spPr bwMode="auto">
          <a:xfrm>
            <a:off x="-990600" y="-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5" name="Rectangle 8078"/>
          <p:cNvSpPr>
            <a:spLocks noChangeArrowheads="1"/>
          </p:cNvSpPr>
          <p:nvPr/>
        </p:nvSpPr>
        <p:spPr bwMode="auto">
          <a:xfrm>
            <a:off x="-990600" y="-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6" name="Rectangle 8138"/>
          <p:cNvSpPr>
            <a:spLocks noChangeArrowheads="1"/>
          </p:cNvSpPr>
          <p:nvPr/>
        </p:nvSpPr>
        <p:spPr bwMode="auto">
          <a:xfrm>
            <a:off x="-990600" y="-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7" name="Rectangle 8262"/>
          <p:cNvSpPr>
            <a:spLocks noChangeArrowheads="1"/>
          </p:cNvSpPr>
          <p:nvPr/>
        </p:nvSpPr>
        <p:spPr bwMode="auto">
          <a:xfrm>
            <a:off x="-990600" y="-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9228" name="Group 14769"/>
          <p:cNvGrpSpPr>
            <a:grpSpLocks/>
          </p:cNvGrpSpPr>
          <p:nvPr/>
        </p:nvGrpSpPr>
        <p:grpSpPr bwMode="auto">
          <a:xfrm>
            <a:off x="755650" y="1773238"/>
            <a:ext cx="1439863" cy="862012"/>
            <a:chOff x="476" y="1117"/>
            <a:chExt cx="907" cy="543"/>
          </a:xfrm>
        </p:grpSpPr>
        <p:sp>
          <p:nvSpPr>
            <p:cNvPr id="9271" name="Параллелограмм 2"/>
            <p:cNvSpPr>
              <a:spLocks noChangeArrowheads="1"/>
            </p:cNvSpPr>
            <p:nvPr/>
          </p:nvSpPr>
          <p:spPr bwMode="auto">
            <a:xfrm>
              <a:off x="476" y="1117"/>
              <a:ext cx="907" cy="543"/>
            </a:xfrm>
            <a:prstGeom prst="parallelogram">
              <a:avLst>
                <a:gd name="adj" fmla="val 20338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Text Box 14749"/>
            <p:cNvSpPr txBox="1">
              <a:spLocks noChangeArrowheads="1"/>
            </p:cNvSpPr>
            <p:nvPr/>
          </p:nvSpPr>
          <p:spPr bwMode="auto">
            <a:xfrm>
              <a:off x="793" y="1253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</a:t>
              </a:r>
            </a:p>
          </p:txBody>
        </p:sp>
      </p:grpSp>
      <p:grpSp>
        <p:nvGrpSpPr>
          <p:cNvPr id="9229" name="Group 14768"/>
          <p:cNvGrpSpPr>
            <a:grpSpLocks/>
          </p:cNvGrpSpPr>
          <p:nvPr/>
        </p:nvGrpSpPr>
        <p:grpSpPr bwMode="auto">
          <a:xfrm>
            <a:off x="2411413" y="836613"/>
            <a:ext cx="533400" cy="1184275"/>
            <a:chOff x="1519" y="572"/>
            <a:chExt cx="336" cy="746"/>
          </a:xfrm>
        </p:grpSpPr>
        <p:sp>
          <p:nvSpPr>
            <p:cNvPr id="9269" name="Прямоугольник 12"/>
            <p:cNvSpPr>
              <a:spLocks noChangeArrowheads="1"/>
            </p:cNvSpPr>
            <p:nvPr/>
          </p:nvSpPr>
          <p:spPr bwMode="auto">
            <a:xfrm>
              <a:off x="1519" y="572"/>
              <a:ext cx="336" cy="746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0" name="Text Box 14750"/>
            <p:cNvSpPr txBox="1">
              <a:spLocks noChangeArrowheads="1"/>
            </p:cNvSpPr>
            <p:nvPr/>
          </p:nvSpPr>
          <p:spPr bwMode="auto">
            <a:xfrm>
              <a:off x="1552" y="66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2</a:t>
              </a:r>
            </a:p>
          </p:txBody>
        </p:sp>
      </p:grpSp>
      <p:grpSp>
        <p:nvGrpSpPr>
          <p:cNvPr id="9230" name="Group 14773"/>
          <p:cNvGrpSpPr>
            <a:grpSpLocks/>
          </p:cNvGrpSpPr>
          <p:nvPr/>
        </p:nvGrpSpPr>
        <p:grpSpPr bwMode="auto">
          <a:xfrm>
            <a:off x="3708400" y="981075"/>
            <a:ext cx="1838325" cy="1485900"/>
            <a:chOff x="2336" y="618"/>
            <a:chExt cx="1158" cy="936"/>
          </a:xfrm>
        </p:grpSpPr>
        <p:sp>
          <p:nvSpPr>
            <p:cNvPr id="9267" name="Трапеция 5"/>
            <p:cNvSpPr>
              <a:spLocks/>
            </p:cNvSpPr>
            <p:nvPr/>
          </p:nvSpPr>
          <p:spPr bwMode="auto">
            <a:xfrm>
              <a:off x="2336" y="618"/>
              <a:ext cx="1158" cy="936"/>
            </a:xfrm>
            <a:custGeom>
              <a:avLst/>
              <a:gdLst>
                <a:gd name="T0" fmla="*/ 579 w 1838325"/>
                <a:gd name="T1" fmla="*/ 0 h 1485900"/>
                <a:gd name="T2" fmla="*/ 117 w 1838325"/>
                <a:gd name="T3" fmla="*/ 468 h 1485900"/>
                <a:gd name="T4" fmla="*/ 579 w 1838325"/>
                <a:gd name="T5" fmla="*/ 936 h 1485900"/>
                <a:gd name="T6" fmla="*/ 1041 w 1838325"/>
                <a:gd name="T7" fmla="*/ 468 h 14859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47650 w 1838325"/>
                <a:gd name="T13" fmla="*/ 200025 h 1485900"/>
                <a:gd name="T14" fmla="*/ 1590675 w 1838325"/>
                <a:gd name="T15" fmla="*/ 1485900 h 1485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8325" h="1485900">
                  <a:moveTo>
                    <a:pt x="0" y="1485900"/>
                  </a:moveTo>
                  <a:lnTo>
                    <a:pt x="371475" y="0"/>
                  </a:lnTo>
                  <a:lnTo>
                    <a:pt x="1466850" y="0"/>
                  </a:lnTo>
                  <a:lnTo>
                    <a:pt x="1838325" y="1485900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8" name="Text Box 14751"/>
            <p:cNvSpPr txBox="1">
              <a:spLocks noChangeArrowheads="1"/>
            </p:cNvSpPr>
            <p:nvPr/>
          </p:nvSpPr>
          <p:spPr bwMode="auto">
            <a:xfrm>
              <a:off x="2777" y="93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3</a:t>
              </a:r>
            </a:p>
          </p:txBody>
        </p:sp>
      </p:grpSp>
      <p:grpSp>
        <p:nvGrpSpPr>
          <p:cNvPr id="9231" name="Group 14778"/>
          <p:cNvGrpSpPr>
            <a:grpSpLocks/>
          </p:cNvGrpSpPr>
          <p:nvPr/>
        </p:nvGrpSpPr>
        <p:grpSpPr bwMode="auto">
          <a:xfrm>
            <a:off x="6011863" y="765175"/>
            <a:ext cx="936625" cy="1943100"/>
            <a:chOff x="3787" y="482"/>
            <a:chExt cx="590" cy="1224"/>
          </a:xfrm>
        </p:grpSpPr>
        <p:sp>
          <p:nvSpPr>
            <p:cNvPr id="9265" name="Ромб 6"/>
            <p:cNvSpPr>
              <a:spLocks noChangeArrowheads="1"/>
            </p:cNvSpPr>
            <p:nvPr/>
          </p:nvSpPr>
          <p:spPr bwMode="auto">
            <a:xfrm>
              <a:off x="3787" y="482"/>
              <a:ext cx="590" cy="1224"/>
            </a:xfrm>
            <a:prstGeom prst="diamond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6" name="Text Box 14752"/>
            <p:cNvSpPr txBox="1">
              <a:spLocks noChangeArrowheads="1"/>
            </p:cNvSpPr>
            <p:nvPr/>
          </p:nvSpPr>
          <p:spPr bwMode="auto">
            <a:xfrm>
              <a:off x="3956" y="97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4</a:t>
              </a:r>
            </a:p>
          </p:txBody>
        </p:sp>
      </p:grpSp>
      <p:grpSp>
        <p:nvGrpSpPr>
          <p:cNvPr id="9232" name="Group 14774"/>
          <p:cNvGrpSpPr>
            <a:grpSpLocks/>
          </p:cNvGrpSpPr>
          <p:nvPr/>
        </p:nvGrpSpPr>
        <p:grpSpPr bwMode="auto">
          <a:xfrm>
            <a:off x="3851275" y="3141663"/>
            <a:ext cx="1657350" cy="949325"/>
            <a:chOff x="2426" y="1979"/>
            <a:chExt cx="1044" cy="598"/>
          </a:xfrm>
        </p:grpSpPr>
        <p:sp>
          <p:nvSpPr>
            <p:cNvPr id="9263" name="Прямоугольник 7"/>
            <p:cNvSpPr>
              <a:spLocks noChangeArrowheads="1"/>
            </p:cNvSpPr>
            <p:nvPr/>
          </p:nvSpPr>
          <p:spPr bwMode="auto">
            <a:xfrm>
              <a:off x="2426" y="1979"/>
              <a:ext cx="1044" cy="598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Rectangle 14753"/>
            <p:cNvSpPr>
              <a:spLocks noChangeArrowheads="1"/>
            </p:cNvSpPr>
            <p:nvPr/>
          </p:nvSpPr>
          <p:spPr bwMode="auto">
            <a:xfrm>
              <a:off x="2782" y="2045"/>
              <a:ext cx="1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6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9233" name="Group 14770"/>
          <p:cNvGrpSpPr>
            <a:grpSpLocks/>
          </p:cNvGrpSpPr>
          <p:nvPr/>
        </p:nvGrpSpPr>
        <p:grpSpPr bwMode="auto">
          <a:xfrm>
            <a:off x="1476375" y="2781300"/>
            <a:ext cx="1787525" cy="863600"/>
            <a:chOff x="930" y="1752"/>
            <a:chExt cx="1126" cy="544"/>
          </a:xfrm>
        </p:grpSpPr>
        <p:sp>
          <p:nvSpPr>
            <p:cNvPr id="9261" name="Ромб 4"/>
            <p:cNvSpPr>
              <a:spLocks noChangeArrowheads="1"/>
            </p:cNvSpPr>
            <p:nvPr/>
          </p:nvSpPr>
          <p:spPr bwMode="auto">
            <a:xfrm>
              <a:off x="930" y="1752"/>
              <a:ext cx="1126" cy="544"/>
            </a:xfrm>
            <a:prstGeom prst="diamond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Rectangle 14754"/>
            <p:cNvSpPr>
              <a:spLocks noChangeArrowheads="1"/>
            </p:cNvSpPr>
            <p:nvPr/>
          </p:nvSpPr>
          <p:spPr bwMode="auto">
            <a:xfrm rot="-145854">
              <a:off x="1383" y="1797"/>
              <a:ext cx="1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5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9234" name="Group 14777"/>
          <p:cNvGrpSpPr>
            <a:grpSpLocks/>
          </p:cNvGrpSpPr>
          <p:nvPr/>
        </p:nvGrpSpPr>
        <p:grpSpPr bwMode="auto">
          <a:xfrm>
            <a:off x="6948488" y="2565400"/>
            <a:ext cx="1079500" cy="1392238"/>
            <a:chOff x="4377" y="1616"/>
            <a:chExt cx="680" cy="877"/>
          </a:xfrm>
        </p:grpSpPr>
        <p:sp>
          <p:nvSpPr>
            <p:cNvPr id="9259" name="Параллелограмм 11"/>
            <p:cNvSpPr>
              <a:spLocks noChangeArrowheads="1"/>
            </p:cNvSpPr>
            <p:nvPr/>
          </p:nvSpPr>
          <p:spPr bwMode="auto">
            <a:xfrm>
              <a:off x="4377" y="1616"/>
              <a:ext cx="680" cy="877"/>
            </a:xfrm>
            <a:prstGeom prst="parallelogram">
              <a:avLst>
                <a:gd name="adj" fmla="val 25000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0" name="Rectangle 14755"/>
            <p:cNvSpPr>
              <a:spLocks noChangeArrowheads="1"/>
            </p:cNvSpPr>
            <p:nvPr/>
          </p:nvSpPr>
          <p:spPr bwMode="auto">
            <a:xfrm>
              <a:off x="4604" y="1797"/>
              <a:ext cx="1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7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9235" name="Group 14771"/>
          <p:cNvGrpSpPr>
            <a:grpSpLocks/>
          </p:cNvGrpSpPr>
          <p:nvPr/>
        </p:nvGrpSpPr>
        <p:grpSpPr bwMode="auto">
          <a:xfrm>
            <a:off x="1187450" y="4076700"/>
            <a:ext cx="501650" cy="1204913"/>
            <a:chOff x="748" y="2568"/>
            <a:chExt cx="316" cy="759"/>
          </a:xfrm>
        </p:grpSpPr>
        <p:sp>
          <p:nvSpPr>
            <p:cNvPr id="9257" name="Ромб 8"/>
            <p:cNvSpPr>
              <a:spLocks noChangeArrowheads="1"/>
            </p:cNvSpPr>
            <p:nvPr/>
          </p:nvSpPr>
          <p:spPr bwMode="auto">
            <a:xfrm>
              <a:off x="748" y="2568"/>
              <a:ext cx="316" cy="759"/>
            </a:xfrm>
            <a:prstGeom prst="diamond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8" name="Rectangle 14756"/>
            <p:cNvSpPr>
              <a:spLocks noChangeArrowheads="1"/>
            </p:cNvSpPr>
            <p:nvPr/>
          </p:nvSpPr>
          <p:spPr bwMode="auto">
            <a:xfrm>
              <a:off x="793" y="2750"/>
              <a:ext cx="1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8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9236" name="Group 14772"/>
          <p:cNvGrpSpPr>
            <a:grpSpLocks/>
          </p:cNvGrpSpPr>
          <p:nvPr/>
        </p:nvGrpSpPr>
        <p:grpSpPr bwMode="auto">
          <a:xfrm>
            <a:off x="2195513" y="4005263"/>
            <a:ext cx="1081087" cy="887412"/>
            <a:chOff x="1383" y="2523"/>
            <a:chExt cx="681" cy="559"/>
          </a:xfrm>
        </p:grpSpPr>
        <p:sp>
          <p:nvSpPr>
            <p:cNvPr id="9255" name="Трапеция 3"/>
            <p:cNvSpPr>
              <a:spLocks/>
            </p:cNvSpPr>
            <p:nvPr/>
          </p:nvSpPr>
          <p:spPr bwMode="auto">
            <a:xfrm>
              <a:off x="1383" y="2523"/>
              <a:ext cx="681" cy="479"/>
            </a:xfrm>
            <a:custGeom>
              <a:avLst/>
              <a:gdLst>
                <a:gd name="T0" fmla="*/ 341 w 695325"/>
                <a:gd name="T1" fmla="*/ 0 h 542925"/>
                <a:gd name="T2" fmla="*/ 66 w 695325"/>
                <a:gd name="T3" fmla="*/ 240 h 542925"/>
                <a:gd name="T4" fmla="*/ 341 w 695325"/>
                <a:gd name="T5" fmla="*/ 479 h 542925"/>
                <a:gd name="T6" fmla="*/ 615 w 695325"/>
                <a:gd name="T7" fmla="*/ 240 h 542925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90872 w 695325"/>
                <a:gd name="T13" fmla="*/ 70274 h 542925"/>
                <a:gd name="T14" fmla="*/ 604453 w 695325"/>
                <a:gd name="T15" fmla="*/ 542925 h 542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5325" h="542925">
                  <a:moveTo>
                    <a:pt x="0" y="542925"/>
                  </a:moveTo>
                  <a:lnTo>
                    <a:pt x="135731" y="0"/>
                  </a:lnTo>
                  <a:lnTo>
                    <a:pt x="559594" y="0"/>
                  </a:lnTo>
                  <a:lnTo>
                    <a:pt x="695325" y="542925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Rectangle 14757"/>
            <p:cNvSpPr>
              <a:spLocks noChangeArrowheads="1"/>
            </p:cNvSpPr>
            <p:nvPr/>
          </p:nvSpPr>
          <p:spPr bwMode="auto">
            <a:xfrm>
              <a:off x="1610" y="2659"/>
              <a:ext cx="1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9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9237" name="Group 14775"/>
          <p:cNvGrpSpPr>
            <a:grpSpLocks/>
          </p:cNvGrpSpPr>
          <p:nvPr/>
        </p:nvGrpSpPr>
        <p:grpSpPr bwMode="auto">
          <a:xfrm>
            <a:off x="3708400" y="4508500"/>
            <a:ext cx="704850" cy="815975"/>
            <a:chOff x="2336" y="2840"/>
            <a:chExt cx="444" cy="514"/>
          </a:xfrm>
        </p:grpSpPr>
        <p:sp>
          <p:nvSpPr>
            <p:cNvPr id="9253" name="Прямоугольник 13"/>
            <p:cNvSpPr>
              <a:spLocks noChangeArrowheads="1"/>
            </p:cNvSpPr>
            <p:nvPr/>
          </p:nvSpPr>
          <p:spPr bwMode="auto">
            <a:xfrm>
              <a:off x="2336" y="2840"/>
              <a:ext cx="444" cy="474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4" name="Rectangle 14758"/>
            <p:cNvSpPr>
              <a:spLocks noChangeArrowheads="1"/>
            </p:cNvSpPr>
            <p:nvPr/>
          </p:nvSpPr>
          <p:spPr bwMode="auto">
            <a:xfrm>
              <a:off x="2381" y="2931"/>
              <a:ext cx="36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10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9238" name="Group 14776"/>
          <p:cNvGrpSpPr>
            <a:grpSpLocks/>
          </p:cNvGrpSpPr>
          <p:nvPr/>
        </p:nvGrpSpPr>
        <p:grpSpPr bwMode="auto">
          <a:xfrm>
            <a:off x="5003800" y="4437063"/>
            <a:ext cx="1592263" cy="815975"/>
            <a:chOff x="3152" y="2795"/>
            <a:chExt cx="1003" cy="514"/>
          </a:xfrm>
        </p:grpSpPr>
        <p:sp>
          <p:nvSpPr>
            <p:cNvPr id="9251" name="Параллелограмм 9"/>
            <p:cNvSpPr>
              <a:spLocks noChangeArrowheads="1"/>
            </p:cNvSpPr>
            <p:nvPr/>
          </p:nvSpPr>
          <p:spPr bwMode="auto">
            <a:xfrm>
              <a:off x="3152" y="2795"/>
              <a:ext cx="1003" cy="453"/>
            </a:xfrm>
            <a:prstGeom prst="parallelogram">
              <a:avLst>
                <a:gd name="adj" fmla="val 21485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2" name="Rectangle 14759"/>
            <p:cNvSpPr>
              <a:spLocks noChangeArrowheads="1"/>
            </p:cNvSpPr>
            <p:nvPr/>
          </p:nvSpPr>
          <p:spPr bwMode="auto">
            <a:xfrm>
              <a:off x="3470" y="2886"/>
              <a:ext cx="36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11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sp>
        <p:nvSpPr>
          <p:cNvPr id="9239" name="Rectangle 14762"/>
          <p:cNvSpPr>
            <a:spLocks noChangeArrowheads="1"/>
          </p:cNvSpPr>
          <p:nvPr/>
        </p:nvSpPr>
        <p:spPr bwMode="auto">
          <a:xfrm>
            <a:off x="6804025" y="4797425"/>
            <a:ext cx="1079500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12</a:t>
            </a:r>
          </a:p>
        </p:txBody>
      </p:sp>
      <p:sp>
        <p:nvSpPr>
          <p:cNvPr id="9240" name="AutoShape 14764"/>
          <p:cNvSpPr>
            <a:spLocks noChangeArrowheads="1"/>
          </p:cNvSpPr>
          <p:nvPr/>
        </p:nvSpPr>
        <p:spPr bwMode="auto">
          <a:xfrm>
            <a:off x="2339975" y="5013325"/>
            <a:ext cx="863600" cy="1152525"/>
          </a:xfrm>
          <a:prstGeom prst="flowChartManualInpu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13</a:t>
            </a:r>
          </a:p>
        </p:txBody>
      </p:sp>
      <p:sp>
        <p:nvSpPr>
          <p:cNvPr id="9241" name="AutoShape 14766"/>
          <p:cNvSpPr>
            <a:spLocks noChangeArrowheads="1"/>
          </p:cNvSpPr>
          <p:nvPr/>
        </p:nvSpPr>
        <p:spPr bwMode="auto">
          <a:xfrm>
            <a:off x="5867400" y="3284538"/>
            <a:ext cx="792163" cy="576262"/>
          </a:xfrm>
          <a:custGeom>
            <a:avLst/>
            <a:gdLst>
              <a:gd name="T0" fmla="*/ 693143 w 21600"/>
              <a:gd name="T1" fmla="*/ 288131 h 21600"/>
              <a:gd name="T2" fmla="*/ 396082 w 21600"/>
              <a:gd name="T3" fmla="*/ 576262 h 21600"/>
              <a:gd name="T4" fmla="*/ 99020 w 21600"/>
              <a:gd name="T5" fmla="*/ 288131 h 21600"/>
              <a:gd name="T6" fmla="*/ 3960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hlink"/>
                </a:solidFill>
              </a:rPr>
              <a:t>14</a:t>
            </a:r>
          </a:p>
        </p:txBody>
      </p:sp>
      <p:grpSp>
        <p:nvGrpSpPr>
          <p:cNvPr id="9242" name="Group 14779"/>
          <p:cNvGrpSpPr>
            <a:grpSpLocks/>
          </p:cNvGrpSpPr>
          <p:nvPr/>
        </p:nvGrpSpPr>
        <p:grpSpPr bwMode="auto">
          <a:xfrm>
            <a:off x="755650" y="1773238"/>
            <a:ext cx="1439863" cy="862012"/>
            <a:chOff x="476" y="1117"/>
            <a:chExt cx="907" cy="543"/>
          </a:xfrm>
        </p:grpSpPr>
        <p:sp>
          <p:nvSpPr>
            <p:cNvPr id="9249" name="Параллелограмм 2"/>
            <p:cNvSpPr>
              <a:spLocks noChangeArrowheads="1"/>
            </p:cNvSpPr>
            <p:nvPr/>
          </p:nvSpPr>
          <p:spPr bwMode="auto">
            <a:xfrm>
              <a:off x="476" y="1117"/>
              <a:ext cx="907" cy="543"/>
            </a:xfrm>
            <a:prstGeom prst="parallelogram">
              <a:avLst>
                <a:gd name="adj" fmla="val 20338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Text Box 14781"/>
            <p:cNvSpPr txBox="1">
              <a:spLocks noChangeArrowheads="1"/>
            </p:cNvSpPr>
            <p:nvPr/>
          </p:nvSpPr>
          <p:spPr bwMode="auto">
            <a:xfrm>
              <a:off x="793" y="1253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</a:t>
              </a:r>
            </a:p>
          </p:txBody>
        </p:sp>
      </p:grpSp>
      <p:grpSp>
        <p:nvGrpSpPr>
          <p:cNvPr id="9243" name="Group 14782"/>
          <p:cNvGrpSpPr>
            <a:grpSpLocks/>
          </p:cNvGrpSpPr>
          <p:nvPr/>
        </p:nvGrpSpPr>
        <p:grpSpPr bwMode="auto">
          <a:xfrm>
            <a:off x="2411413" y="836613"/>
            <a:ext cx="533400" cy="1184275"/>
            <a:chOff x="1519" y="572"/>
            <a:chExt cx="336" cy="746"/>
          </a:xfrm>
        </p:grpSpPr>
        <p:sp>
          <p:nvSpPr>
            <p:cNvPr id="9247" name="Прямоугольник 12"/>
            <p:cNvSpPr>
              <a:spLocks noChangeArrowheads="1"/>
            </p:cNvSpPr>
            <p:nvPr/>
          </p:nvSpPr>
          <p:spPr bwMode="auto">
            <a:xfrm>
              <a:off x="1519" y="572"/>
              <a:ext cx="336" cy="746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Text Box 14784"/>
            <p:cNvSpPr txBox="1">
              <a:spLocks noChangeArrowheads="1"/>
            </p:cNvSpPr>
            <p:nvPr/>
          </p:nvSpPr>
          <p:spPr bwMode="auto">
            <a:xfrm>
              <a:off x="1552" y="66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2</a:t>
              </a:r>
            </a:p>
          </p:txBody>
        </p:sp>
      </p:grpSp>
      <p:grpSp>
        <p:nvGrpSpPr>
          <p:cNvPr id="9244" name="Group 14785"/>
          <p:cNvGrpSpPr>
            <a:grpSpLocks/>
          </p:cNvGrpSpPr>
          <p:nvPr/>
        </p:nvGrpSpPr>
        <p:grpSpPr bwMode="auto">
          <a:xfrm>
            <a:off x="6011863" y="765175"/>
            <a:ext cx="936625" cy="1943100"/>
            <a:chOff x="3787" y="482"/>
            <a:chExt cx="590" cy="1224"/>
          </a:xfrm>
        </p:grpSpPr>
        <p:sp>
          <p:nvSpPr>
            <p:cNvPr id="9245" name="Ромб 6"/>
            <p:cNvSpPr>
              <a:spLocks noChangeArrowheads="1"/>
            </p:cNvSpPr>
            <p:nvPr/>
          </p:nvSpPr>
          <p:spPr bwMode="auto">
            <a:xfrm>
              <a:off x="3787" y="482"/>
              <a:ext cx="590" cy="1224"/>
            </a:xfrm>
            <a:prstGeom prst="diamond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Text Box 14787"/>
            <p:cNvSpPr txBox="1">
              <a:spLocks noChangeArrowheads="1"/>
            </p:cNvSpPr>
            <p:nvPr/>
          </p:nvSpPr>
          <p:spPr bwMode="auto">
            <a:xfrm>
              <a:off x="3956" y="97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Четырехугольники</a:t>
            </a:r>
          </a:p>
        </p:txBody>
      </p:sp>
      <p:sp>
        <p:nvSpPr>
          <p:cNvPr id="10243" name="Text Box 44"/>
          <p:cNvSpPr txBox="1">
            <a:spLocks noChangeArrowheads="1"/>
          </p:cNvSpPr>
          <p:nvPr/>
        </p:nvSpPr>
        <p:spPr bwMode="auto">
          <a:xfrm>
            <a:off x="539750" y="765175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</a:rPr>
              <a:t>параллелограмм</a:t>
            </a:r>
          </a:p>
        </p:txBody>
      </p:sp>
      <p:sp>
        <p:nvSpPr>
          <p:cNvPr id="10244" name="Line 46"/>
          <p:cNvSpPr>
            <a:spLocks noChangeShapeType="1"/>
          </p:cNvSpPr>
          <p:nvPr/>
        </p:nvSpPr>
        <p:spPr bwMode="auto">
          <a:xfrm flipH="1">
            <a:off x="2627313" y="620713"/>
            <a:ext cx="1008062" cy="2159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47"/>
          <p:cNvSpPr>
            <a:spLocks noChangeShapeType="1"/>
          </p:cNvSpPr>
          <p:nvPr/>
        </p:nvSpPr>
        <p:spPr bwMode="auto">
          <a:xfrm>
            <a:off x="5003800" y="620713"/>
            <a:ext cx="1152525" cy="2159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Text Box 48"/>
          <p:cNvSpPr txBox="1">
            <a:spLocks noChangeArrowheads="1"/>
          </p:cNvSpPr>
          <p:nvPr/>
        </p:nvSpPr>
        <p:spPr bwMode="auto">
          <a:xfrm>
            <a:off x="5200650" y="1144588"/>
            <a:ext cx="232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47" name="Text Box 50"/>
          <p:cNvSpPr txBox="1">
            <a:spLocks noChangeArrowheads="1"/>
          </p:cNvSpPr>
          <p:nvPr/>
        </p:nvSpPr>
        <p:spPr bwMode="auto">
          <a:xfrm>
            <a:off x="5867400" y="765175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</a:rPr>
              <a:t>трапеция</a:t>
            </a:r>
          </a:p>
        </p:txBody>
      </p:sp>
      <p:grpSp>
        <p:nvGrpSpPr>
          <p:cNvPr id="10248" name="Group 97"/>
          <p:cNvGrpSpPr>
            <a:grpSpLocks/>
          </p:cNvGrpSpPr>
          <p:nvPr/>
        </p:nvGrpSpPr>
        <p:grpSpPr bwMode="auto">
          <a:xfrm>
            <a:off x="468313" y="3644900"/>
            <a:ext cx="1657350" cy="960438"/>
            <a:chOff x="476" y="2432"/>
            <a:chExt cx="1044" cy="605"/>
          </a:xfrm>
        </p:grpSpPr>
        <p:sp>
          <p:nvSpPr>
            <p:cNvPr id="10285" name="Прямоугольник 7"/>
            <p:cNvSpPr>
              <a:spLocks noChangeArrowheads="1"/>
            </p:cNvSpPr>
            <p:nvPr/>
          </p:nvSpPr>
          <p:spPr bwMode="auto">
            <a:xfrm>
              <a:off x="476" y="2432"/>
              <a:ext cx="1044" cy="598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Rectangle 60"/>
            <p:cNvSpPr>
              <a:spLocks noChangeArrowheads="1"/>
            </p:cNvSpPr>
            <p:nvPr/>
          </p:nvSpPr>
          <p:spPr bwMode="auto">
            <a:xfrm>
              <a:off x="839" y="2614"/>
              <a:ext cx="1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6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10249" name="Group 102"/>
          <p:cNvGrpSpPr>
            <a:grpSpLocks/>
          </p:cNvGrpSpPr>
          <p:nvPr/>
        </p:nvGrpSpPr>
        <p:grpSpPr bwMode="auto">
          <a:xfrm>
            <a:off x="2124075" y="4941888"/>
            <a:ext cx="704850" cy="808037"/>
            <a:chOff x="1247" y="3249"/>
            <a:chExt cx="444" cy="509"/>
          </a:xfrm>
        </p:grpSpPr>
        <p:sp>
          <p:nvSpPr>
            <p:cNvPr id="10283" name="Rectangle 65"/>
            <p:cNvSpPr>
              <a:spLocks noChangeArrowheads="1"/>
            </p:cNvSpPr>
            <p:nvPr/>
          </p:nvSpPr>
          <p:spPr bwMode="auto">
            <a:xfrm>
              <a:off x="1292" y="3294"/>
              <a:ext cx="36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10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  <p:sp>
          <p:nvSpPr>
            <p:cNvPr id="10284" name="Прямоугольник 13"/>
            <p:cNvSpPr>
              <a:spLocks noChangeArrowheads="1"/>
            </p:cNvSpPr>
            <p:nvPr/>
          </p:nvSpPr>
          <p:spPr bwMode="auto">
            <a:xfrm>
              <a:off x="1247" y="3249"/>
              <a:ext cx="444" cy="509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50" name="Group 103"/>
          <p:cNvGrpSpPr>
            <a:grpSpLocks/>
          </p:cNvGrpSpPr>
          <p:nvPr/>
        </p:nvGrpSpPr>
        <p:grpSpPr bwMode="auto">
          <a:xfrm>
            <a:off x="3276600" y="4724400"/>
            <a:ext cx="1592263" cy="815975"/>
            <a:chOff x="2154" y="3158"/>
            <a:chExt cx="1003" cy="514"/>
          </a:xfrm>
        </p:grpSpPr>
        <p:sp>
          <p:nvSpPr>
            <p:cNvPr id="10281" name="Параллелограмм 9"/>
            <p:cNvSpPr>
              <a:spLocks noChangeArrowheads="1"/>
            </p:cNvSpPr>
            <p:nvPr/>
          </p:nvSpPr>
          <p:spPr bwMode="auto">
            <a:xfrm>
              <a:off x="2154" y="3158"/>
              <a:ext cx="1003" cy="453"/>
            </a:xfrm>
            <a:prstGeom prst="parallelogram">
              <a:avLst>
                <a:gd name="adj" fmla="val 21485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Rectangle 69"/>
            <p:cNvSpPr>
              <a:spLocks noChangeArrowheads="1"/>
            </p:cNvSpPr>
            <p:nvPr/>
          </p:nvSpPr>
          <p:spPr bwMode="auto">
            <a:xfrm>
              <a:off x="2517" y="3249"/>
              <a:ext cx="36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11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sp>
        <p:nvSpPr>
          <p:cNvPr id="10251" name="Трапеция 5"/>
          <p:cNvSpPr>
            <a:spLocks/>
          </p:cNvSpPr>
          <p:nvPr/>
        </p:nvSpPr>
        <p:spPr bwMode="auto">
          <a:xfrm>
            <a:off x="6300788" y="1557338"/>
            <a:ext cx="1838325" cy="1485900"/>
          </a:xfrm>
          <a:custGeom>
            <a:avLst/>
            <a:gdLst>
              <a:gd name="T0" fmla="*/ 919163 w 1838325"/>
              <a:gd name="T1" fmla="*/ 0 h 1485900"/>
              <a:gd name="T2" fmla="*/ 185738 w 1838325"/>
              <a:gd name="T3" fmla="*/ 742950 h 1485900"/>
              <a:gd name="T4" fmla="*/ 919163 w 1838325"/>
              <a:gd name="T5" fmla="*/ 1485900 h 1485900"/>
              <a:gd name="T6" fmla="*/ 1652588 w 1838325"/>
              <a:gd name="T7" fmla="*/ 742950 h 14859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47650 w 1838325"/>
              <a:gd name="T13" fmla="*/ 200173 h 1485900"/>
              <a:gd name="T14" fmla="*/ 1590675 w 1838325"/>
              <a:gd name="T15" fmla="*/ 1485900 h 1485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325" h="1485900">
                <a:moveTo>
                  <a:pt x="0" y="1485900"/>
                </a:moveTo>
                <a:lnTo>
                  <a:pt x="371475" y="0"/>
                </a:lnTo>
                <a:lnTo>
                  <a:pt x="1466850" y="0"/>
                </a:lnTo>
                <a:lnTo>
                  <a:pt x="1838325" y="1485900"/>
                </a:lnTo>
                <a:close/>
              </a:path>
            </a:pathLst>
          </a:custGeom>
          <a:noFill/>
          <a:ln w="2540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Text Box 71"/>
          <p:cNvSpPr txBox="1">
            <a:spLocks noChangeArrowheads="1"/>
          </p:cNvSpPr>
          <p:nvPr/>
        </p:nvSpPr>
        <p:spPr bwMode="auto">
          <a:xfrm>
            <a:off x="7092950" y="20605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253" name="Трапеция 3"/>
          <p:cNvSpPr>
            <a:spLocks/>
          </p:cNvSpPr>
          <p:nvPr/>
        </p:nvSpPr>
        <p:spPr bwMode="auto">
          <a:xfrm>
            <a:off x="6948488" y="3429000"/>
            <a:ext cx="1081087" cy="760413"/>
          </a:xfrm>
          <a:custGeom>
            <a:avLst/>
            <a:gdLst>
              <a:gd name="T0" fmla="*/ 540544 w 695325"/>
              <a:gd name="T1" fmla="*/ 0 h 542925"/>
              <a:gd name="T2" fmla="*/ 105518 w 695325"/>
              <a:gd name="T3" fmla="*/ 380207 h 542925"/>
              <a:gd name="T4" fmla="*/ 540544 w 695325"/>
              <a:gd name="T5" fmla="*/ 760413 h 542925"/>
              <a:gd name="T6" fmla="*/ 975569 w 695325"/>
              <a:gd name="T7" fmla="*/ 380207 h 5429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488 w 695325"/>
              <a:gd name="T13" fmla="*/ 70655 h 542925"/>
              <a:gd name="T14" fmla="*/ 604837 w 695325"/>
              <a:gd name="T15" fmla="*/ 542925 h 542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5325" h="542925">
                <a:moveTo>
                  <a:pt x="0" y="542925"/>
                </a:moveTo>
                <a:lnTo>
                  <a:pt x="135731" y="0"/>
                </a:lnTo>
                <a:lnTo>
                  <a:pt x="559594" y="0"/>
                </a:lnTo>
                <a:lnTo>
                  <a:pt x="695325" y="542925"/>
                </a:lnTo>
                <a:close/>
              </a:path>
            </a:pathLst>
          </a:custGeom>
          <a:noFill/>
          <a:ln w="2540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Rectangle 73"/>
          <p:cNvSpPr>
            <a:spLocks noChangeArrowheads="1"/>
          </p:cNvSpPr>
          <p:nvPr/>
        </p:nvSpPr>
        <p:spPr bwMode="auto">
          <a:xfrm>
            <a:off x="7308850" y="3500438"/>
            <a:ext cx="3111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9</a:t>
            </a:r>
          </a:p>
          <a:p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0255" name="Rectangle 74"/>
          <p:cNvSpPr>
            <a:spLocks noChangeArrowheads="1"/>
          </p:cNvSpPr>
          <p:nvPr/>
        </p:nvSpPr>
        <p:spPr bwMode="auto">
          <a:xfrm>
            <a:off x="3995738" y="2708275"/>
            <a:ext cx="1079500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12</a:t>
            </a:r>
          </a:p>
        </p:txBody>
      </p:sp>
      <p:sp>
        <p:nvSpPr>
          <p:cNvPr id="10256" name="AutoShape 75"/>
          <p:cNvSpPr>
            <a:spLocks noChangeArrowheads="1"/>
          </p:cNvSpPr>
          <p:nvPr/>
        </p:nvSpPr>
        <p:spPr bwMode="auto">
          <a:xfrm>
            <a:off x="6156325" y="4508500"/>
            <a:ext cx="863600" cy="1152525"/>
          </a:xfrm>
          <a:prstGeom prst="flowChartManualInpu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13</a:t>
            </a:r>
          </a:p>
        </p:txBody>
      </p:sp>
      <p:grpSp>
        <p:nvGrpSpPr>
          <p:cNvPr id="10257" name="Group 96"/>
          <p:cNvGrpSpPr>
            <a:grpSpLocks/>
          </p:cNvGrpSpPr>
          <p:nvPr/>
        </p:nvGrpSpPr>
        <p:grpSpPr bwMode="auto">
          <a:xfrm>
            <a:off x="468313" y="2276475"/>
            <a:ext cx="1787525" cy="887413"/>
            <a:chOff x="567" y="1797"/>
            <a:chExt cx="1126" cy="559"/>
          </a:xfrm>
        </p:grpSpPr>
        <p:sp>
          <p:nvSpPr>
            <p:cNvPr id="10278" name="Ромб 4"/>
            <p:cNvSpPr>
              <a:spLocks noChangeArrowheads="1"/>
            </p:cNvSpPr>
            <p:nvPr/>
          </p:nvSpPr>
          <p:spPr bwMode="auto">
            <a:xfrm>
              <a:off x="567" y="1797"/>
              <a:ext cx="1126" cy="544"/>
            </a:xfrm>
            <a:prstGeom prst="diamond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Rectangle 58"/>
            <p:cNvSpPr>
              <a:spLocks noChangeArrowheads="1"/>
            </p:cNvSpPr>
            <p:nvPr/>
          </p:nvSpPr>
          <p:spPr bwMode="auto">
            <a:xfrm rot="-145854">
              <a:off x="1020" y="1933"/>
              <a:ext cx="1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5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  <p:sp>
          <p:nvSpPr>
            <p:cNvPr id="10280" name="Rectangle 77"/>
            <p:cNvSpPr>
              <a:spLocks noChangeArrowheads="1"/>
            </p:cNvSpPr>
            <p:nvPr/>
          </p:nvSpPr>
          <p:spPr bwMode="auto">
            <a:xfrm rot="-145854">
              <a:off x="1020" y="1933"/>
              <a:ext cx="1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5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10258" name="Group 101"/>
          <p:cNvGrpSpPr>
            <a:grpSpLocks/>
          </p:cNvGrpSpPr>
          <p:nvPr/>
        </p:nvGrpSpPr>
        <p:grpSpPr bwMode="auto">
          <a:xfrm>
            <a:off x="971550" y="4941888"/>
            <a:ext cx="504825" cy="1150937"/>
            <a:chOff x="612" y="3113"/>
            <a:chExt cx="318" cy="725"/>
          </a:xfrm>
        </p:grpSpPr>
        <p:sp>
          <p:nvSpPr>
            <p:cNvPr id="10275" name="Ромб 8"/>
            <p:cNvSpPr>
              <a:spLocks noChangeArrowheads="1"/>
            </p:cNvSpPr>
            <p:nvPr/>
          </p:nvSpPr>
          <p:spPr bwMode="auto">
            <a:xfrm>
              <a:off x="612" y="3113"/>
              <a:ext cx="318" cy="725"/>
            </a:xfrm>
            <a:prstGeom prst="diamond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Rectangle 64"/>
            <p:cNvSpPr>
              <a:spLocks noChangeArrowheads="1"/>
            </p:cNvSpPr>
            <p:nvPr/>
          </p:nvSpPr>
          <p:spPr bwMode="auto">
            <a:xfrm>
              <a:off x="657" y="3339"/>
              <a:ext cx="197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8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  <p:sp>
          <p:nvSpPr>
            <p:cNvPr id="10277" name="Rectangle 78"/>
            <p:cNvSpPr>
              <a:spLocks noChangeArrowheads="1"/>
            </p:cNvSpPr>
            <p:nvPr/>
          </p:nvSpPr>
          <p:spPr bwMode="auto">
            <a:xfrm>
              <a:off x="657" y="3339"/>
              <a:ext cx="197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8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sp>
        <p:nvSpPr>
          <p:cNvPr id="10259" name="AutoShape 79"/>
          <p:cNvSpPr>
            <a:spLocks noChangeArrowheads="1"/>
          </p:cNvSpPr>
          <p:nvPr/>
        </p:nvSpPr>
        <p:spPr bwMode="auto">
          <a:xfrm>
            <a:off x="7308850" y="4724400"/>
            <a:ext cx="792163" cy="576263"/>
          </a:xfrm>
          <a:custGeom>
            <a:avLst/>
            <a:gdLst>
              <a:gd name="T0" fmla="*/ 693143 w 21600"/>
              <a:gd name="T1" fmla="*/ 288132 h 21600"/>
              <a:gd name="T2" fmla="*/ 396082 w 21600"/>
              <a:gd name="T3" fmla="*/ 576263 h 21600"/>
              <a:gd name="T4" fmla="*/ 99020 w 21600"/>
              <a:gd name="T5" fmla="*/ 288132 h 21600"/>
              <a:gd name="T6" fmla="*/ 3960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hlink"/>
                </a:solidFill>
              </a:rPr>
              <a:t>14</a:t>
            </a:r>
          </a:p>
        </p:txBody>
      </p:sp>
      <p:grpSp>
        <p:nvGrpSpPr>
          <p:cNvPr id="10260" name="Group 81"/>
          <p:cNvGrpSpPr>
            <a:grpSpLocks/>
          </p:cNvGrpSpPr>
          <p:nvPr/>
        </p:nvGrpSpPr>
        <p:grpSpPr bwMode="auto">
          <a:xfrm>
            <a:off x="539750" y="1268413"/>
            <a:ext cx="1439863" cy="862012"/>
            <a:chOff x="476" y="1117"/>
            <a:chExt cx="907" cy="543"/>
          </a:xfrm>
        </p:grpSpPr>
        <p:sp>
          <p:nvSpPr>
            <p:cNvPr id="10273" name="Параллелограмм 2"/>
            <p:cNvSpPr>
              <a:spLocks noChangeArrowheads="1"/>
            </p:cNvSpPr>
            <p:nvPr/>
          </p:nvSpPr>
          <p:spPr bwMode="auto">
            <a:xfrm>
              <a:off x="476" y="1117"/>
              <a:ext cx="907" cy="543"/>
            </a:xfrm>
            <a:prstGeom prst="parallelogram">
              <a:avLst>
                <a:gd name="adj" fmla="val 20338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Text Box 83"/>
            <p:cNvSpPr txBox="1">
              <a:spLocks noChangeArrowheads="1"/>
            </p:cNvSpPr>
            <p:nvPr/>
          </p:nvSpPr>
          <p:spPr bwMode="auto">
            <a:xfrm>
              <a:off x="793" y="1253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</a:t>
              </a:r>
            </a:p>
          </p:txBody>
        </p:sp>
      </p:grpSp>
      <p:grpSp>
        <p:nvGrpSpPr>
          <p:cNvPr id="10261" name="Group 87"/>
          <p:cNvGrpSpPr>
            <a:grpSpLocks/>
          </p:cNvGrpSpPr>
          <p:nvPr/>
        </p:nvGrpSpPr>
        <p:grpSpPr bwMode="auto">
          <a:xfrm>
            <a:off x="2195513" y="1196975"/>
            <a:ext cx="533400" cy="1184275"/>
            <a:chOff x="1519" y="572"/>
            <a:chExt cx="336" cy="746"/>
          </a:xfrm>
        </p:grpSpPr>
        <p:sp>
          <p:nvSpPr>
            <p:cNvPr id="10271" name="Прямоугольник 12"/>
            <p:cNvSpPr>
              <a:spLocks noChangeArrowheads="1"/>
            </p:cNvSpPr>
            <p:nvPr/>
          </p:nvSpPr>
          <p:spPr bwMode="auto">
            <a:xfrm>
              <a:off x="1519" y="572"/>
              <a:ext cx="336" cy="746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Text Box 89"/>
            <p:cNvSpPr txBox="1">
              <a:spLocks noChangeArrowheads="1"/>
            </p:cNvSpPr>
            <p:nvPr/>
          </p:nvSpPr>
          <p:spPr bwMode="auto">
            <a:xfrm>
              <a:off x="1552" y="66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2</a:t>
              </a:r>
            </a:p>
          </p:txBody>
        </p:sp>
      </p:grpSp>
      <p:grpSp>
        <p:nvGrpSpPr>
          <p:cNvPr id="10262" name="Group 93"/>
          <p:cNvGrpSpPr>
            <a:grpSpLocks/>
          </p:cNvGrpSpPr>
          <p:nvPr/>
        </p:nvGrpSpPr>
        <p:grpSpPr bwMode="auto">
          <a:xfrm>
            <a:off x="3348038" y="836613"/>
            <a:ext cx="936625" cy="1943100"/>
            <a:chOff x="3787" y="482"/>
            <a:chExt cx="590" cy="1224"/>
          </a:xfrm>
        </p:grpSpPr>
        <p:sp>
          <p:nvSpPr>
            <p:cNvPr id="10269" name="Ромб 6"/>
            <p:cNvSpPr>
              <a:spLocks noChangeArrowheads="1"/>
            </p:cNvSpPr>
            <p:nvPr/>
          </p:nvSpPr>
          <p:spPr bwMode="auto">
            <a:xfrm>
              <a:off x="3787" y="482"/>
              <a:ext cx="590" cy="1224"/>
            </a:xfrm>
            <a:prstGeom prst="diamond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Text Box 95"/>
            <p:cNvSpPr txBox="1">
              <a:spLocks noChangeArrowheads="1"/>
            </p:cNvSpPr>
            <p:nvPr/>
          </p:nvSpPr>
          <p:spPr bwMode="auto">
            <a:xfrm>
              <a:off x="3956" y="97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4</a:t>
              </a:r>
            </a:p>
          </p:txBody>
        </p:sp>
      </p:grpSp>
      <p:grpSp>
        <p:nvGrpSpPr>
          <p:cNvPr id="10263" name="Group 98"/>
          <p:cNvGrpSpPr>
            <a:grpSpLocks/>
          </p:cNvGrpSpPr>
          <p:nvPr/>
        </p:nvGrpSpPr>
        <p:grpSpPr bwMode="auto">
          <a:xfrm>
            <a:off x="2411413" y="2636838"/>
            <a:ext cx="1079500" cy="1392237"/>
            <a:chOff x="4377" y="1616"/>
            <a:chExt cx="680" cy="877"/>
          </a:xfrm>
        </p:grpSpPr>
        <p:sp>
          <p:nvSpPr>
            <p:cNvPr id="10267" name="Параллелограмм 11"/>
            <p:cNvSpPr>
              <a:spLocks noChangeArrowheads="1"/>
            </p:cNvSpPr>
            <p:nvPr/>
          </p:nvSpPr>
          <p:spPr bwMode="auto">
            <a:xfrm>
              <a:off x="4377" y="1616"/>
              <a:ext cx="680" cy="877"/>
            </a:xfrm>
            <a:prstGeom prst="parallelogram">
              <a:avLst>
                <a:gd name="adj" fmla="val 25000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Rectangle 100"/>
            <p:cNvSpPr>
              <a:spLocks noChangeArrowheads="1"/>
            </p:cNvSpPr>
            <p:nvPr/>
          </p:nvSpPr>
          <p:spPr bwMode="auto">
            <a:xfrm>
              <a:off x="4604" y="1797"/>
              <a:ext cx="1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7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10264" name="Group 104"/>
          <p:cNvGrpSpPr>
            <a:grpSpLocks/>
          </p:cNvGrpSpPr>
          <p:nvPr/>
        </p:nvGrpSpPr>
        <p:grpSpPr bwMode="auto">
          <a:xfrm>
            <a:off x="2195513" y="1196975"/>
            <a:ext cx="533400" cy="1184275"/>
            <a:chOff x="1519" y="572"/>
            <a:chExt cx="336" cy="746"/>
          </a:xfrm>
        </p:grpSpPr>
        <p:sp>
          <p:nvSpPr>
            <p:cNvPr id="10265" name="Прямоугольник 12"/>
            <p:cNvSpPr>
              <a:spLocks noChangeArrowheads="1"/>
            </p:cNvSpPr>
            <p:nvPr/>
          </p:nvSpPr>
          <p:spPr bwMode="auto">
            <a:xfrm>
              <a:off x="1519" y="572"/>
              <a:ext cx="336" cy="746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Text Box 106"/>
            <p:cNvSpPr txBox="1">
              <a:spLocks noChangeArrowheads="1"/>
            </p:cNvSpPr>
            <p:nvPr/>
          </p:nvSpPr>
          <p:spPr bwMode="auto">
            <a:xfrm>
              <a:off x="1552" y="66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</a:rPr>
              <a:t>параллелограмм</a:t>
            </a:r>
          </a:p>
        </p:txBody>
      </p:sp>
      <p:sp>
        <p:nvSpPr>
          <p:cNvPr id="11267" name="Rectangle 39"/>
          <p:cNvSpPr>
            <a:spLocks noGrp="1"/>
          </p:cNvSpPr>
          <p:nvPr>
            <p:ph type="body" sz="half" idx="3"/>
          </p:nvPr>
        </p:nvSpPr>
        <p:spPr>
          <a:xfrm>
            <a:off x="714375" y="2636838"/>
            <a:ext cx="7715250" cy="3506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hlink"/>
                </a:solidFill>
              </a:rPr>
              <a:t>Углы прямые: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hlink"/>
                </a:solidFill>
              </a:rPr>
              <a:t>Стороны равны: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hlink"/>
                </a:solidFill>
              </a:rPr>
              <a:t>Углы прямые 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hlink"/>
                </a:solidFill>
              </a:rPr>
              <a:t>стороны равны: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88" y="836613"/>
            <a:ext cx="1150937" cy="647700"/>
            <a:chOff x="476" y="1117"/>
            <a:chExt cx="907" cy="543"/>
          </a:xfrm>
        </p:grpSpPr>
        <p:sp>
          <p:nvSpPr>
            <p:cNvPr id="11304" name="Параллелограмм 2"/>
            <p:cNvSpPr>
              <a:spLocks noChangeArrowheads="1"/>
            </p:cNvSpPr>
            <p:nvPr/>
          </p:nvSpPr>
          <p:spPr bwMode="auto">
            <a:xfrm>
              <a:off x="476" y="1117"/>
              <a:ext cx="907" cy="543"/>
            </a:xfrm>
            <a:prstGeom prst="parallelogram">
              <a:avLst>
                <a:gd name="adj" fmla="val 20338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Text Box 6"/>
            <p:cNvSpPr txBox="1">
              <a:spLocks noChangeArrowheads="1"/>
            </p:cNvSpPr>
            <p:nvPr/>
          </p:nvSpPr>
          <p:spPr bwMode="auto">
            <a:xfrm>
              <a:off x="793" y="1253"/>
              <a:ext cx="273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627313" y="836613"/>
            <a:ext cx="533400" cy="1223962"/>
            <a:chOff x="1519" y="572"/>
            <a:chExt cx="336" cy="746"/>
          </a:xfrm>
        </p:grpSpPr>
        <p:sp>
          <p:nvSpPr>
            <p:cNvPr id="11302" name="Прямоугольник 12"/>
            <p:cNvSpPr>
              <a:spLocks noChangeArrowheads="1"/>
            </p:cNvSpPr>
            <p:nvPr/>
          </p:nvSpPr>
          <p:spPr bwMode="auto">
            <a:xfrm>
              <a:off x="1519" y="572"/>
              <a:ext cx="336" cy="746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Text Box 12"/>
            <p:cNvSpPr txBox="1">
              <a:spLocks noChangeArrowheads="1"/>
            </p:cNvSpPr>
            <p:nvPr/>
          </p:nvSpPr>
          <p:spPr bwMode="auto">
            <a:xfrm>
              <a:off x="1552" y="660"/>
              <a:ext cx="20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348038" y="692150"/>
            <a:ext cx="792162" cy="1657350"/>
            <a:chOff x="3787" y="482"/>
            <a:chExt cx="590" cy="1224"/>
          </a:xfrm>
        </p:grpSpPr>
        <p:sp>
          <p:nvSpPr>
            <p:cNvPr id="11300" name="Ромб 6"/>
            <p:cNvSpPr>
              <a:spLocks noChangeArrowheads="1"/>
            </p:cNvSpPr>
            <p:nvPr/>
          </p:nvSpPr>
          <p:spPr bwMode="auto">
            <a:xfrm>
              <a:off x="3787" y="482"/>
              <a:ext cx="590" cy="1224"/>
            </a:xfrm>
            <a:prstGeom prst="diamond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Text Box 15"/>
            <p:cNvSpPr txBox="1">
              <a:spLocks noChangeArrowheads="1"/>
            </p:cNvSpPr>
            <p:nvPr/>
          </p:nvSpPr>
          <p:spPr bwMode="auto">
            <a:xfrm>
              <a:off x="3956" y="977"/>
              <a:ext cx="24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4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900113" y="1628775"/>
            <a:ext cx="1571625" cy="847725"/>
            <a:chOff x="567" y="1797"/>
            <a:chExt cx="1126" cy="657"/>
          </a:xfrm>
        </p:grpSpPr>
        <p:sp>
          <p:nvSpPr>
            <p:cNvPr id="11297" name="Ромб 4"/>
            <p:cNvSpPr>
              <a:spLocks noChangeArrowheads="1"/>
            </p:cNvSpPr>
            <p:nvPr/>
          </p:nvSpPr>
          <p:spPr bwMode="auto">
            <a:xfrm>
              <a:off x="567" y="1797"/>
              <a:ext cx="1126" cy="544"/>
            </a:xfrm>
            <a:prstGeom prst="diamond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Rectangle 18"/>
            <p:cNvSpPr>
              <a:spLocks noChangeArrowheads="1"/>
            </p:cNvSpPr>
            <p:nvPr/>
          </p:nvSpPr>
          <p:spPr bwMode="auto">
            <a:xfrm rot="-145854">
              <a:off x="1020" y="1934"/>
              <a:ext cx="19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5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  <p:sp>
          <p:nvSpPr>
            <p:cNvPr id="11299" name="Rectangle 19"/>
            <p:cNvSpPr>
              <a:spLocks noChangeArrowheads="1"/>
            </p:cNvSpPr>
            <p:nvPr/>
          </p:nvSpPr>
          <p:spPr bwMode="auto">
            <a:xfrm rot="-145854">
              <a:off x="1020" y="1932"/>
              <a:ext cx="19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5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284663" y="836613"/>
            <a:ext cx="1441450" cy="909637"/>
            <a:chOff x="476" y="2432"/>
            <a:chExt cx="1044" cy="695"/>
          </a:xfrm>
        </p:grpSpPr>
        <p:sp>
          <p:nvSpPr>
            <p:cNvPr id="11295" name="Прямоугольник 7"/>
            <p:cNvSpPr>
              <a:spLocks noChangeArrowheads="1"/>
            </p:cNvSpPr>
            <p:nvPr/>
          </p:nvSpPr>
          <p:spPr bwMode="auto">
            <a:xfrm>
              <a:off x="476" y="2432"/>
              <a:ext cx="1044" cy="598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Rectangle 22"/>
            <p:cNvSpPr>
              <a:spLocks noChangeArrowheads="1"/>
            </p:cNvSpPr>
            <p:nvPr/>
          </p:nvSpPr>
          <p:spPr bwMode="auto">
            <a:xfrm>
              <a:off x="839" y="2614"/>
              <a:ext cx="196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6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11273" name="Group 23"/>
          <p:cNvGrpSpPr>
            <a:grpSpLocks/>
          </p:cNvGrpSpPr>
          <p:nvPr/>
        </p:nvGrpSpPr>
        <p:grpSpPr bwMode="auto">
          <a:xfrm>
            <a:off x="5940425" y="765175"/>
            <a:ext cx="719138" cy="1008063"/>
            <a:chOff x="4377" y="1616"/>
            <a:chExt cx="680" cy="877"/>
          </a:xfrm>
        </p:grpSpPr>
        <p:sp>
          <p:nvSpPr>
            <p:cNvPr id="11293" name="Параллелограмм 11"/>
            <p:cNvSpPr>
              <a:spLocks noChangeArrowheads="1"/>
            </p:cNvSpPr>
            <p:nvPr/>
          </p:nvSpPr>
          <p:spPr bwMode="auto">
            <a:xfrm>
              <a:off x="4377" y="1616"/>
              <a:ext cx="680" cy="877"/>
            </a:xfrm>
            <a:prstGeom prst="parallelogram">
              <a:avLst>
                <a:gd name="adj" fmla="val 25000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Rectangle 25"/>
            <p:cNvSpPr>
              <a:spLocks noChangeArrowheads="1"/>
            </p:cNvSpPr>
            <p:nvPr/>
          </p:nvSpPr>
          <p:spPr bwMode="auto">
            <a:xfrm>
              <a:off x="4605" y="1797"/>
              <a:ext cx="195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7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659563" y="836613"/>
            <a:ext cx="504825" cy="1150937"/>
            <a:chOff x="612" y="3113"/>
            <a:chExt cx="318" cy="725"/>
          </a:xfrm>
        </p:grpSpPr>
        <p:sp>
          <p:nvSpPr>
            <p:cNvPr id="11290" name="Ромб 8"/>
            <p:cNvSpPr>
              <a:spLocks noChangeArrowheads="1"/>
            </p:cNvSpPr>
            <p:nvPr/>
          </p:nvSpPr>
          <p:spPr bwMode="auto">
            <a:xfrm>
              <a:off x="612" y="3113"/>
              <a:ext cx="318" cy="725"/>
            </a:xfrm>
            <a:prstGeom prst="diamond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1" name="Rectangle 28"/>
            <p:cNvSpPr>
              <a:spLocks noChangeArrowheads="1"/>
            </p:cNvSpPr>
            <p:nvPr/>
          </p:nvSpPr>
          <p:spPr bwMode="auto">
            <a:xfrm>
              <a:off x="657" y="3339"/>
              <a:ext cx="197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8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  <p:sp>
          <p:nvSpPr>
            <p:cNvPr id="11292" name="Rectangle 29"/>
            <p:cNvSpPr>
              <a:spLocks noChangeArrowheads="1"/>
            </p:cNvSpPr>
            <p:nvPr/>
          </p:nvSpPr>
          <p:spPr bwMode="auto">
            <a:xfrm>
              <a:off x="657" y="3339"/>
              <a:ext cx="197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8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308850" y="908050"/>
            <a:ext cx="704850" cy="808038"/>
            <a:chOff x="1247" y="3249"/>
            <a:chExt cx="444" cy="509"/>
          </a:xfrm>
        </p:grpSpPr>
        <p:sp>
          <p:nvSpPr>
            <p:cNvPr id="11288" name="Rectangle 31"/>
            <p:cNvSpPr>
              <a:spLocks noChangeArrowheads="1"/>
            </p:cNvSpPr>
            <p:nvPr/>
          </p:nvSpPr>
          <p:spPr bwMode="auto">
            <a:xfrm>
              <a:off x="1292" y="3294"/>
              <a:ext cx="36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10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  <p:sp>
          <p:nvSpPr>
            <p:cNvPr id="11289" name="Прямоугольник 13"/>
            <p:cNvSpPr>
              <a:spLocks noChangeArrowheads="1"/>
            </p:cNvSpPr>
            <p:nvPr/>
          </p:nvSpPr>
          <p:spPr bwMode="auto">
            <a:xfrm>
              <a:off x="1247" y="3249"/>
              <a:ext cx="444" cy="509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4140200" y="1773238"/>
            <a:ext cx="1592263" cy="815975"/>
            <a:chOff x="2154" y="3158"/>
            <a:chExt cx="1003" cy="514"/>
          </a:xfrm>
        </p:grpSpPr>
        <p:sp>
          <p:nvSpPr>
            <p:cNvPr id="11286" name="Параллелограмм 9"/>
            <p:cNvSpPr>
              <a:spLocks noChangeArrowheads="1"/>
            </p:cNvSpPr>
            <p:nvPr/>
          </p:nvSpPr>
          <p:spPr bwMode="auto">
            <a:xfrm>
              <a:off x="2154" y="3158"/>
              <a:ext cx="1003" cy="453"/>
            </a:xfrm>
            <a:prstGeom prst="parallelogram">
              <a:avLst>
                <a:gd name="adj" fmla="val 21485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Rectangle 35"/>
            <p:cNvSpPr>
              <a:spLocks noChangeArrowheads="1"/>
            </p:cNvSpPr>
            <p:nvPr/>
          </p:nvSpPr>
          <p:spPr bwMode="auto">
            <a:xfrm>
              <a:off x="2517" y="3249"/>
              <a:ext cx="36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11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</p:grpSp>
      <p:sp>
        <p:nvSpPr>
          <p:cNvPr id="103480" name="Rectangle 56"/>
          <p:cNvSpPr>
            <a:spLocks noChangeArrowheads="1"/>
          </p:cNvSpPr>
          <p:nvPr/>
        </p:nvSpPr>
        <p:spPr bwMode="auto">
          <a:xfrm>
            <a:off x="7235825" y="1773238"/>
            <a:ext cx="936625" cy="9366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12</a:t>
            </a:r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7308850" y="908050"/>
            <a:ext cx="704850" cy="808038"/>
            <a:chOff x="1247" y="3249"/>
            <a:chExt cx="444" cy="509"/>
          </a:xfrm>
        </p:grpSpPr>
        <p:sp>
          <p:nvSpPr>
            <p:cNvPr id="11284" name="Rectangle 62"/>
            <p:cNvSpPr>
              <a:spLocks noChangeArrowheads="1"/>
            </p:cNvSpPr>
            <p:nvPr/>
          </p:nvSpPr>
          <p:spPr bwMode="auto">
            <a:xfrm>
              <a:off x="1292" y="3294"/>
              <a:ext cx="36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10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  <p:sp>
          <p:nvSpPr>
            <p:cNvPr id="11285" name="Прямоугольник 13"/>
            <p:cNvSpPr>
              <a:spLocks noChangeArrowheads="1"/>
            </p:cNvSpPr>
            <p:nvPr/>
          </p:nvSpPr>
          <p:spPr bwMode="auto">
            <a:xfrm>
              <a:off x="1247" y="3249"/>
              <a:ext cx="444" cy="509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88" name="Rectangle 64"/>
          <p:cNvSpPr>
            <a:spLocks noChangeArrowheads="1"/>
          </p:cNvSpPr>
          <p:nvPr/>
        </p:nvSpPr>
        <p:spPr bwMode="auto">
          <a:xfrm>
            <a:off x="7235825" y="1773238"/>
            <a:ext cx="936625" cy="9366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12</a:t>
            </a:r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7308850" y="908050"/>
            <a:ext cx="704850" cy="808038"/>
            <a:chOff x="1247" y="3249"/>
            <a:chExt cx="444" cy="509"/>
          </a:xfrm>
        </p:grpSpPr>
        <p:sp>
          <p:nvSpPr>
            <p:cNvPr id="11282" name="Rectangle 73"/>
            <p:cNvSpPr>
              <a:spLocks noChangeArrowheads="1"/>
            </p:cNvSpPr>
            <p:nvPr/>
          </p:nvSpPr>
          <p:spPr bwMode="auto">
            <a:xfrm>
              <a:off x="1292" y="3294"/>
              <a:ext cx="363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hlink"/>
                  </a:solidFill>
                </a:rPr>
                <a:t>10</a:t>
              </a:r>
            </a:p>
            <a:p>
              <a:endParaRPr lang="ru-RU" b="1">
                <a:solidFill>
                  <a:schemeClr val="hlink"/>
                </a:solidFill>
              </a:endParaRPr>
            </a:p>
          </p:txBody>
        </p:sp>
        <p:sp>
          <p:nvSpPr>
            <p:cNvPr id="11283" name="Прямоугольник 13"/>
            <p:cNvSpPr>
              <a:spLocks noChangeArrowheads="1"/>
            </p:cNvSpPr>
            <p:nvPr/>
          </p:nvSpPr>
          <p:spPr bwMode="auto">
            <a:xfrm>
              <a:off x="1247" y="3249"/>
              <a:ext cx="444" cy="509"/>
            </a:xfrm>
            <a:prstGeom prst="rect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99" name="Rectangle 75"/>
          <p:cNvSpPr>
            <a:spLocks noChangeArrowheads="1"/>
          </p:cNvSpPr>
          <p:nvPr/>
        </p:nvSpPr>
        <p:spPr bwMode="auto">
          <a:xfrm>
            <a:off x="7235825" y="1773238"/>
            <a:ext cx="936625" cy="9366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13873E-6 L 0.04723 0.23075 " pathEditMode="relative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3 0.0074 L -0.05521 0.258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65896E-6 L -0.1882 0.266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6821E-6 L -0.07864 0.125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9017E-6 L -0.00381 0.4143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4509E-6 L 0.37014 0.35653 " pathEditMode="relative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2127 L -0.08264 0.451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7746E-6 L -0.08663 0.4342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0531 L 0.01181 0.277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65896E-6 L -0.39306 0.623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8844E-6 L -0.20868 0.498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0" grpId="0" animBg="1"/>
      <p:bldP spid="103480" grpId="1" animBg="1"/>
      <p:bldP spid="103488" grpId="0" animBg="1"/>
      <p:bldP spid="1034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179388" y="260350"/>
            <a:ext cx="8178800" cy="62642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Углы прямые:</a:t>
            </a:r>
          </a:p>
          <a:p>
            <a:pPr eaLnBrk="1" hangingPunct="1"/>
            <a:endParaRPr lang="ru-RU" sz="2400" b="1" smtClean="0">
              <a:solidFill>
                <a:schemeClr val="hlink"/>
              </a:solidFill>
              <a:latin typeface="Arial" charset="0"/>
            </a:endParaRPr>
          </a:p>
          <a:p>
            <a:pPr eaLnBrk="1" hangingPunct="1"/>
            <a:endParaRPr lang="ru-RU" sz="2000" b="1" smtClean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CC3300"/>
                </a:solidFill>
                <a:latin typeface="Arial" charset="0"/>
              </a:rPr>
              <a:t>                                                                    прямоугольник</a:t>
            </a:r>
          </a:p>
          <a:p>
            <a:pPr eaLnBrk="1" hangingPunct="1"/>
            <a:endParaRPr lang="ru-RU" sz="2000" b="1" smtClean="0">
              <a:solidFill>
                <a:srgbClr val="CC3300"/>
              </a:solidFill>
              <a:latin typeface="Arial" charset="0"/>
            </a:endParaRPr>
          </a:p>
          <a:p>
            <a:pPr eaLnBrk="1" hangingPunct="1"/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Равные стороны:</a:t>
            </a:r>
          </a:p>
          <a:p>
            <a:pPr eaLnBrk="1" hangingPunct="1"/>
            <a:endParaRPr lang="ru-RU" sz="2400" b="1" smtClean="0">
              <a:solidFill>
                <a:schemeClr val="hlink"/>
              </a:solidFill>
              <a:latin typeface="Arial" charset="0"/>
            </a:endParaRPr>
          </a:p>
          <a:p>
            <a:pPr eaLnBrk="1" hangingPunct="1"/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                                                                               </a:t>
            </a:r>
            <a:r>
              <a:rPr lang="ru-RU" sz="2000" b="1" smtClean="0">
                <a:solidFill>
                  <a:srgbClr val="CC3300"/>
                </a:solidFill>
                <a:latin typeface="Arial" charset="0"/>
              </a:rPr>
              <a:t>ромб</a:t>
            </a:r>
          </a:p>
          <a:p>
            <a:pPr eaLnBrk="1" hangingPunct="1"/>
            <a:endParaRPr lang="ru-RU" sz="2000" b="1" smtClean="0">
              <a:solidFill>
                <a:srgbClr val="CC3300"/>
              </a:solidFill>
              <a:latin typeface="Arial" charset="0"/>
            </a:endParaRPr>
          </a:p>
          <a:p>
            <a:pPr eaLnBrk="1" hangingPunct="1"/>
            <a:endParaRPr lang="ru-RU" sz="2000" b="1" smtClean="0">
              <a:solidFill>
                <a:srgbClr val="CC3300"/>
              </a:solidFill>
              <a:latin typeface="Arial" charset="0"/>
            </a:endParaRPr>
          </a:p>
          <a:p>
            <a:pPr eaLnBrk="1" hangingPunct="1"/>
            <a:endParaRPr lang="ru-RU" sz="2000" b="1" smtClean="0">
              <a:solidFill>
                <a:srgbClr val="CC3300"/>
              </a:solidFill>
              <a:latin typeface="Arial" charset="0"/>
            </a:endParaRPr>
          </a:p>
          <a:p>
            <a:pPr eaLnBrk="1" hangingPunct="1"/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Равные стороны и углы:</a:t>
            </a:r>
          </a:p>
          <a:p>
            <a:pPr eaLnBrk="1" hangingPunct="1"/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                                                                           </a:t>
            </a:r>
            <a:r>
              <a:rPr lang="ru-RU" sz="2000" b="1" smtClean="0">
                <a:solidFill>
                  <a:srgbClr val="CC3300"/>
                </a:solidFill>
                <a:latin typeface="Arial" charset="0"/>
              </a:rPr>
              <a:t>квадрат</a:t>
            </a:r>
          </a:p>
        </p:txBody>
      </p:sp>
      <p:sp>
        <p:nvSpPr>
          <p:cNvPr id="12291" name="Прямоугольник 12"/>
          <p:cNvSpPr>
            <a:spLocks noChangeArrowheads="1"/>
          </p:cNvSpPr>
          <p:nvPr/>
        </p:nvSpPr>
        <p:spPr bwMode="auto">
          <a:xfrm>
            <a:off x="971550" y="836613"/>
            <a:ext cx="533400" cy="118427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042988" y="11969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1692275" y="981075"/>
            <a:ext cx="1657350" cy="94932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339975" y="1196975"/>
            <a:ext cx="3111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6</a:t>
            </a:r>
          </a:p>
          <a:p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2295" name="Ромб 6"/>
          <p:cNvSpPr>
            <a:spLocks noChangeArrowheads="1"/>
          </p:cNvSpPr>
          <p:nvPr/>
        </p:nvSpPr>
        <p:spPr bwMode="auto">
          <a:xfrm>
            <a:off x="900113" y="2636838"/>
            <a:ext cx="936625" cy="1943100"/>
          </a:xfrm>
          <a:prstGeom prst="diamond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187450" y="32131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2297" name="Ромб 4"/>
          <p:cNvSpPr>
            <a:spLocks noChangeArrowheads="1"/>
          </p:cNvSpPr>
          <p:nvPr/>
        </p:nvSpPr>
        <p:spPr bwMode="auto">
          <a:xfrm>
            <a:off x="2124075" y="2852738"/>
            <a:ext cx="1787525" cy="863600"/>
          </a:xfrm>
          <a:prstGeom prst="diamond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Rectangle 15"/>
          <p:cNvSpPr>
            <a:spLocks noChangeArrowheads="1"/>
          </p:cNvSpPr>
          <p:nvPr/>
        </p:nvSpPr>
        <p:spPr bwMode="auto">
          <a:xfrm rot="-145854">
            <a:off x="2843213" y="2997200"/>
            <a:ext cx="3111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5</a:t>
            </a:r>
          </a:p>
          <a:p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2299" name="Ромб 8"/>
          <p:cNvSpPr>
            <a:spLocks noChangeArrowheads="1"/>
          </p:cNvSpPr>
          <p:nvPr/>
        </p:nvSpPr>
        <p:spPr bwMode="auto">
          <a:xfrm>
            <a:off x="4211638" y="2636838"/>
            <a:ext cx="501650" cy="1204912"/>
          </a:xfrm>
          <a:prstGeom prst="diamond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Rectangle 18"/>
          <p:cNvSpPr>
            <a:spLocks noChangeArrowheads="1"/>
          </p:cNvSpPr>
          <p:nvPr/>
        </p:nvSpPr>
        <p:spPr bwMode="auto">
          <a:xfrm>
            <a:off x="4284663" y="2924175"/>
            <a:ext cx="3111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8</a:t>
            </a:r>
          </a:p>
          <a:p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2301" name="Rectangle 23"/>
          <p:cNvSpPr>
            <a:spLocks noChangeArrowheads="1"/>
          </p:cNvSpPr>
          <p:nvPr/>
        </p:nvSpPr>
        <p:spPr bwMode="auto">
          <a:xfrm>
            <a:off x="5508625" y="4724400"/>
            <a:ext cx="1079500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12</a:t>
            </a:r>
          </a:p>
        </p:txBody>
      </p:sp>
      <p:sp>
        <p:nvSpPr>
          <p:cNvPr id="12302" name="Прямоугольник 13"/>
          <p:cNvSpPr>
            <a:spLocks noChangeArrowheads="1"/>
          </p:cNvSpPr>
          <p:nvPr/>
        </p:nvSpPr>
        <p:spPr bwMode="auto">
          <a:xfrm>
            <a:off x="4572000" y="4797425"/>
            <a:ext cx="704850" cy="75247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Rectangle 25"/>
          <p:cNvSpPr>
            <a:spLocks noChangeArrowheads="1"/>
          </p:cNvSpPr>
          <p:nvPr/>
        </p:nvSpPr>
        <p:spPr bwMode="auto">
          <a:xfrm>
            <a:off x="4643438" y="4868863"/>
            <a:ext cx="5762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10</a:t>
            </a:r>
          </a:p>
          <a:p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2304" name="Line 29"/>
          <p:cNvSpPr>
            <a:spLocks noChangeShapeType="1"/>
          </p:cNvSpPr>
          <p:nvPr/>
        </p:nvSpPr>
        <p:spPr bwMode="auto">
          <a:xfrm>
            <a:off x="1619250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1065</Words>
  <Application>Microsoft Office PowerPoint</Application>
  <PresentationFormat>Экран (4:3)</PresentationFormat>
  <Paragraphs>390</Paragraphs>
  <Slides>34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Arial</vt:lpstr>
      <vt:lpstr>Calibri</vt:lpstr>
      <vt:lpstr>Arial Narrow</vt:lpstr>
      <vt:lpstr>Lucida Sans Unicode</vt:lpstr>
      <vt:lpstr>Tahoma</vt:lpstr>
      <vt:lpstr>Wingdings 3</vt:lpstr>
      <vt:lpstr>Arial Unicode MS</vt:lpstr>
      <vt:lpstr>Symbol</vt:lpstr>
      <vt:lpstr>Albertus Extra Bold</vt:lpstr>
      <vt:lpstr>Times New Roman</vt:lpstr>
      <vt:lpstr>Agency FB</vt:lpstr>
      <vt:lpstr>Ppt0000008</vt:lpstr>
      <vt:lpstr>MathType 6.0 Equation</vt:lpstr>
      <vt:lpstr>Четырехугольники Свойства четырехугольников.</vt:lpstr>
      <vt:lpstr>Слайд 2</vt:lpstr>
      <vt:lpstr>Слайд 3</vt:lpstr>
      <vt:lpstr>Слайд 4</vt:lpstr>
      <vt:lpstr>Слайд 5</vt:lpstr>
      <vt:lpstr>Четырехугольники </vt:lpstr>
      <vt:lpstr>Четырехугольники</vt:lpstr>
      <vt:lpstr>параллелограмм</vt:lpstr>
      <vt:lpstr>Слайд 9</vt:lpstr>
      <vt:lpstr>Тема урока:</vt:lpstr>
      <vt:lpstr>параллелограмм</vt:lpstr>
      <vt:lpstr>Слайд 12</vt:lpstr>
      <vt:lpstr>Слайд 13</vt:lpstr>
      <vt:lpstr>Слайд 14</vt:lpstr>
      <vt:lpstr>Слайд 15</vt:lpstr>
      <vt:lpstr>Слайд 16</vt:lpstr>
      <vt:lpstr>ПРЯМОУГОЛЬНИК</vt:lpstr>
      <vt:lpstr>Слайд 18</vt:lpstr>
      <vt:lpstr>РОМБ</vt:lpstr>
      <vt:lpstr>Слайд 20</vt:lpstr>
      <vt:lpstr>Свойство прямоугольника</vt:lpstr>
      <vt:lpstr>Слайд 22</vt:lpstr>
      <vt:lpstr>Слайд 23</vt:lpstr>
      <vt:lpstr>Слайд 24</vt:lpstr>
      <vt:lpstr>Слайд 25</vt:lpstr>
      <vt:lpstr>Слайд 26</vt:lpstr>
      <vt:lpstr>Квадрат</vt:lpstr>
      <vt:lpstr>Квадрат</vt:lpstr>
      <vt:lpstr>Слайд 29</vt:lpstr>
      <vt:lpstr>Слайд 30</vt:lpstr>
      <vt:lpstr>Слайд 31</vt:lpstr>
      <vt:lpstr>Домашнее задание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Четырехугольники</dc:title>
  <dc:creator>revaz</dc:creator>
  <cp:lastModifiedBy>re</cp:lastModifiedBy>
  <cp:revision>84</cp:revision>
  <dcterms:modified xsi:type="dcterms:W3CDTF">2014-04-13T17:50:43Z</dcterms:modified>
</cp:coreProperties>
</file>