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6"/>
  </p:notesMasterIdLst>
  <p:sldIdLst>
    <p:sldId id="299" r:id="rId2"/>
    <p:sldId id="256" r:id="rId3"/>
    <p:sldId id="257" r:id="rId4"/>
    <p:sldId id="264" r:id="rId5"/>
    <p:sldId id="258" r:id="rId6"/>
    <p:sldId id="266" r:id="rId7"/>
    <p:sldId id="267" r:id="rId8"/>
    <p:sldId id="259" r:id="rId9"/>
    <p:sldId id="268" r:id="rId10"/>
    <p:sldId id="261" r:id="rId11"/>
    <p:sldId id="296" r:id="rId12"/>
    <p:sldId id="297" r:id="rId13"/>
    <p:sldId id="269" r:id="rId14"/>
    <p:sldId id="298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00CC"/>
    <a:srgbClr val="66FFFF"/>
    <a:srgbClr val="FF33CC"/>
    <a:srgbClr val="F75C17"/>
    <a:srgbClr val="C4004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2" autoAdjust="0"/>
    <p:restoredTop sz="96102" autoAdjust="0"/>
  </p:normalViewPr>
  <p:slideViewPr>
    <p:cSldViewPr>
      <p:cViewPr>
        <p:scale>
          <a:sx n="68" d="100"/>
          <a:sy n="68" d="100"/>
        </p:scale>
        <p:origin x="-450" y="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B6EE092-B00A-43AD-91E6-36F65A7E9A22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87A084B-1B23-41B2-AC46-0839A9860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977C7-F781-4F2C-B4CD-C9134B4B20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C9370-A771-4DC4-96DA-8F47E5F70F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79C72-5BBE-4FFD-B98A-7E9DC622A4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9955D-BC07-4DFC-BDD8-D3B4A4535C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04EBF-60B4-4DA4-9E86-9E0BF45871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69D80-8CB5-4FCA-BA75-25EBECBD57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533EF-7123-44E3-95C3-39B88A24C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91E2E-DDB0-4657-B14C-9155612019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D27A4-56DA-45D1-9A68-318BE13F2F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054D4-C624-4D2C-926B-53FA502BEA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DFE08-D8E2-43F2-B2DD-86866C4910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50000">
              <a:srgbClr val="66FFFF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17411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>
                <a:cs typeface="+mn-cs"/>
              </a:endParaRPr>
            </a:p>
          </p:txBody>
        </p:sp>
        <p:pic>
          <p:nvPicPr>
            <p:cNvPr id="1033" name="Picture 4" descr="slidemaster_med3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9C7C0A90-BAB5-43AB-A589-E08B506B7E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1.xml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1"/>
          <p:cNvSpPr>
            <a:spLocks noChangeArrowheads="1"/>
          </p:cNvSpPr>
          <p:nvPr/>
        </p:nvSpPr>
        <p:spPr bwMode="auto">
          <a:xfrm>
            <a:off x="2286000" y="0"/>
            <a:ext cx="6858000" cy="707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5400" b="1">
              <a:solidFill>
                <a:schemeClr val="tx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5400" b="1">
                <a:solidFill>
                  <a:schemeClr val="tx2"/>
                </a:solidFill>
              </a:rPr>
              <a:t>геометрия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(автор учебника Л.С. Атанасян)</a:t>
            </a:r>
          </a:p>
          <a:p>
            <a:pPr algn="ctr">
              <a:spcBef>
                <a:spcPct val="50000"/>
              </a:spcBef>
            </a:pPr>
            <a:r>
              <a:rPr lang="ru-RU" sz="5400" b="1">
                <a:solidFill>
                  <a:schemeClr val="tx2"/>
                </a:solidFill>
              </a:rPr>
              <a:t>8</a:t>
            </a:r>
            <a:r>
              <a:rPr lang="ru-RU" sz="3600" b="1">
                <a:solidFill>
                  <a:schemeClr val="tx2"/>
                </a:solidFill>
              </a:rPr>
              <a:t> класс</a:t>
            </a: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chemeClr val="tx2"/>
                </a:solidFill>
              </a:rPr>
              <a:t>                         </a:t>
            </a: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chemeClr val="tx2"/>
                </a:solidFill>
              </a:rPr>
              <a:t>                    </a:t>
            </a:r>
          </a:p>
          <a:p>
            <a:pPr>
              <a:spcBef>
                <a:spcPct val="50000"/>
              </a:spcBef>
            </a:pPr>
            <a:endParaRPr lang="ru-RU" sz="2000" b="1">
              <a:solidFill>
                <a:schemeClr val="tx2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                                  Работу выполнила учитель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                                  МОУ Савинская СОШ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                                  Леонтьева Т.А.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ru-RU">
              <a:solidFill>
                <a:schemeClr val="tx2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ru-RU">
              <a:solidFill>
                <a:schemeClr val="tx2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ru-RU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092825"/>
            <a:ext cx="503237" cy="47625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Line 11"/>
          <p:cNvSpPr>
            <a:spLocks noChangeShapeType="1"/>
          </p:cNvSpPr>
          <p:nvPr/>
        </p:nvSpPr>
        <p:spPr bwMode="auto">
          <a:xfrm flipV="1">
            <a:off x="2771775" y="692150"/>
            <a:ext cx="1800225" cy="2232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2" name="Line 12"/>
          <p:cNvSpPr>
            <a:spLocks noChangeShapeType="1"/>
          </p:cNvSpPr>
          <p:nvPr/>
        </p:nvSpPr>
        <p:spPr bwMode="auto">
          <a:xfrm>
            <a:off x="4572000" y="692150"/>
            <a:ext cx="720725" cy="2232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3" name="Line 13"/>
          <p:cNvSpPr>
            <a:spLocks noChangeShapeType="1"/>
          </p:cNvSpPr>
          <p:nvPr/>
        </p:nvSpPr>
        <p:spPr bwMode="auto">
          <a:xfrm flipH="1">
            <a:off x="2771775" y="2924175"/>
            <a:ext cx="25209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4" name="Line 14"/>
          <p:cNvSpPr>
            <a:spLocks noChangeShapeType="1"/>
          </p:cNvSpPr>
          <p:nvPr/>
        </p:nvSpPr>
        <p:spPr bwMode="auto">
          <a:xfrm flipV="1">
            <a:off x="3132138" y="3860800"/>
            <a:ext cx="3095625" cy="2447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Line 15"/>
          <p:cNvSpPr>
            <a:spLocks noChangeShapeType="1"/>
          </p:cNvSpPr>
          <p:nvPr/>
        </p:nvSpPr>
        <p:spPr bwMode="auto">
          <a:xfrm>
            <a:off x="3132138" y="6308725"/>
            <a:ext cx="41036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6" name="Line 16"/>
          <p:cNvSpPr>
            <a:spLocks noChangeShapeType="1"/>
          </p:cNvSpPr>
          <p:nvPr/>
        </p:nvSpPr>
        <p:spPr bwMode="auto">
          <a:xfrm flipH="1" flipV="1">
            <a:off x="6227763" y="3860800"/>
            <a:ext cx="1008062" cy="2447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V="1">
            <a:off x="5219700" y="3860800"/>
            <a:ext cx="1008063" cy="244792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 flipH="1">
            <a:off x="3132138" y="5084763"/>
            <a:ext cx="3600450" cy="122396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 flipH="1" flipV="1">
            <a:off x="4716463" y="5084763"/>
            <a:ext cx="2519362" cy="122396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4211638" y="6237288"/>
            <a:ext cx="73025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4284663" y="6237288"/>
            <a:ext cx="73025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>
            <a:off x="5795963" y="6237288"/>
            <a:ext cx="73025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5867400" y="6237288"/>
            <a:ext cx="73025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3995738" y="5516563"/>
            <a:ext cx="144462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>
            <a:off x="3924300" y="5589588"/>
            <a:ext cx="144463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4067175" y="5445125"/>
            <a:ext cx="144463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>
            <a:off x="5507038" y="4294188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5435600" y="4365625"/>
            <a:ext cx="2159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>
            <a:off x="5362575" y="4438650"/>
            <a:ext cx="217488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 flipV="1">
            <a:off x="6443663" y="4437063"/>
            <a:ext cx="144462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 flipV="1">
            <a:off x="6804025" y="5373688"/>
            <a:ext cx="144463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 flipV="1">
            <a:off x="4572000" y="692150"/>
            <a:ext cx="0" cy="223202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2771775" y="2203450"/>
            <a:ext cx="2305050" cy="72072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8" name="Line 40"/>
          <p:cNvSpPr>
            <a:spLocks noChangeShapeType="1"/>
          </p:cNvSpPr>
          <p:nvPr/>
        </p:nvSpPr>
        <p:spPr bwMode="auto">
          <a:xfrm flipH="1" flipV="1">
            <a:off x="3708400" y="1771650"/>
            <a:ext cx="1584325" cy="115252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9" name="Rectangle 41"/>
          <p:cNvSpPr>
            <a:spLocks noChangeArrowheads="1"/>
          </p:cNvSpPr>
          <p:nvPr/>
        </p:nvSpPr>
        <p:spPr bwMode="auto">
          <a:xfrm>
            <a:off x="4572000" y="2779713"/>
            <a:ext cx="144463" cy="142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10" name="Rectangle 42"/>
          <p:cNvSpPr>
            <a:spLocks noChangeArrowheads="1"/>
          </p:cNvSpPr>
          <p:nvPr/>
        </p:nvSpPr>
        <p:spPr bwMode="auto">
          <a:xfrm rot="-1184479">
            <a:off x="4932363" y="2203450"/>
            <a:ext cx="144462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11" name="Rectangle 43"/>
          <p:cNvSpPr>
            <a:spLocks noChangeArrowheads="1"/>
          </p:cNvSpPr>
          <p:nvPr/>
        </p:nvSpPr>
        <p:spPr bwMode="auto">
          <a:xfrm rot="2109962">
            <a:off x="3708400" y="1700213"/>
            <a:ext cx="138113" cy="1158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2339975" y="188913"/>
            <a:ext cx="650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</a:rPr>
              <a:t>Теорема о пересечении высот треугольника</a:t>
            </a:r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2195513" y="3284538"/>
            <a:ext cx="6724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</a:rPr>
              <a:t>Теорема о пересечении медиан треугольника</a:t>
            </a:r>
          </a:p>
        </p:txBody>
      </p:sp>
      <p:sp>
        <p:nvSpPr>
          <p:cNvPr id="12320" name="TextBox 31"/>
          <p:cNvSpPr txBox="1">
            <a:spLocks noChangeArrowheads="1"/>
          </p:cNvSpPr>
          <p:nvPr/>
        </p:nvSpPr>
        <p:spPr bwMode="auto">
          <a:xfrm>
            <a:off x="2714625" y="2928938"/>
            <a:ext cx="338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12321" name="TextBox 32"/>
          <p:cNvSpPr txBox="1">
            <a:spLocks noChangeArrowheads="1"/>
          </p:cNvSpPr>
          <p:nvPr/>
        </p:nvSpPr>
        <p:spPr bwMode="auto">
          <a:xfrm>
            <a:off x="4572000" y="57150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12322" name="TextBox 33"/>
          <p:cNvSpPr txBox="1">
            <a:spLocks noChangeArrowheads="1"/>
          </p:cNvSpPr>
          <p:nvPr/>
        </p:nvSpPr>
        <p:spPr bwMode="auto">
          <a:xfrm>
            <a:off x="5286375" y="2714625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11299" name="TextBox 34"/>
          <p:cNvSpPr txBox="1">
            <a:spLocks noChangeArrowheads="1"/>
          </p:cNvSpPr>
          <p:nvPr/>
        </p:nvSpPr>
        <p:spPr bwMode="auto">
          <a:xfrm>
            <a:off x="3741738" y="2219325"/>
            <a:ext cx="3984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</a:t>
            </a:r>
            <a:endParaRPr lang="ru-RU"/>
          </a:p>
        </p:txBody>
      </p:sp>
      <p:sp>
        <p:nvSpPr>
          <p:cNvPr id="11300" name="TextBox 35"/>
          <p:cNvSpPr txBox="1">
            <a:spLocks noChangeArrowheads="1"/>
          </p:cNvSpPr>
          <p:nvPr/>
        </p:nvSpPr>
        <p:spPr bwMode="auto">
          <a:xfrm>
            <a:off x="4048125" y="1811338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</a:t>
            </a:r>
            <a:endParaRPr lang="ru-RU"/>
          </a:p>
        </p:txBody>
      </p:sp>
      <p:sp>
        <p:nvSpPr>
          <p:cNvPr id="11301" name="TextBox 36"/>
          <p:cNvSpPr txBox="1">
            <a:spLocks noChangeArrowheads="1"/>
          </p:cNvSpPr>
          <p:nvPr/>
        </p:nvSpPr>
        <p:spPr bwMode="auto">
          <a:xfrm>
            <a:off x="4552950" y="1585913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</a:t>
            </a:r>
            <a:endParaRPr lang="ru-RU"/>
          </a:p>
        </p:txBody>
      </p:sp>
      <p:sp>
        <p:nvSpPr>
          <p:cNvPr id="11302" name="TextBox 38"/>
          <p:cNvSpPr txBox="1">
            <a:spLocks noChangeArrowheads="1"/>
          </p:cNvSpPr>
          <p:nvPr/>
        </p:nvSpPr>
        <p:spPr bwMode="auto">
          <a:xfrm>
            <a:off x="5429250" y="1143000"/>
            <a:ext cx="32146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∆</a:t>
            </a:r>
            <a:r>
              <a:rPr lang="en-US"/>
              <a:t>ABC</a:t>
            </a:r>
            <a:r>
              <a:rPr lang="ru-RU"/>
              <a:t>:</a:t>
            </a:r>
            <a:r>
              <a:rPr lang="en-US"/>
              <a:t> m</a:t>
            </a:r>
            <a:r>
              <a:rPr lang="ru-RU"/>
              <a:t>,</a:t>
            </a:r>
            <a:r>
              <a:rPr lang="en-US"/>
              <a:t>n</a:t>
            </a:r>
            <a:r>
              <a:rPr lang="ru-RU"/>
              <a:t>,</a:t>
            </a:r>
            <a:r>
              <a:rPr lang="en-US"/>
              <a:t>h</a:t>
            </a:r>
            <a:r>
              <a:rPr lang="ru-RU"/>
              <a:t> - высоты</a:t>
            </a:r>
          </a:p>
          <a:p>
            <a:r>
              <a:rPr lang="en-US"/>
              <a:t>m ∩ n ∩ f</a:t>
            </a:r>
            <a:r>
              <a:rPr lang="ru-RU"/>
              <a:t> = О</a:t>
            </a:r>
            <a:endParaRPr lang="en-US"/>
          </a:p>
        </p:txBody>
      </p:sp>
      <p:sp>
        <p:nvSpPr>
          <p:cNvPr id="11303" name="TextBox 40"/>
          <p:cNvSpPr txBox="1">
            <a:spLocks noChangeArrowheads="1"/>
          </p:cNvSpPr>
          <p:nvPr/>
        </p:nvSpPr>
        <p:spPr bwMode="auto">
          <a:xfrm>
            <a:off x="4357688" y="2000250"/>
            <a:ext cx="214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</a:t>
            </a:r>
          </a:p>
        </p:txBody>
      </p:sp>
      <p:sp>
        <p:nvSpPr>
          <p:cNvPr id="12328" name="TextBox 42"/>
          <p:cNvSpPr txBox="1">
            <a:spLocks noChangeArrowheads="1"/>
          </p:cNvSpPr>
          <p:nvPr/>
        </p:nvSpPr>
        <p:spPr bwMode="auto">
          <a:xfrm>
            <a:off x="3000375" y="6286500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</a:t>
            </a:r>
            <a:endParaRPr lang="ru-RU"/>
          </a:p>
        </p:txBody>
      </p:sp>
      <p:sp>
        <p:nvSpPr>
          <p:cNvPr id="12329" name="TextBox 43"/>
          <p:cNvSpPr txBox="1">
            <a:spLocks noChangeArrowheads="1"/>
          </p:cNvSpPr>
          <p:nvPr/>
        </p:nvSpPr>
        <p:spPr bwMode="auto">
          <a:xfrm>
            <a:off x="6215063" y="3714750"/>
            <a:ext cx="327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</a:t>
            </a:r>
            <a:endParaRPr lang="ru-RU"/>
          </a:p>
        </p:txBody>
      </p:sp>
      <p:sp>
        <p:nvSpPr>
          <p:cNvPr id="12330" name="TextBox 44"/>
          <p:cNvSpPr txBox="1">
            <a:spLocks noChangeArrowheads="1"/>
          </p:cNvSpPr>
          <p:nvPr/>
        </p:nvSpPr>
        <p:spPr bwMode="auto">
          <a:xfrm>
            <a:off x="7215188" y="6143625"/>
            <a:ext cx="327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Q</a:t>
            </a:r>
            <a:endParaRPr lang="ru-RU"/>
          </a:p>
        </p:txBody>
      </p:sp>
      <p:sp>
        <p:nvSpPr>
          <p:cNvPr id="11307" name="TextBox 45"/>
          <p:cNvSpPr txBox="1">
            <a:spLocks noChangeArrowheads="1"/>
          </p:cNvSpPr>
          <p:nvPr/>
        </p:nvSpPr>
        <p:spPr bwMode="auto">
          <a:xfrm>
            <a:off x="4357688" y="4643438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11308" name="TextBox 46"/>
          <p:cNvSpPr txBox="1">
            <a:spLocks noChangeArrowheads="1"/>
          </p:cNvSpPr>
          <p:nvPr/>
        </p:nvSpPr>
        <p:spPr bwMode="auto">
          <a:xfrm>
            <a:off x="6715125" y="4786313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11309" name="TextBox 47"/>
          <p:cNvSpPr txBox="1">
            <a:spLocks noChangeArrowheads="1"/>
          </p:cNvSpPr>
          <p:nvPr/>
        </p:nvSpPr>
        <p:spPr bwMode="auto">
          <a:xfrm>
            <a:off x="5143500" y="6357938"/>
            <a:ext cx="255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11310" name="TextBox 49"/>
          <p:cNvSpPr txBox="1">
            <a:spLocks noChangeArrowheads="1"/>
          </p:cNvSpPr>
          <p:nvPr/>
        </p:nvSpPr>
        <p:spPr bwMode="auto">
          <a:xfrm>
            <a:off x="468313" y="4000500"/>
            <a:ext cx="37798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∆</a:t>
            </a:r>
            <a:r>
              <a:rPr lang="en-US"/>
              <a:t>MNQ</a:t>
            </a:r>
            <a:r>
              <a:rPr lang="ru-RU"/>
              <a:t> :</a:t>
            </a:r>
            <a:r>
              <a:rPr lang="en-US"/>
              <a:t> QA</a:t>
            </a:r>
            <a:r>
              <a:rPr lang="ru-RU"/>
              <a:t>,</a:t>
            </a:r>
            <a:r>
              <a:rPr lang="en-US"/>
              <a:t> NC</a:t>
            </a:r>
            <a:r>
              <a:rPr lang="ru-RU"/>
              <a:t>,</a:t>
            </a:r>
            <a:r>
              <a:rPr lang="en-US"/>
              <a:t> MB</a:t>
            </a:r>
            <a:r>
              <a:rPr lang="ru-RU"/>
              <a:t> - медианы</a:t>
            </a:r>
          </a:p>
          <a:p>
            <a:r>
              <a:rPr lang="en-US"/>
              <a:t>QA</a:t>
            </a:r>
            <a:r>
              <a:rPr lang="ru-RU"/>
              <a:t> ∩ </a:t>
            </a:r>
            <a:r>
              <a:rPr lang="en-US"/>
              <a:t>NC</a:t>
            </a:r>
            <a:r>
              <a:rPr lang="ru-RU"/>
              <a:t> ∩ </a:t>
            </a:r>
            <a:r>
              <a:rPr lang="en-US"/>
              <a:t>MB</a:t>
            </a:r>
            <a:r>
              <a:rPr lang="ru-RU"/>
              <a:t> = О</a:t>
            </a:r>
          </a:p>
        </p:txBody>
      </p:sp>
      <p:sp>
        <p:nvSpPr>
          <p:cNvPr id="12335" name="TextBox 50"/>
          <p:cNvSpPr txBox="1">
            <a:spLocks noChangeArrowheads="1"/>
          </p:cNvSpPr>
          <p:nvPr/>
        </p:nvSpPr>
        <p:spPr bwMode="auto">
          <a:xfrm>
            <a:off x="2871788" y="40005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1312" name="TextBox 51"/>
          <p:cNvSpPr txBox="1">
            <a:spLocks noChangeArrowheads="1"/>
          </p:cNvSpPr>
          <p:nvPr/>
        </p:nvSpPr>
        <p:spPr bwMode="auto">
          <a:xfrm>
            <a:off x="5357813" y="5143500"/>
            <a:ext cx="214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0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5" grpId="0" animBg="1"/>
      <p:bldP spid="7186" grpId="0" animBg="1"/>
      <p:bldP spid="7187" grpId="0" animBg="1"/>
      <p:bldP spid="7188" grpId="0" animBg="1"/>
      <p:bldP spid="7189" grpId="0" animBg="1"/>
      <p:bldP spid="7190" grpId="0" animBg="1"/>
      <p:bldP spid="7191" grpId="0" animBg="1"/>
      <p:bldP spid="7192" grpId="0" animBg="1"/>
      <p:bldP spid="7193" grpId="0" animBg="1"/>
      <p:bldP spid="7194" grpId="0" animBg="1"/>
      <p:bldP spid="7198" grpId="0" animBg="1"/>
      <p:bldP spid="7199" grpId="0" animBg="1"/>
      <p:bldP spid="7200" grpId="0" animBg="1"/>
      <p:bldP spid="7202" grpId="0" animBg="1"/>
      <p:bldP spid="7203" grpId="0" animBg="1"/>
      <p:bldP spid="7206" grpId="0" animBg="1"/>
      <p:bldP spid="7207" grpId="0" animBg="1"/>
      <p:bldP spid="7208" grpId="0" animBg="1"/>
      <p:bldP spid="7209" grpId="0" animBg="1"/>
      <p:bldP spid="7210" grpId="0" animBg="1"/>
      <p:bldP spid="7211" grpId="0" animBg="1"/>
      <p:bldP spid="7214" grpId="0"/>
      <p:bldP spid="11299" grpId="0"/>
      <p:bldP spid="11300" grpId="0"/>
      <p:bldP spid="11301" grpId="0"/>
      <p:bldP spid="11302" grpId="0"/>
      <p:bldP spid="11303" grpId="0"/>
      <p:bldP spid="11307" grpId="0"/>
      <p:bldP spid="11308" grpId="0"/>
      <p:bldP spid="11309" grpId="0"/>
      <p:bldP spid="11310" grpId="0"/>
      <p:bldP spid="113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FFFFFF"/>
            </a:gs>
            <a:gs pos="50000">
              <a:srgbClr val="66FFFF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670175" y="966788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hlink"/>
                </a:solidFill>
              </a:rPr>
              <a:t>Вписанная окружность</a:t>
            </a:r>
          </a:p>
        </p:txBody>
      </p:sp>
      <p:sp>
        <p:nvSpPr>
          <p:cNvPr id="3" name="Oval 9"/>
          <p:cNvSpPr>
            <a:spLocks noChangeArrowheads="1"/>
          </p:cNvSpPr>
          <p:nvPr/>
        </p:nvSpPr>
        <p:spPr bwMode="auto">
          <a:xfrm>
            <a:off x="6011863" y="1700213"/>
            <a:ext cx="1439862" cy="13684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Line 11"/>
          <p:cNvSpPr>
            <a:spLocks noChangeShapeType="1"/>
          </p:cNvSpPr>
          <p:nvPr/>
        </p:nvSpPr>
        <p:spPr bwMode="auto">
          <a:xfrm flipH="1">
            <a:off x="5291138" y="1268413"/>
            <a:ext cx="1800225" cy="1223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Line 12"/>
          <p:cNvSpPr>
            <a:spLocks noChangeShapeType="1"/>
          </p:cNvSpPr>
          <p:nvPr/>
        </p:nvSpPr>
        <p:spPr bwMode="auto">
          <a:xfrm>
            <a:off x="5291138" y="2492375"/>
            <a:ext cx="15113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Line 13"/>
          <p:cNvSpPr>
            <a:spLocks noChangeShapeType="1"/>
          </p:cNvSpPr>
          <p:nvPr/>
        </p:nvSpPr>
        <p:spPr bwMode="auto">
          <a:xfrm flipV="1">
            <a:off x="6802438" y="2635250"/>
            <a:ext cx="792162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7091363" y="1266825"/>
            <a:ext cx="503237" cy="1366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TextBox 14"/>
          <p:cNvSpPr txBox="1">
            <a:spLocks noChangeArrowheads="1"/>
          </p:cNvSpPr>
          <p:nvPr/>
        </p:nvSpPr>
        <p:spPr bwMode="auto">
          <a:xfrm>
            <a:off x="7072313" y="1000125"/>
            <a:ext cx="327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9" name="TextBox 15"/>
          <p:cNvSpPr txBox="1">
            <a:spLocks noChangeArrowheads="1"/>
          </p:cNvSpPr>
          <p:nvPr/>
        </p:nvSpPr>
        <p:spPr bwMode="auto">
          <a:xfrm>
            <a:off x="7643813" y="2643188"/>
            <a:ext cx="3381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10" name="TextBox 16"/>
          <p:cNvSpPr txBox="1">
            <a:spLocks noChangeArrowheads="1"/>
          </p:cNvSpPr>
          <p:nvPr/>
        </p:nvSpPr>
        <p:spPr bwMode="auto">
          <a:xfrm>
            <a:off x="6715125" y="3214688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4929188" y="235743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</a:t>
            </a:r>
            <a:endParaRPr lang="ru-RU"/>
          </a:p>
        </p:txBody>
      </p:sp>
      <p:sp>
        <p:nvSpPr>
          <p:cNvPr id="12" name="TextBox 18"/>
          <p:cNvSpPr txBox="1">
            <a:spLocks noChangeArrowheads="1"/>
          </p:cNvSpPr>
          <p:nvPr/>
        </p:nvSpPr>
        <p:spPr bwMode="auto">
          <a:xfrm>
            <a:off x="714375" y="1785938"/>
            <a:ext cx="33575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ABCD</a:t>
            </a:r>
            <a:r>
              <a:rPr lang="ru-RU"/>
              <a:t>-описанный четырехугольник</a:t>
            </a:r>
          </a:p>
        </p:txBody>
      </p:sp>
      <p:sp>
        <p:nvSpPr>
          <p:cNvPr id="13325" name="Прямоугольник 12"/>
          <p:cNvSpPr>
            <a:spLocks noChangeArrowheads="1"/>
          </p:cNvSpPr>
          <p:nvPr/>
        </p:nvSpPr>
        <p:spPr bwMode="auto">
          <a:xfrm>
            <a:off x="857250" y="285750"/>
            <a:ext cx="7358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</a:rPr>
              <a:t>§</a:t>
            </a:r>
            <a:r>
              <a:rPr lang="ru-RU" sz="2800">
                <a:solidFill>
                  <a:schemeClr val="hlink"/>
                </a:solidFill>
              </a:rPr>
              <a:t>4  Вписанная и описанная окружности</a:t>
            </a:r>
            <a:endParaRPr lang="en-US" sz="2800">
              <a:solidFill>
                <a:schemeClr val="hlink"/>
              </a:solidFill>
            </a:endParaRPr>
          </a:p>
        </p:txBody>
      </p:sp>
      <p:sp>
        <p:nvSpPr>
          <p:cNvPr id="23" name="Oval 4"/>
          <p:cNvSpPr>
            <a:spLocks noChangeArrowheads="1"/>
          </p:cNvSpPr>
          <p:nvPr/>
        </p:nvSpPr>
        <p:spPr bwMode="auto">
          <a:xfrm>
            <a:off x="6156325" y="4406900"/>
            <a:ext cx="2089150" cy="19431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V="1">
            <a:off x="6156325" y="4478338"/>
            <a:ext cx="144145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>
            <a:off x="6156325" y="5414963"/>
            <a:ext cx="1008063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 flipV="1">
            <a:off x="7164388" y="5989638"/>
            <a:ext cx="865187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" name="Line 8"/>
          <p:cNvSpPr>
            <a:spLocks noChangeShapeType="1"/>
          </p:cNvSpPr>
          <p:nvPr/>
        </p:nvSpPr>
        <p:spPr bwMode="auto">
          <a:xfrm>
            <a:off x="7597775" y="4478338"/>
            <a:ext cx="431800" cy="151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" name="TextBox 13"/>
          <p:cNvSpPr txBox="1">
            <a:spLocks noChangeArrowheads="1"/>
          </p:cNvSpPr>
          <p:nvPr/>
        </p:nvSpPr>
        <p:spPr bwMode="auto">
          <a:xfrm>
            <a:off x="5857875" y="5214938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endParaRPr lang="ru-RU"/>
          </a:p>
        </p:txBody>
      </p:sp>
      <p:sp>
        <p:nvSpPr>
          <p:cNvPr id="29" name="TextBox 14"/>
          <p:cNvSpPr txBox="1">
            <a:spLocks noChangeArrowheads="1"/>
          </p:cNvSpPr>
          <p:nvPr/>
        </p:nvSpPr>
        <p:spPr bwMode="auto">
          <a:xfrm>
            <a:off x="7715250" y="4143375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</a:t>
            </a:r>
            <a:endParaRPr lang="ru-RU"/>
          </a:p>
        </p:txBody>
      </p:sp>
      <p:sp>
        <p:nvSpPr>
          <p:cNvPr id="30" name="TextBox 15"/>
          <p:cNvSpPr txBox="1">
            <a:spLocks noChangeArrowheads="1"/>
          </p:cNvSpPr>
          <p:nvPr/>
        </p:nvSpPr>
        <p:spPr bwMode="auto">
          <a:xfrm>
            <a:off x="8001000" y="6000750"/>
            <a:ext cx="255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C</a:t>
            </a:r>
            <a:endParaRPr lang="ru-RU"/>
          </a:p>
        </p:txBody>
      </p:sp>
      <p:sp>
        <p:nvSpPr>
          <p:cNvPr id="31" name="TextBox 17"/>
          <p:cNvSpPr txBox="1">
            <a:spLocks noChangeArrowheads="1"/>
          </p:cNvSpPr>
          <p:nvPr/>
        </p:nvSpPr>
        <p:spPr bwMode="auto">
          <a:xfrm>
            <a:off x="928688" y="4786313"/>
            <a:ext cx="30718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ABCD</a:t>
            </a:r>
            <a:r>
              <a:rPr lang="ru-RU"/>
              <a:t>-вписанный четырехугольник</a:t>
            </a:r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2714625" y="3786188"/>
            <a:ext cx="3973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hlink"/>
                </a:solidFill>
              </a:rPr>
              <a:t>Описанная окружность</a:t>
            </a: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7000875" y="6357938"/>
            <a:ext cx="350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  <a:endParaRPr lang="ru-RU"/>
          </a:p>
        </p:txBody>
      </p:sp>
      <p:sp>
        <p:nvSpPr>
          <p:cNvPr id="13337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16913" y="6237288"/>
            <a:ext cx="503237" cy="433387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/>
      <p:bldP spid="29" grpId="0"/>
      <p:bldP spid="30" grpId="0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2"/>
          <p:cNvSpPr>
            <a:spLocks noChangeArrowheads="1"/>
          </p:cNvSpPr>
          <p:nvPr/>
        </p:nvSpPr>
        <p:spPr bwMode="auto">
          <a:xfrm>
            <a:off x="5002213" y="857250"/>
            <a:ext cx="2735262" cy="259238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Line 15"/>
          <p:cNvSpPr>
            <a:spLocks noChangeShapeType="1"/>
          </p:cNvSpPr>
          <p:nvPr/>
        </p:nvSpPr>
        <p:spPr bwMode="auto">
          <a:xfrm flipV="1">
            <a:off x="5146675" y="1214438"/>
            <a:ext cx="282575" cy="1516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" name="Line 16"/>
          <p:cNvSpPr>
            <a:spLocks noChangeShapeType="1"/>
          </p:cNvSpPr>
          <p:nvPr/>
        </p:nvSpPr>
        <p:spPr bwMode="auto">
          <a:xfrm>
            <a:off x="5429250" y="1214438"/>
            <a:ext cx="230505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auto">
          <a:xfrm flipV="1">
            <a:off x="5146675" y="2370138"/>
            <a:ext cx="2592388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214313" y="857250"/>
            <a:ext cx="3929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∆АВС – вписанный в окружность</a:t>
            </a:r>
          </a:p>
          <a:p>
            <a:endParaRPr lang="ru-RU"/>
          </a:p>
          <a:p>
            <a:r>
              <a:rPr lang="ru-RU"/>
              <a:t>Около любого треугольника можно описать окружность.</a:t>
            </a:r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>
            <a:off x="5214938" y="857250"/>
            <a:ext cx="327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8" name="TextBox 20"/>
          <p:cNvSpPr txBox="1">
            <a:spLocks noChangeArrowheads="1"/>
          </p:cNvSpPr>
          <p:nvPr/>
        </p:nvSpPr>
        <p:spPr bwMode="auto">
          <a:xfrm>
            <a:off x="7715250" y="2214563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9" name="TextBox 21"/>
          <p:cNvSpPr txBox="1">
            <a:spLocks noChangeArrowheads="1"/>
          </p:cNvSpPr>
          <p:nvPr/>
        </p:nvSpPr>
        <p:spPr bwMode="auto">
          <a:xfrm>
            <a:off x="4786313" y="271462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285875" y="142875"/>
            <a:ext cx="4022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hlink"/>
                </a:solidFill>
              </a:rPr>
              <a:t>Вписанный  многоугольник</a:t>
            </a:r>
          </a:p>
        </p:txBody>
      </p:sp>
      <p:sp>
        <p:nvSpPr>
          <p:cNvPr id="11" name="Line 18"/>
          <p:cNvSpPr>
            <a:spLocks noChangeShapeType="1"/>
          </p:cNvSpPr>
          <p:nvPr/>
        </p:nvSpPr>
        <p:spPr bwMode="auto">
          <a:xfrm flipV="1">
            <a:off x="4572000" y="5948363"/>
            <a:ext cx="3313113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Line 19"/>
          <p:cNvSpPr>
            <a:spLocks noChangeShapeType="1"/>
          </p:cNvSpPr>
          <p:nvPr/>
        </p:nvSpPr>
        <p:spPr bwMode="auto">
          <a:xfrm flipH="1">
            <a:off x="7885113" y="3140075"/>
            <a:ext cx="863600" cy="2808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" name="Oval 27"/>
          <p:cNvSpPr>
            <a:spLocks noChangeArrowheads="1"/>
          </p:cNvSpPr>
          <p:nvPr/>
        </p:nvSpPr>
        <p:spPr bwMode="auto">
          <a:xfrm>
            <a:off x="6516688" y="4581525"/>
            <a:ext cx="1512887" cy="14398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Line 28"/>
          <p:cNvSpPr>
            <a:spLocks noChangeShapeType="1"/>
          </p:cNvSpPr>
          <p:nvPr/>
        </p:nvSpPr>
        <p:spPr bwMode="auto">
          <a:xfrm flipV="1">
            <a:off x="4572000" y="3140075"/>
            <a:ext cx="4176713" cy="3384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1428750" y="3500438"/>
            <a:ext cx="41005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ru-RU" sz="2400">
                <a:solidFill>
                  <a:schemeClr val="hlink"/>
                </a:solidFill>
              </a:rPr>
              <a:t>Описанный многоугольник</a:t>
            </a:r>
          </a:p>
        </p:txBody>
      </p:sp>
      <p:sp>
        <p:nvSpPr>
          <p:cNvPr id="16" name="TextBox 19"/>
          <p:cNvSpPr txBox="1">
            <a:spLocks noChangeArrowheads="1"/>
          </p:cNvSpPr>
          <p:nvPr/>
        </p:nvSpPr>
        <p:spPr bwMode="auto">
          <a:xfrm>
            <a:off x="785813" y="4357688"/>
            <a:ext cx="3429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 любой треугольник можно вписать окружность.</a:t>
            </a:r>
          </a:p>
        </p:txBody>
      </p:sp>
      <p:sp>
        <p:nvSpPr>
          <p:cNvPr id="14353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16913" y="6237288"/>
            <a:ext cx="503237" cy="433387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/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785813" y="357188"/>
            <a:ext cx="7559675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hlink"/>
                </a:solidFill>
              </a:rPr>
              <a:t>Замечательные</a:t>
            </a:r>
            <a:r>
              <a:rPr lang="ru-RU" sz="2400" b="1">
                <a:solidFill>
                  <a:schemeClr val="hlink"/>
                </a:solidFill>
              </a:rPr>
              <a:t> </a:t>
            </a:r>
            <a:r>
              <a:rPr lang="ru-RU" sz="2400">
                <a:solidFill>
                  <a:schemeClr val="hlink"/>
                </a:solidFill>
              </a:rPr>
              <a:t>свойства</a:t>
            </a:r>
            <a:r>
              <a:rPr lang="ru-RU" sz="2400" b="1">
                <a:solidFill>
                  <a:schemeClr val="hlink"/>
                </a:solidFill>
              </a:rPr>
              <a:t>  </a:t>
            </a:r>
            <a:r>
              <a:rPr lang="ru-RU" sz="2400">
                <a:solidFill>
                  <a:schemeClr val="hlink"/>
                </a:solidFill>
              </a:rPr>
              <a:t>четырехугольников</a:t>
            </a:r>
          </a:p>
        </p:txBody>
      </p:sp>
      <p:sp>
        <p:nvSpPr>
          <p:cNvPr id="15363" name="Oval 6"/>
          <p:cNvSpPr>
            <a:spLocks noChangeArrowheads="1"/>
          </p:cNvSpPr>
          <p:nvPr/>
        </p:nvSpPr>
        <p:spPr bwMode="auto">
          <a:xfrm>
            <a:off x="3635375" y="2205038"/>
            <a:ext cx="1439863" cy="13684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 flipH="1">
            <a:off x="2916238" y="1773238"/>
            <a:ext cx="1800225" cy="1223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2914650" y="2997200"/>
            <a:ext cx="15113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V="1">
            <a:off x="4425950" y="3140075"/>
            <a:ext cx="792163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4714875" y="1771650"/>
            <a:ext cx="503238" cy="1366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8" name="Oval 11"/>
          <p:cNvSpPr>
            <a:spLocks noChangeArrowheads="1"/>
          </p:cNvSpPr>
          <p:nvPr/>
        </p:nvSpPr>
        <p:spPr bwMode="auto">
          <a:xfrm>
            <a:off x="6156325" y="3213100"/>
            <a:ext cx="2089150" cy="19431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9" name="Line 12"/>
          <p:cNvSpPr>
            <a:spLocks noChangeShapeType="1"/>
          </p:cNvSpPr>
          <p:nvPr/>
        </p:nvSpPr>
        <p:spPr bwMode="auto">
          <a:xfrm flipV="1">
            <a:off x="6156325" y="3284538"/>
            <a:ext cx="144145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13"/>
          <p:cNvSpPr>
            <a:spLocks noChangeShapeType="1"/>
          </p:cNvSpPr>
          <p:nvPr/>
        </p:nvSpPr>
        <p:spPr bwMode="auto">
          <a:xfrm>
            <a:off x="6156325" y="4221163"/>
            <a:ext cx="1008063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Line 14"/>
          <p:cNvSpPr>
            <a:spLocks noChangeShapeType="1"/>
          </p:cNvSpPr>
          <p:nvPr/>
        </p:nvSpPr>
        <p:spPr bwMode="auto">
          <a:xfrm flipV="1">
            <a:off x="7164388" y="4795838"/>
            <a:ext cx="865187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2" name="Line 15"/>
          <p:cNvSpPr>
            <a:spLocks noChangeShapeType="1"/>
          </p:cNvSpPr>
          <p:nvPr/>
        </p:nvSpPr>
        <p:spPr bwMode="auto">
          <a:xfrm>
            <a:off x="7597775" y="3284538"/>
            <a:ext cx="431800" cy="151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909" name="Arc 21"/>
          <p:cNvSpPr>
            <a:spLocks/>
          </p:cNvSpPr>
          <p:nvPr/>
        </p:nvSpPr>
        <p:spPr bwMode="auto">
          <a:xfrm rot="-1543843">
            <a:off x="7019925" y="4868863"/>
            <a:ext cx="358775" cy="287337"/>
          </a:xfrm>
          <a:custGeom>
            <a:avLst/>
            <a:gdLst>
              <a:gd name="T0" fmla="*/ 0 w 30131"/>
              <a:gd name="T1" fmla="*/ 2147483647 h 27306"/>
              <a:gd name="T2" fmla="*/ 2147483647 w 30131"/>
              <a:gd name="T3" fmla="*/ 2147483647 h 27306"/>
              <a:gd name="T4" fmla="*/ 2147483647 w 30131"/>
              <a:gd name="T5" fmla="*/ 2147483647 h 27306"/>
              <a:gd name="T6" fmla="*/ 0 60000 65536"/>
              <a:gd name="T7" fmla="*/ 0 60000 65536"/>
              <a:gd name="T8" fmla="*/ 0 60000 65536"/>
              <a:gd name="T9" fmla="*/ 0 w 30131"/>
              <a:gd name="T10" fmla="*/ 0 h 27306"/>
              <a:gd name="T11" fmla="*/ 30131 w 30131"/>
              <a:gd name="T12" fmla="*/ 27306 h 27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131" h="27306" fill="none" extrusionOk="0">
                <a:moveTo>
                  <a:pt x="0" y="1756"/>
                </a:moveTo>
                <a:cubicBezTo>
                  <a:pt x="2694" y="597"/>
                  <a:pt x="5597" y="-1"/>
                  <a:pt x="8531" y="0"/>
                </a:cubicBezTo>
                <a:cubicBezTo>
                  <a:pt x="20460" y="0"/>
                  <a:pt x="30131" y="9670"/>
                  <a:pt x="30131" y="21600"/>
                </a:cubicBezTo>
                <a:cubicBezTo>
                  <a:pt x="30131" y="23527"/>
                  <a:pt x="29872" y="25446"/>
                  <a:pt x="29363" y="27305"/>
                </a:cubicBezTo>
              </a:path>
              <a:path w="30131" h="27306" stroke="0" extrusionOk="0">
                <a:moveTo>
                  <a:pt x="0" y="1756"/>
                </a:moveTo>
                <a:cubicBezTo>
                  <a:pt x="2694" y="597"/>
                  <a:pt x="5597" y="-1"/>
                  <a:pt x="8531" y="0"/>
                </a:cubicBezTo>
                <a:cubicBezTo>
                  <a:pt x="20460" y="0"/>
                  <a:pt x="30131" y="9670"/>
                  <a:pt x="30131" y="21600"/>
                </a:cubicBezTo>
                <a:cubicBezTo>
                  <a:pt x="30131" y="23527"/>
                  <a:pt x="29872" y="25446"/>
                  <a:pt x="29363" y="27305"/>
                </a:cubicBezTo>
                <a:lnTo>
                  <a:pt x="8531" y="21600"/>
                </a:lnTo>
                <a:lnTo>
                  <a:pt x="0" y="1756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10" name="Arc 22"/>
          <p:cNvSpPr>
            <a:spLocks/>
          </p:cNvSpPr>
          <p:nvPr/>
        </p:nvSpPr>
        <p:spPr bwMode="auto">
          <a:xfrm rot="9344924">
            <a:off x="7377113" y="3417888"/>
            <a:ext cx="261937" cy="303212"/>
          </a:xfrm>
          <a:custGeom>
            <a:avLst/>
            <a:gdLst>
              <a:gd name="T0" fmla="*/ 0 w 27021"/>
              <a:gd name="T1" fmla="*/ 2147483647 h 27306"/>
              <a:gd name="T2" fmla="*/ 2147483647 w 27021"/>
              <a:gd name="T3" fmla="*/ 2147483647 h 27306"/>
              <a:gd name="T4" fmla="*/ 2147483647 w 27021"/>
              <a:gd name="T5" fmla="*/ 2147483647 h 27306"/>
              <a:gd name="T6" fmla="*/ 0 60000 65536"/>
              <a:gd name="T7" fmla="*/ 0 60000 65536"/>
              <a:gd name="T8" fmla="*/ 0 60000 65536"/>
              <a:gd name="T9" fmla="*/ 0 w 27021"/>
              <a:gd name="T10" fmla="*/ 0 h 27306"/>
              <a:gd name="T11" fmla="*/ 27021 w 27021"/>
              <a:gd name="T12" fmla="*/ 27306 h 27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21" h="27306" fill="none" extrusionOk="0">
                <a:moveTo>
                  <a:pt x="0" y="691"/>
                </a:moveTo>
                <a:cubicBezTo>
                  <a:pt x="1770" y="232"/>
                  <a:pt x="3592" y="-1"/>
                  <a:pt x="5421" y="0"/>
                </a:cubicBezTo>
                <a:cubicBezTo>
                  <a:pt x="17350" y="0"/>
                  <a:pt x="27021" y="9670"/>
                  <a:pt x="27021" y="21600"/>
                </a:cubicBezTo>
                <a:cubicBezTo>
                  <a:pt x="27021" y="23527"/>
                  <a:pt x="26762" y="25446"/>
                  <a:pt x="26253" y="27305"/>
                </a:cubicBezTo>
              </a:path>
              <a:path w="27021" h="27306" stroke="0" extrusionOk="0">
                <a:moveTo>
                  <a:pt x="0" y="691"/>
                </a:moveTo>
                <a:cubicBezTo>
                  <a:pt x="1770" y="232"/>
                  <a:pt x="3592" y="-1"/>
                  <a:pt x="5421" y="0"/>
                </a:cubicBezTo>
                <a:cubicBezTo>
                  <a:pt x="17350" y="0"/>
                  <a:pt x="27021" y="9670"/>
                  <a:pt x="27021" y="21600"/>
                </a:cubicBezTo>
                <a:cubicBezTo>
                  <a:pt x="27021" y="23527"/>
                  <a:pt x="26762" y="25446"/>
                  <a:pt x="26253" y="27305"/>
                </a:cubicBezTo>
                <a:lnTo>
                  <a:pt x="5421" y="21600"/>
                </a:lnTo>
                <a:lnTo>
                  <a:pt x="0" y="69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11" name="Arc 23"/>
          <p:cNvSpPr>
            <a:spLocks/>
          </p:cNvSpPr>
          <p:nvPr/>
        </p:nvSpPr>
        <p:spPr bwMode="auto">
          <a:xfrm rot="3104160">
            <a:off x="6279356" y="4055270"/>
            <a:ext cx="288925" cy="309562"/>
          </a:xfrm>
          <a:custGeom>
            <a:avLst/>
            <a:gdLst>
              <a:gd name="T0" fmla="*/ 0 w 21600"/>
              <a:gd name="T1" fmla="*/ 0 h 27306"/>
              <a:gd name="T2" fmla="*/ 2147483647 w 21600"/>
              <a:gd name="T3" fmla="*/ 2147483647 h 27306"/>
              <a:gd name="T4" fmla="*/ 0 w 21600"/>
              <a:gd name="T5" fmla="*/ 2147483647 h 27306"/>
              <a:gd name="T6" fmla="*/ 0 60000 65536"/>
              <a:gd name="T7" fmla="*/ 0 60000 65536"/>
              <a:gd name="T8" fmla="*/ 0 60000 65536"/>
              <a:gd name="T9" fmla="*/ 0 w 21600"/>
              <a:gd name="T10" fmla="*/ 0 h 27306"/>
              <a:gd name="T11" fmla="*/ 21600 w 21600"/>
              <a:gd name="T12" fmla="*/ 27306 h 27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0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</a:path>
              <a:path w="21600" h="2730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12" name="Arc 24"/>
          <p:cNvSpPr>
            <a:spLocks/>
          </p:cNvSpPr>
          <p:nvPr/>
        </p:nvSpPr>
        <p:spPr bwMode="auto">
          <a:xfrm rot="634632">
            <a:off x="6254750" y="4079875"/>
            <a:ext cx="180975" cy="268288"/>
          </a:xfrm>
          <a:custGeom>
            <a:avLst/>
            <a:gdLst>
              <a:gd name="T0" fmla="*/ 2147483647 w 21600"/>
              <a:gd name="T1" fmla="*/ 0 h 38988"/>
              <a:gd name="T2" fmla="*/ 2147483647 w 21600"/>
              <a:gd name="T3" fmla="*/ 2147483647 h 38988"/>
              <a:gd name="T4" fmla="*/ 0 w 21600"/>
              <a:gd name="T5" fmla="*/ 2147483647 h 38988"/>
              <a:gd name="T6" fmla="*/ 0 60000 65536"/>
              <a:gd name="T7" fmla="*/ 0 60000 65536"/>
              <a:gd name="T8" fmla="*/ 0 60000 65536"/>
              <a:gd name="T9" fmla="*/ 0 w 21600"/>
              <a:gd name="T10" fmla="*/ 0 h 38988"/>
              <a:gd name="T11" fmla="*/ 21600 w 21600"/>
              <a:gd name="T12" fmla="*/ 38988 h 389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8988" fill="none" extrusionOk="0">
                <a:moveTo>
                  <a:pt x="7056" y="0"/>
                </a:moveTo>
                <a:cubicBezTo>
                  <a:pt x="15760" y="3009"/>
                  <a:pt x="21600" y="11205"/>
                  <a:pt x="21600" y="20415"/>
                </a:cubicBezTo>
                <a:cubicBezTo>
                  <a:pt x="21600" y="28037"/>
                  <a:pt x="17582" y="35095"/>
                  <a:pt x="11027" y="38987"/>
                </a:cubicBezTo>
              </a:path>
              <a:path w="21600" h="38988" stroke="0" extrusionOk="0">
                <a:moveTo>
                  <a:pt x="7056" y="0"/>
                </a:moveTo>
                <a:cubicBezTo>
                  <a:pt x="15760" y="3009"/>
                  <a:pt x="21600" y="11205"/>
                  <a:pt x="21600" y="20415"/>
                </a:cubicBezTo>
                <a:cubicBezTo>
                  <a:pt x="21600" y="28037"/>
                  <a:pt x="17582" y="35095"/>
                  <a:pt x="11027" y="38987"/>
                </a:cubicBezTo>
                <a:lnTo>
                  <a:pt x="0" y="20415"/>
                </a:lnTo>
                <a:lnTo>
                  <a:pt x="7056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13" name="Arc 25"/>
          <p:cNvSpPr>
            <a:spLocks/>
          </p:cNvSpPr>
          <p:nvPr/>
        </p:nvSpPr>
        <p:spPr bwMode="auto">
          <a:xfrm rot="-4140428">
            <a:off x="7860507" y="4604544"/>
            <a:ext cx="273050" cy="369887"/>
          </a:xfrm>
          <a:custGeom>
            <a:avLst/>
            <a:gdLst>
              <a:gd name="T0" fmla="*/ 0 w 26455"/>
              <a:gd name="T1" fmla="*/ 2147483647 h 21600"/>
              <a:gd name="T2" fmla="*/ 2147483647 w 26455"/>
              <a:gd name="T3" fmla="*/ 2147483647 h 21600"/>
              <a:gd name="T4" fmla="*/ 2147483647 w 26455"/>
              <a:gd name="T5" fmla="*/ 2147483647 h 21600"/>
              <a:gd name="T6" fmla="*/ 0 60000 65536"/>
              <a:gd name="T7" fmla="*/ 0 60000 65536"/>
              <a:gd name="T8" fmla="*/ 0 60000 65536"/>
              <a:gd name="T9" fmla="*/ 0 w 26455"/>
              <a:gd name="T10" fmla="*/ 0 h 21600"/>
              <a:gd name="T11" fmla="*/ 26455 w 2645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55" h="21600" fill="none" extrusionOk="0">
                <a:moveTo>
                  <a:pt x="-1" y="4900"/>
                </a:moveTo>
                <a:cubicBezTo>
                  <a:pt x="3862" y="1731"/>
                  <a:pt x="8703" y="-1"/>
                  <a:pt x="13700" y="0"/>
                </a:cubicBezTo>
                <a:cubicBezTo>
                  <a:pt x="18286" y="0"/>
                  <a:pt x="22753" y="1459"/>
                  <a:pt x="26454" y="4168"/>
                </a:cubicBezTo>
              </a:path>
              <a:path w="26455" h="21600" stroke="0" extrusionOk="0">
                <a:moveTo>
                  <a:pt x="-1" y="4900"/>
                </a:moveTo>
                <a:cubicBezTo>
                  <a:pt x="3862" y="1731"/>
                  <a:pt x="8703" y="-1"/>
                  <a:pt x="13700" y="0"/>
                </a:cubicBezTo>
                <a:cubicBezTo>
                  <a:pt x="18286" y="0"/>
                  <a:pt x="22753" y="1459"/>
                  <a:pt x="26454" y="4168"/>
                </a:cubicBezTo>
                <a:lnTo>
                  <a:pt x="13700" y="21600"/>
                </a:lnTo>
                <a:lnTo>
                  <a:pt x="-1" y="49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14" name="Arc 26"/>
          <p:cNvSpPr>
            <a:spLocks/>
          </p:cNvSpPr>
          <p:nvPr/>
        </p:nvSpPr>
        <p:spPr bwMode="auto">
          <a:xfrm rot="-8932014">
            <a:off x="7740650" y="4581525"/>
            <a:ext cx="431800" cy="358775"/>
          </a:xfrm>
          <a:custGeom>
            <a:avLst/>
            <a:gdLst>
              <a:gd name="T0" fmla="*/ 2147483647 w 21600"/>
              <a:gd name="T1" fmla="*/ 0 h 26464"/>
              <a:gd name="T2" fmla="*/ 2147483647 w 21600"/>
              <a:gd name="T3" fmla="*/ 2147483647 h 26464"/>
              <a:gd name="T4" fmla="*/ 0 w 21600"/>
              <a:gd name="T5" fmla="*/ 2147483647 h 26464"/>
              <a:gd name="T6" fmla="*/ 0 60000 65536"/>
              <a:gd name="T7" fmla="*/ 0 60000 65536"/>
              <a:gd name="T8" fmla="*/ 0 60000 65536"/>
              <a:gd name="T9" fmla="*/ 0 w 21600"/>
              <a:gd name="T10" fmla="*/ 0 h 26464"/>
              <a:gd name="T11" fmla="*/ 21600 w 21600"/>
              <a:gd name="T12" fmla="*/ 26464 h 264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6464" fill="none" extrusionOk="0">
                <a:moveTo>
                  <a:pt x="15859" y="-1"/>
                </a:moveTo>
                <a:cubicBezTo>
                  <a:pt x="19550" y="3991"/>
                  <a:pt x="21600" y="9227"/>
                  <a:pt x="21600" y="14664"/>
                </a:cubicBezTo>
                <a:cubicBezTo>
                  <a:pt x="21600" y="18854"/>
                  <a:pt x="20381" y="22954"/>
                  <a:pt x="18091" y="26463"/>
                </a:cubicBezTo>
              </a:path>
              <a:path w="21600" h="26464" stroke="0" extrusionOk="0">
                <a:moveTo>
                  <a:pt x="15859" y="-1"/>
                </a:moveTo>
                <a:cubicBezTo>
                  <a:pt x="19550" y="3991"/>
                  <a:pt x="21600" y="9227"/>
                  <a:pt x="21600" y="14664"/>
                </a:cubicBezTo>
                <a:cubicBezTo>
                  <a:pt x="21600" y="18854"/>
                  <a:pt x="20381" y="22954"/>
                  <a:pt x="18091" y="26463"/>
                </a:cubicBezTo>
                <a:lnTo>
                  <a:pt x="0" y="14664"/>
                </a:lnTo>
                <a:lnTo>
                  <a:pt x="15859" y="-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9" name="AutoShape 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5661025"/>
            <a:ext cx="431800" cy="4318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0" name="Text Box 1025"/>
          <p:cNvSpPr txBox="1">
            <a:spLocks noChangeArrowheads="1"/>
          </p:cNvSpPr>
          <p:nvPr/>
        </p:nvSpPr>
        <p:spPr bwMode="auto">
          <a:xfrm>
            <a:off x="4695825" y="1360488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15381" name="Text Box 1026"/>
          <p:cNvSpPr txBox="1">
            <a:spLocks noChangeArrowheads="1"/>
          </p:cNvSpPr>
          <p:nvPr/>
        </p:nvSpPr>
        <p:spPr bwMode="auto">
          <a:xfrm>
            <a:off x="5200650" y="2873375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15382" name="Text Box 1027"/>
          <p:cNvSpPr txBox="1">
            <a:spLocks noChangeArrowheads="1"/>
          </p:cNvSpPr>
          <p:nvPr/>
        </p:nvSpPr>
        <p:spPr bwMode="auto">
          <a:xfrm>
            <a:off x="4264025" y="37893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5383" name="Text Box 1028"/>
          <p:cNvSpPr txBox="1">
            <a:spLocks noChangeArrowheads="1"/>
          </p:cNvSpPr>
          <p:nvPr/>
        </p:nvSpPr>
        <p:spPr bwMode="auto">
          <a:xfrm>
            <a:off x="2555875" y="285273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  <a:endParaRPr lang="ru-RU"/>
          </a:p>
        </p:txBody>
      </p:sp>
      <p:sp>
        <p:nvSpPr>
          <p:cNvPr id="15384" name="TextBox 24"/>
          <p:cNvSpPr txBox="1">
            <a:spLocks noChangeArrowheads="1"/>
          </p:cNvSpPr>
          <p:nvPr/>
        </p:nvSpPr>
        <p:spPr bwMode="auto">
          <a:xfrm>
            <a:off x="5929313" y="4214813"/>
            <a:ext cx="377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</a:t>
            </a:r>
            <a:endParaRPr lang="ru-RU"/>
          </a:p>
        </p:txBody>
      </p:sp>
      <p:sp>
        <p:nvSpPr>
          <p:cNvPr id="15385" name="TextBox 25"/>
          <p:cNvSpPr txBox="1">
            <a:spLocks noChangeArrowheads="1"/>
          </p:cNvSpPr>
          <p:nvPr/>
        </p:nvSpPr>
        <p:spPr bwMode="auto">
          <a:xfrm>
            <a:off x="7643813" y="2928938"/>
            <a:ext cx="350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  <a:endParaRPr lang="ru-RU"/>
          </a:p>
        </p:txBody>
      </p:sp>
      <p:sp>
        <p:nvSpPr>
          <p:cNvPr id="15386" name="TextBox 26"/>
          <p:cNvSpPr txBox="1">
            <a:spLocks noChangeArrowheads="1"/>
          </p:cNvSpPr>
          <p:nvPr/>
        </p:nvSpPr>
        <p:spPr bwMode="auto">
          <a:xfrm>
            <a:off x="8001000" y="4786313"/>
            <a:ext cx="255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</a:t>
            </a:r>
            <a:endParaRPr lang="ru-RU"/>
          </a:p>
        </p:txBody>
      </p:sp>
      <p:sp>
        <p:nvSpPr>
          <p:cNvPr id="15387" name="TextBox 27"/>
          <p:cNvSpPr txBox="1">
            <a:spLocks noChangeArrowheads="1"/>
          </p:cNvSpPr>
          <p:nvPr/>
        </p:nvSpPr>
        <p:spPr bwMode="auto">
          <a:xfrm>
            <a:off x="7072313" y="5143500"/>
            <a:ext cx="255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</a:t>
            </a:r>
            <a:endParaRPr lang="ru-RU"/>
          </a:p>
        </p:txBody>
      </p:sp>
      <p:sp>
        <p:nvSpPr>
          <p:cNvPr id="14365" name="TextBox 28"/>
          <p:cNvSpPr txBox="1">
            <a:spLocks noChangeArrowheads="1"/>
          </p:cNvSpPr>
          <p:nvPr/>
        </p:nvSpPr>
        <p:spPr bwMode="auto">
          <a:xfrm>
            <a:off x="357188" y="1285875"/>
            <a:ext cx="35718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ABCD-</a:t>
            </a:r>
            <a:r>
              <a:rPr lang="ru-RU"/>
              <a:t>описанный около окружности  четырехугольник</a:t>
            </a:r>
          </a:p>
          <a:p>
            <a:endParaRPr lang="ru-RU"/>
          </a:p>
          <a:p>
            <a:r>
              <a:rPr lang="en-US" sz="2000"/>
              <a:t>AB+CD=BC+AD</a:t>
            </a:r>
            <a:r>
              <a:rPr lang="en-US"/>
              <a:t/>
            </a:r>
            <a:br>
              <a:rPr lang="en-US"/>
            </a:br>
            <a:endParaRPr lang="ru-RU"/>
          </a:p>
        </p:txBody>
      </p:sp>
      <p:sp>
        <p:nvSpPr>
          <p:cNvPr id="14366" name="TextBox 29"/>
          <p:cNvSpPr txBox="1">
            <a:spLocks noChangeArrowheads="1"/>
          </p:cNvSpPr>
          <p:nvPr/>
        </p:nvSpPr>
        <p:spPr bwMode="auto">
          <a:xfrm>
            <a:off x="2928938" y="5357813"/>
            <a:ext cx="45005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MNEF-</a:t>
            </a:r>
            <a:r>
              <a:rPr lang="ru-RU"/>
              <a:t>вписанный в окружность четырехугольник: </a:t>
            </a:r>
            <a:endParaRPr lang="en-US"/>
          </a:p>
          <a:p>
            <a:pPr algn="ctr"/>
            <a:r>
              <a:rPr lang="ru-RU"/>
              <a:t>М +     Е=     </a:t>
            </a:r>
            <a:r>
              <a:rPr lang="en-US"/>
              <a:t>F+</a:t>
            </a:r>
            <a:r>
              <a:rPr lang="ru-RU"/>
              <a:t>     </a:t>
            </a:r>
            <a:r>
              <a:rPr lang="en-US"/>
              <a:t>N</a:t>
            </a:r>
            <a:r>
              <a:rPr lang="ru-RU"/>
              <a:t>.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5643563" y="5929313"/>
          <a:ext cx="296862" cy="276225"/>
        </p:xfrm>
        <a:graphic>
          <a:graphicData uri="http://schemas.openxmlformats.org/presentationml/2006/ole">
            <p:oleObj spid="_x0000_s15390" name="Формула" r:id="rId4" imgW="164957" imgH="152268" progId="Equation.3">
              <p:embed/>
            </p:oleObj>
          </a:graphicData>
        </a:graphic>
      </p:graphicFrame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5072063" y="5929313"/>
          <a:ext cx="296862" cy="276225"/>
        </p:xfrm>
        <a:graphic>
          <a:graphicData uri="http://schemas.openxmlformats.org/presentationml/2006/ole">
            <p:oleObj spid="_x0000_s15391" name="Формула" r:id="rId5" imgW="164957" imgH="152268" progId="Equation.3">
              <p:embed/>
            </p:oleObj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4500563" y="5929313"/>
          <a:ext cx="296862" cy="276225"/>
        </p:xfrm>
        <a:graphic>
          <a:graphicData uri="http://schemas.openxmlformats.org/presentationml/2006/ole">
            <p:oleObj spid="_x0000_s15392" name="Формула" r:id="rId6" imgW="164957" imgH="152268" progId="Equation.3">
              <p:embed/>
            </p:oleObj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3786188" y="5929313"/>
          <a:ext cx="296862" cy="276225"/>
        </p:xfrm>
        <a:graphic>
          <a:graphicData uri="http://schemas.openxmlformats.org/presentationml/2006/ole">
            <p:oleObj spid="_x0000_s15393" name="Формула" r:id="rId7" imgW="164957" imgH="152268" progId="Equation.3">
              <p:embed/>
            </p:oleObj>
          </a:graphicData>
        </a:graphic>
      </p:graphicFrame>
      <p:sp>
        <p:nvSpPr>
          <p:cNvPr id="15394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2950" y="6262688"/>
            <a:ext cx="457200" cy="433387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 tmFilter="0, 0; .2, .5; .8, .5; 1, 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1000" autoRev="1" fill="hold"/>
                                        <p:tgtEl>
                                          <p:spTgt spid="3789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 tmFilter="0, 0; .2, .5; .8, .5; 1, 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1000" autoRev="1" fill="hold"/>
                                        <p:tgtEl>
                                          <p:spTgt spid="378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 tmFilter="0, 0; .2, .5; .8, .5; 1, 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000" autoRev="1" fill="hold"/>
                                        <p:tgtEl>
                                          <p:spTgt spid="3789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378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 animBg="1"/>
      <p:bldP spid="37896" grpId="0" animBg="1"/>
      <p:bldP spid="37897" grpId="0" animBg="1"/>
      <p:bldP spid="37898" grpId="0" animBg="1"/>
      <p:bldP spid="37909" grpId="0" animBg="1"/>
      <p:bldP spid="37910" grpId="0" animBg="1"/>
      <p:bldP spid="37911" grpId="0" animBg="1"/>
      <p:bldP spid="37912" grpId="0" animBg="1"/>
      <p:bldP spid="37913" grpId="0" animBg="1"/>
      <p:bldP spid="37914" grpId="0" animBg="1"/>
      <p:bldP spid="14365" grpId="0"/>
      <p:bldP spid="1436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16200000">
            <a:off x="4571848" y="2286144"/>
            <a:ext cx="2786385" cy="5786478"/>
          </a:xfrm>
          <a:prstGeom prst="rect">
            <a:avLst/>
          </a:prstGeom>
          <a:noFill/>
        </p:spPr>
        <p:txBody>
          <a:bodyPr spcFirstLastPara="1" wrap="none">
            <a:prstTxWarp prst="textCircle">
              <a:avLst/>
            </a:prstTxWarp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Спасибо за внимание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 sz="quarter"/>
          </p:nvPr>
        </p:nvSpPr>
        <p:spPr>
          <a:xfrm rot="10505214">
            <a:off x="10858500" y="3978275"/>
            <a:ext cx="68263" cy="96838"/>
          </a:xfrm>
        </p:spPr>
        <p:txBody>
          <a:bodyPr/>
          <a:lstStyle/>
          <a:p>
            <a:pPr>
              <a:defRPr/>
            </a:pPr>
            <a:endParaRPr lang="ru-RU" sz="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sz="quarter" idx="1"/>
          </p:nvPr>
        </p:nvSpPr>
        <p:spPr>
          <a:xfrm>
            <a:off x="10358438" y="4786313"/>
            <a:ext cx="71437" cy="661987"/>
          </a:xfrm>
        </p:spPr>
        <p:txBody>
          <a:bodyPr/>
          <a:lstStyle/>
          <a:p>
            <a:pPr>
              <a:defRPr/>
            </a:pPr>
            <a:endParaRPr lang="ru-RU" sz="800" dirty="0"/>
          </a:p>
        </p:txBody>
      </p:sp>
      <p:sp>
        <p:nvSpPr>
          <p:cNvPr id="16389" name="AutoShape 27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431800" cy="431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971550" y="404813"/>
            <a:ext cx="7129463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   Глава </a:t>
            </a:r>
            <a:r>
              <a:rPr lang="en-US"/>
              <a:t>VIII</a:t>
            </a:r>
            <a:endParaRPr lang="ru-RU"/>
          </a:p>
          <a:p>
            <a:pPr>
              <a:spcBef>
                <a:spcPct val="50000"/>
              </a:spcBef>
            </a:pPr>
            <a:r>
              <a:rPr lang="ru-RU" sz="4400" b="1">
                <a:solidFill>
                  <a:schemeClr val="tx2"/>
                </a:solidFill>
              </a:rPr>
              <a:t>         </a:t>
            </a:r>
            <a:r>
              <a:rPr lang="ru-RU" sz="4400" b="1">
                <a:solidFill>
                  <a:schemeClr val="hlink"/>
                </a:solidFill>
              </a:rPr>
              <a:t>Окружность</a:t>
            </a:r>
            <a:r>
              <a:rPr lang="ru-RU" sz="1600" b="1">
                <a:solidFill>
                  <a:schemeClr val="hlink"/>
                </a:solidFill>
              </a:rPr>
              <a:t>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lang="ru-RU" sz="2800" b="1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r>
              <a:rPr lang="ru-RU" sz="2800">
                <a:solidFill>
                  <a:schemeClr val="tx2"/>
                </a:solidFill>
              </a:rPr>
              <a:t>  </a:t>
            </a:r>
            <a:r>
              <a:rPr lang="en-US" sz="2800">
                <a:solidFill>
                  <a:schemeClr val="hlink"/>
                </a:solidFill>
              </a:rPr>
              <a:t>§</a:t>
            </a:r>
            <a:r>
              <a:rPr lang="ru-RU" sz="2800">
                <a:solidFill>
                  <a:schemeClr val="hlink"/>
                </a:solidFill>
              </a:rPr>
              <a:t>1  </a:t>
            </a:r>
            <a:r>
              <a:rPr lang="ru-RU" sz="2800">
                <a:solidFill>
                  <a:schemeClr val="hlink"/>
                </a:solidFill>
                <a:hlinkClick r:id="rId2" action="ppaction://hlinksldjump"/>
              </a:rPr>
              <a:t>Касательная  к  окружности</a:t>
            </a:r>
            <a:endParaRPr lang="ru-RU" sz="280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r>
              <a:rPr lang="ru-RU" sz="2800">
                <a:solidFill>
                  <a:schemeClr val="hlink"/>
                </a:solidFill>
              </a:rPr>
              <a:t>  </a:t>
            </a:r>
            <a:r>
              <a:rPr lang="en-US" sz="2800">
                <a:solidFill>
                  <a:schemeClr val="hlink"/>
                </a:solidFill>
              </a:rPr>
              <a:t>§</a:t>
            </a:r>
            <a:r>
              <a:rPr lang="ru-RU" sz="2800">
                <a:solidFill>
                  <a:schemeClr val="hlink"/>
                </a:solidFill>
              </a:rPr>
              <a:t>2  </a:t>
            </a:r>
            <a:r>
              <a:rPr lang="ru-RU" sz="2800">
                <a:solidFill>
                  <a:schemeClr val="hlink"/>
                </a:solidFill>
                <a:hlinkClick r:id="rId3" action="ppaction://hlinksldjump"/>
              </a:rPr>
              <a:t>Центральные и вписанные углы </a:t>
            </a:r>
            <a:endParaRPr lang="ru-RU" sz="280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r>
              <a:rPr lang="ru-RU" sz="2800">
                <a:solidFill>
                  <a:schemeClr val="hlink"/>
                </a:solidFill>
              </a:rPr>
              <a:t>  </a:t>
            </a:r>
            <a:r>
              <a:rPr lang="en-US" sz="2800">
                <a:solidFill>
                  <a:schemeClr val="hlink"/>
                </a:solidFill>
              </a:rPr>
              <a:t>§</a:t>
            </a:r>
            <a:r>
              <a:rPr lang="ru-RU" sz="2800">
                <a:solidFill>
                  <a:schemeClr val="hlink"/>
                </a:solidFill>
              </a:rPr>
              <a:t>3  </a:t>
            </a:r>
            <a:r>
              <a:rPr lang="ru-RU" sz="2800">
                <a:solidFill>
                  <a:schemeClr val="hlink"/>
                </a:solidFill>
                <a:hlinkClick r:id="rId4" action="ppaction://hlinksldjump"/>
              </a:rPr>
              <a:t>Четыре  замечательные  точки</a:t>
            </a:r>
          </a:p>
          <a:p>
            <a:pPr algn="ctr">
              <a:spcBef>
                <a:spcPct val="50000"/>
              </a:spcBef>
            </a:pPr>
            <a:r>
              <a:rPr lang="ru-RU" sz="2800">
                <a:solidFill>
                  <a:schemeClr val="hlink"/>
                </a:solidFill>
                <a:hlinkClick r:id="rId4" action="ppaction://hlinksldjump"/>
              </a:rPr>
              <a:t>треугольника</a:t>
            </a:r>
            <a:endParaRPr lang="ru-RU" sz="280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r>
              <a:rPr lang="ru-RU" sz="2800">
                <a:solidFill>
                  <a:schemeClr val="hlink"/>
                </a:solidFill>
              </a:rPr>
              <a:t>  </a:t>
            </a:r>
            <a:r>
              <a:rPr lang="en-US" sz="2800">
                <a:solidFill>
                  <a:schemeClr val="hlink"/>
                </a:solidFill>
              </a:rPr>
              <a:t>§</a:t>
            </a:r>
            <a:r>
              <a:rPr lang="ru-RU" sz="2800">
                <a:solidFill>
                  <a:schemeClr val="hlink"/>
                </a:solidFill>
              </a:rPr>
              <a:t>4  </a:t>
            </a:r>
            <a:r>
              <a:rPr lang="ru-RU" sz="2800">
                <a:solidFill>
                  <a:schemeClr val="hlink"/>
                </a:solidFill>
                <a:hlinkClick r:id="rId5" action="ppaction://hlinksldjump"/>
              </a:rPr>
              <a:t>Вписанная</a:t>
            </a:r>
            <a:r>
              <a:rPr lang="ru-RU" sz="2800">
                <a:solidFill>
                  <a:schemeClr val="tx2"/>
                </a:solidFill>
                <a:hlinkClick r:id="rId5" action="ppaction://hlinksldjump"/>
              </a:rPr>
              <a:t> и описанная окружности</a:t>
            </a:r>
            <a:endParaRPr lang="en-US" sz="280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Oval 13"/>
          <p:cNvSpPr>
            <a:spLocks noChangeArrowheads="1"/>
          </p:cNvSpPr>
          <p:nvPr/>
        </p:nvSpPr>
        <p:spPr bwMode="auto">
          <a:xfrm>
            <a:off x="4303713" y="2940050"/>
            <a:ext cx="1655762" cy="15716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1331913" y="188913"/>
            <a:ext cx="62658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chemeClr val="hlink"/>
                </a:solidFill>
              </a:rPr>
              <a:t>§</a:t>
            </a:r>
            <a:r>
              <a:rPr lang="ru-RU" sz="2800" b="1">
                <a:solidFill>
                  <a:schemeClr val="hlink"/>
                </a:solidFill>
              </a:rPr>
              <a:t>1.  Касательная к окружности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900113" y="908050"/>
            <a:ext cx="7272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hlink"/>
                </a:solidFill>
              </a:rPr>
              <a:t>Взаимное расположение</a:t>
            </a:r>
            <a:r>
              <a:rPr lang="ru-RU" sz="2400">
                <a:solidFill>
                  <a:schemeClr val="tx2"/>
                </a:solidFill>
              </a:rPr>
              <a:t>  </a:t>
            </a:r>
            <a:r>
              <a:rPr lang="ru-RU" sz="2400">
                <a:solidFill>
                  <a:schemeClr val="hlink"/>
                </a:solidFill>
              </a:rPr>
              <a:t>прямой и окружности</a:t>
            </a:r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flipH="1" flipV="1">
            <a:off x="3635375" y="5013325"/>
            <a:ext cx="367347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 flipV="1">
            <a:off x="3851275" y="3573463"/>
            <a:ext cx="3313113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 flipV="1">
            <a:off x="3492500" y="2060575"/>
            <a:ext cx="2159000" cy="2160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8" name="Text Box 18"/>
          <p:cNvSpPr txBox="1">
            <a:spLocks noChangeArrowheads="1"/>
          </p:cNvSpPr>
          <p:nvPr/>
        </p:nvSpPr>
        <p:spPr bwMode="auto">
          <a:xfrm>
            <a:off x="3276600" y="3789363"/>
            <a:ext cx="215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3276600" y="3860800"/>
            <a:ext cx="21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3708400" y="4292600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3635375" y="4941888"/>
            <a:ext cx="35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5132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431800" cy="4318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23838" y="2106613"/>
            <a:ext cx="3073400" cy="1754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cs typeface="+mn-cs"/>
              </a:rPr>
              <a:t>   Прямая </a:t>
            </a:r>
            <a:r>
              <a:rPr lang="ru-RU" sz="2400" b="1" dirty="0">
                <a:cs typeface="+mn-cs"/>
              </a:rPr>
              <a:t>а</a:t>
            </a:r>
            <a:r>
              <a:rPr lang="ru-RU" dirty="0">
                <a:cs typeface="+mn-cs"/>
              </a:rPr>
              <a:t> – касательная</a:t>
            </a:r>
          </a:p>
          <a:p>
            <a:pPr>
              <a:defRPr/>
            </a:pPr>
            <a:r>
              <a:rPr lang="ru-RU" dirty="0">
                <a:cs typeface="+mn-cs"/>
              </a:rPr>
              <a:t>   Прямая </a:t>
            </a:r>
            <a:r>
              <a:rPr lang="en-US" sz="2400" b="1" dirty="0">
                <a:cs typeface="+mn-cs"/>
              </a:rPr>
              <a:t>b</a:t>
            </a:r>
            <a:r>
              <a:rPr lang="ru-RU" dirty="0">
                <a:cs typeface="+mn-cs"/>
              </a:rPr>
              <a:t> – секущая</a:t>
            </a:r>
          </a:p>
          <a:p>
            <a:pPr marL="176213" indent="-176213">
              <a:defRPr/>
            </a:pPr>
            <a:r>
              <a:rPr lang="ru-RU" dirty="0">
                <a:cs typeface="+mn-cs"/>
              </a:rPr>
              <a:t>   Прямая </a:t>
            </a:r>
            <a:r>
              <a:rPr lang="ru-RU" sz="2400" b="1" dirty="0">
                <a:cs typeface="+mn-cs"/>
              </a:rPr>
              <a:t>с </a:t>
            </a:r>
            <a:r>
              <a:rPr lang="ru-RU" dirty="0">
                <a:cs typeface="+mn-cs"/>
              </a:rPr>
              <a:t>  и </a:t>
            </a:r>
          </a:p>
          <a:p>
            <a:pPr marL="176213" indent="-176213">
              <a:defRPr/>
            </a:pPr>
            <a:r>
              <a:rPr lang="ru-RU" dirty="0">
                <a:cs typeface="+mn-cs"/>
              </a:rPr>
              <a:t>          окружность                             не имеют общих точек.</a:t>
            </a:r>
          </a:p>
        </p:txBody>
      </p:sp>
      <p:sp>
        <p:nvSpPr>
          <p:cNvPr id="5134" name="TextBox 8"/>
          <p:cNvSpPr txBox="1">
            <a:spLocks noChangeArrowheads="1"/>
          </p:cNvSpPr>
          <p:nvPr/>
        </p:nvSpPr>
        <p:spPr bwMode="auto">
          <a:xfrm>
            <a:off x="4786313" y="2797175"/>
            <a:ext cx="5381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 </a:t>
            </a:r>
            <a:r>
              <a:rPr lang="ru-RU" sz="2000"/>
              <a:t>О</a:t>
            </a:r>
            <a:r>
              <a:rPr lang="ru-RU" sz="3200"/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5" grpId="0" animBg="1"/>
      <p:bldP spid="3086" grpId="0" animBg="1"/>
      <p:bldP spid="3087" grpId="0" animBg="1"/>
      <p:bldP spid="3088" grpId="0" animBg="1"/>
      <p:bldP spid="3091" grpId="0"/>
      <p:bldP spid="3092" grpId="0"/>
      <p:bldP spid="309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2411413" y="476250"/>
            <a:ext cx="612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93663" algn="l"/>
              </a:tabLst>
            </a:pPr>
            <a:r>
              <a:rPr lang="ru-RU" sz="2400">
                <a:solidFill>
                  <a:schemeClr val="hlink"/>
                </a:solidFill>
              </a:rPr>
              <a:t>Касательная к окружности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847725" y="2260600"/>
            <a:ext cx="2232025" cy="216058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ru-RU" dirty="0"/>
              <a:t>       О</a:t>
            </a:r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1927225" y="3340100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V="1">
            <a:off x="2000250" y="2620963"/>
            <a:ext cx="792163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1566863" y="1252538"/>
            <a:ext cx="2376487" cy="2592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1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rot="-2679675">
            <a:off x="2647950" y="2549525"/>
            <a:ext cx="133350" cy="144463"/>
          </a:xfrm>
          <a:prstGeom prst="actionButtonBlank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2" name="Oval 12"/>
          <p:cNvSpPr>
            <a:spLocks noChangeArrowheads="1"/>
          </p:cNvSpPr>
          <p:nvPr/>
        </p:nvSpPr>
        <p:spPr bwMode="auto">
          <a:xfrm>
            <a:off x="6272213" y="3724275"/>
            <a:ext cx="1511300" cy="14398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/>
              <a:t>   О</a:t>
            </a: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V="1">
            <a:off x="6056313" y="723900"/>
            <a:ext cx="1368425" cy="417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 flipV="1">
            <a:off x="6415088" y="1152525"/>
            <a:ext cx="1727200" cy="3887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6915150" y="2309813"/>
            <a:ext cx="90488" cy="2073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V="1">
            <a:off x="7005638" y="4095750"/>
            <a:ext cx="720725" cy="2873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 flipV="1">
            <a:off x="6284913" y="4167188"/>
            <a:ext cx="793750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 rot="3942423">
            <a:off x="7580313" y="4130675"/>
            <a:ext cx="161925" cy="168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 rot="893528">
            <a:off x="6284913" y="4198938"/>
            <a:ext cx="149225" cy="1793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2" name="Oval 22"/>
          <p:cNvSpPr>
            <a:spLocks noChangeArrowheads="1"/>
          </p:cNvSpPr>
          <p:nvPr/>
        </p:nvSpPr>
        <p:spPr bwMode="auto">
          <a:xfrm>
            <a:off x="7005638" y="4311650"/>
            <a:ext cx="73025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1" name="AutoShape 2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04825" cy="47625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1566863" y="103663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c</a:t>
            </a:r>
            <a:endParaRPr lang="ru-RU" sz="2000" b="1"/>
          </a:p>
        </p:txBody>
      </p:sp>
      <p:sp>
        <p:nvSpPr>
          <p:cNvPr id="25629" name="Rectangle 29"/>
          <p:cNvSpPr>
            <a:spLocks noChangeArrowheads="1"/>
          </p:cNvSpPr>
          <p:nvPr/>
        </p:nvSpPr>
        <p:spPr bwMode="auto">
          <a:xfrm>
            <a:off x="7364413" y="639763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a</a:t>
            </a:r>
            <a:endParaRPr lang="ru-RU" sz="2000" b="1"/>
          </a:p>
        </p:txBody>
      </p:sp>
      <p:sp>
        <p:nvSpPr>
          <p:cNvPr id="25630" name="Rectangle 30"/>
          <p:cNvSpPr>
            <a:spLocks noChangeArrowheads="1"/>
          </p:cNvSpPr>
          <p:nvPr/>
        </p:nvSpPr>
        <p:spPr bwMode="auto">
          <a:xfrm>
            <a:off x="6284913" y="1333500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b</a:t>
            </a:r>
            <a:endParaRPr lang="ru-RU" sz="2000" b="1"/>
          </a:p>
        </p:txBody>
      </p:sp>
      <p:sp>
        <p:nvSpPr>
          <p:cNvPr id="5141" name="TextBox 20"/>
          <p:cNvSpPr txBox="1">
            <a:spLocks noChangeArrowheads="1"/>
          </p:cNvSpPr>
          <p:nvPr/>
        </p:nvSpPr>
        <p:spPr bwMode="auto">
          <a:xfrm>
            <a:off x="2720975" y="2125663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5142" name="TextBox 21"/>
          <p:cNvSpPr txBox="1">
            <a:spLocks noChangeArrowheads="1"/>
          </p:cNvSpPr>
          <p:nvPr/>
        </p:nvSpPr>
        <p:spPr bwMode="auto">
          <a:xfrm>
            <a:off x="5986463" y="38671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М</a:t>
            </a:r>
          </a:p>
        </p:txBody>
      </p:sp>
      <p:sp>
        <p:nvSpPr>
          <p:cNvPr id="5143" name="TextBox 22"/>
          <p:cNvSpPr txBox="1">
            <a:spLocks noChangeArrowheads="1"/>
          </p:cNvSpPr>
          <p:nvPr/>
        </p:nvSpPr>
        <p:spPr bwMode="auto">
          <a:xfrm>
            <a:off x="7700963" y="3795713"/>
            <a:ext cx="212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</a:t>
            </a:r>
            <a:endParaRPr lang="ru-RU"/>
          </a:p>
        </p:txBody>
      </p:sp>
      <p:sp>
        <p:nvSpPr>
          <p:cNvPr id="5146" name="TextBox 26"/>
          <p:cNvSpPr txBox="1">
            <a:spLocks noChangeArrowheads="1"/>
          </p:cNvSpPr>
          <p:nvPr/>
        </p:nvSpPr>
        <p:spPr bwMode="auto">
          <a:xfrm>
            <a:off x="487363" y="4900613"/>
            <a:ext cx="3724275" cy="114776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2231" dirty="0" smtClean="0"/>
              <a:t>Прямая </a:t>
            </a:r>
            <a:r>
              <a:rPr lang="ru-RU" sz="2400" b="1" dirty="0" smtClean="0"/>
              <a:t>с</a:t>
            </a:r>
            <a:r>
              <a:rPr lang="ru-RU" sz="2231" dirty="0" smtClean="0"/>
              <a:t> –  касательная</a:t>
            </a:r>
          </a:p>
          <a:p>
            <a:pPr eaLnBrk="1" hangingPunct="1">
              <a:defRPr/>
            </a:pPr>
            <a:r>
              <a:rPr lang="ru-RU" sz="2231" dirty="0" smtClean="0"/>
              <a:t> А-точка касания</a:t>
            </a:r>
            <a:endParaRPr lang="en-US" sz="2231" dirty="0" smtClean="0"/>
          </a:p>
          <a:p>
            <a:pPr eaLnBrk="1" hangingPunct="1">
              <a:defRPr/>
            </a:pPr>
            <a:r>
              <a:rPr lang="ru-RU" sz="2231" dirty="0" smtClean="0"/>
              <a:t> </a:t>
            </a:r>
            <a:r>
              <a:rPr lang="en-US" sz="2231" dirty="0" smtClean="0"/>
              <a:t> </a:t>
            </a:r>
            <a:r>
              <a:rPr lang="en-US" sz="2231" b="1" dirty="0" smtClean="0"/>
              <a:t>c</a:t>
            </a:r>
            <a:r>
              <a:rPr lang="ru-RU" sz="2231" b="1" dirty="0" smtClean="0"/>
              <a:t> </a:t>
            </a:r>
            <a:r>
              <a:rPr lang="en-US" sz="2231" dirty="0" smtClean="0"/>
              <a:t>    </a:t>
            </a:r>
            <a:r>
              <a:rPr lang="ru-RU" sz="2231" b="1" dirty="0" smtClean="0"/>
              <a:t>ОА</a:t>
            </a:r>
          </a:p>
        </p:txBody>
      </p:sp>
      <p:sp>
        <p:nvSpPr>
          <p:cNvPr id="5147" name="TextBox 27"/>
          <p:cNvSpPr txBox="1">
            <a:spLocks noChangeArrowheads="1"/>
          </p:cNvSpPr>
          <p:nvPr/>
        </p:nvSpPr>
        <p:spPr bwMode="auto">
          <a:xfrm>
            <a:off x="6986588" y="2081213"/>
            <a:ext cx="25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5148" name="TextBox 28"/>
          <p:cNvSpPr txBox="1">
            <a:spLocks noChangeArrowheads="1"/>
          </p:cNvSpPr>
          <p:nvPr/>
        </p:nvSpPr>
        <p:spPr bwMode="auto">
          <a:xfrm>
            <a:off x="5081588" y="5514975"/>
            <a:ext cx="366395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</a:t>
            </a:r>
            <a:r>
              <a:rPr lang="ru-RU"/>
              <a:t>Если </a:t>
            </a:r>
            <a:r>
              <a:rPr lang="ru-RU" sz="2400" b="1"/>
              <a:t>а</a:t>
            </a:r>
            <a:r>
              <a:rPr lang="ru-RU"/>
              <a:t> и</a:t>
            </a:r>
            <a:r>
              <a:rPr lang="en-US"/>
              <a:t> </a:t>
            </a:r>
            <a:r>
              <a:rPr lang="en-US" sz="2400" b="1"/>
              <a:t>b</a:t>
            </a:r>
            <a:r>
              <a:rPr lang="en-US"/>
              <a:t> - </a:t>
            </a:r>
            <a:r>
              <a:rPr lang="ru-RU"/>
              <a:t>касательные,</a:t>
            </a:r>
          </a:p>
          <a:p>
            <a:r>
              <a:rPr lang="ru-RU"/>
              <a:t> то </a:t>
            </a:r>
            <a:r>
              <a:rPr lang="en-US"/>
              <a:t>MC = NC</a:t>
            </a:r>
            <a:r>
              <a:rPr lang="ru-RU"/>
              <a:t>  и</a:t>
            </a:r>
            <a:r>
              <a:rPr lang="en-US"/>
              <a:t>    </a:t>
            </a:r>
            <a:r>
              <a:rPr lang="ru-RU"/>
              <a:t>  </a:t>
            </a:r>
            <a:r>
              <a:rPr lang="en-US"/>
              <a:t>MCO =    NCO</a:t>
            </a:r>
            <a:endParaRPr lang="ru-RU"/>
          </a:p>
        </p:txBody>
      </p:sp>
      <p:sp>
        <p:nvSpPr>
          <p:cNvPr id="30" name="Дуга 29"/>
          <p:cNvSpPr/>
          <p:nvPr/>
        </p:nvSpPr>
        <p:spPr>
          <a:xfrm>
            <a:off x="6843713" y="2581275"/>
            <a:ext cx="142875" cy="4603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6799263" y="5916613"/>
          <a:ext cx="231775" cy="320675"/>
        </p:xfrm>
        <a:graphic>
          <a:graphicData uri="http://schemas.openxmlformats.org/presentationml/2006/ole">
            <p:oleObj spid="_x0000_s6172" name="Формула" r:id="rId4" imgW="164957" imgH="152268" progId="Equation.3">
              <p:embed/>
            </p:oleObj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7797800" y="5916613"/>
          <a:ext cx="231775" cy="320675"/>
        </p:xfrm>
        <a:graphic>
          <a:graphicData uri="http://schemas.openxmlformats.org/presentationml/2006/ole">
            <p:oleObj spid="_x0000_s6173" name="Формула" r:id="rId5" imgW="164957" imgH="152268" progId="Equation.3">
              <p:embed/>
            </p:oleObj>
          </a:graphicData>
        </a:graphic>
      </p:graphicFrame>
      <p:graphicFrame>
        <p:nvGraphicFramePr>
          <p:cNvPr id="5150" name="Объект 2"/>
          <p:cNvGraphicFramePr>
            <a:graphicFrameLocks noChangeAspect="1"/>
          </p:cNvGraphicFramePr>
          <p:nvPr/>
        </p:nvGraphicFramePr>
        <p:xfrm>
          <a:off x="876300" y="5551488"/>
          <a:ext cx="438150" cy="471487"/>
        </p:xfrm>
        <a:graphic>
          <a:graphicData uri="http://schemas.openxmlformats.org/presentationml/2006/ole">
            <p:oleObj spid="_x0000_s6174" name="Формула" r:id="rId6" imgW="152268" imgH="164957" progId="Equation.3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5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5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5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10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25608" grpId="0" animBg="1"/>
      <p:bldP spid="25609" grpId="0" animBg="1"/>
      <p:bldP spid="25610" grpId="0" animBg="1"/>
      <p:bldP spid="25613" grpId="0" animBg="1"/>
      <p:bldP spid="25614" grpId="0" animBg="1"/>
      <p:bldP spid="25615" grpId="0" animBg="1"/>
      <p:bldP spid="25616" grpId="0" animBg="1"/>
      <p:bldP spid="25617" grpId="0" animBg="1"/>
      <p:bldP spid="5141" grpId="0"/>
      <p:bldP spid="5142" grpId="0"/>
      <p:bldP spid="5143" grpId="0"/>
      <p:bldP spid="5147" grpId="0"/>
      <p:bldP spid="51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1116013" y="260350"/>
            <a:ext cx="66690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hlink"/>
                </a:solidFill>
              </a:rPr>
              <a:t>§</a:t>
            </a:r>
            <a:r>
              <a:rPr lang="ru-RU" sz="2800" b="1">
                <a:solidFill>
                  <a:schemeClr val="hlink"/>
                </a:solidFill>
              </a:rPr>
              <a:t>2.  Центральные и вписанные углы</a:t>
            </a:r>
          </a:p>
        </p:txBody>
      </p:sp>
      <p:sp>
        <p:nvSpPr>
          <p:cNvPr id="7171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 rot="10800000">
            <a:off x="8316913" y="6092825"/>
            <a:ext cx="503237" cy="47625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14313" y="928688"/>
            <a:ext cx="2873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hlink"/>
                </a:solidFill>
              </a:rPr>
              <a:t>Центральный угол</a:t>
            </a:r>
          </a:p>
        </p:txBody>
      </p:sp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1500188" y="1785938"/>
            <a:ext cx="2160587" cy="20161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V="1">
            <a:off x="203200" y="2794000"/>
            <a:ext cx="2447925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708025" y="1641475"/>
            <a:ext cx="1944688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1" name="Oval 15"/>
          <p:cNvSpPr>
            <a:spLocks noChangeArrowheads="1"/>
          </p:cNvSpPr>
          <p:nvPr/>
        </p:nvSpPr>
        <p:spPr bwMode="auto">
          <a:xfrm>
            <a:off x="4643438" y="2071688"/>
            <a:ext cx="1873250" cy="1727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V="1">
            <a:off x="5572125" y="2287588"/>
            <a:ext cx="655638" cy="7127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 flipH="1">
            <a:off x="5580063" y="2071688"/>
            <a:ext cx="73025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3" name="Freeform 27"/>
          <p:cNvSpPr>
            <a:spLocks/>
          </p:cNvSpPr>
          <p:nvPr/>
        </p:nvSpPr>
        <p:spPr bwMode="auto">
          <a:xfrm rot="1905569">
            <a:off x="5630863" y="2116138"/>
            <a:ext cx="600075" cy="158750"/>
          </a:xfrm>
          <a:custGeom>
            <a:avLst/>
            <a:gdLst>
              <a:gd name="T0" fmla="*/ 0 w 318"/>
              <a:gd name="T1" fmla="*/ 2147483647 h 97"/>
              <a:gd name="T2" fmla="*/ 2147483647 w 318"/>
              <a:gd name="T3" fmla="*/ 2147483647 h 97"/>
              <a:gd name="T4" fmla="*/ 2147483647 w 318"/>
              <a:gd name="T5" fmla="*/ 2147483647 h 97"/>
              <a:gd name="T6" fmla="*/ 2147483647 w 318"/>
              <a:gd name="T7" fmla="*/ 2147483647 h 97"/>
              <a:gd name="T8" fmla="*/ 0 60000 65536"/>
              <a:gd name="T9" fmla="*/ 0 60000 65536"/>
              <a:gd name="T10" fmla="*/ 0 60000 65536"/>
              <a:gd name="T11" fmla="*/ 0 60000 65536"/>
              <a:gd name="T12" fmla="*/ 0 w 318"/>
              <a:gd name="T13" fmla="*/ 0 h 97"/>
              <a:gd name="T14" fmla="*/ 318 w 318"/>
              <a:gd name="T15" fmla="*/ 97 h 9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8" h="97">
                <a:moveTo>
                  <a:pt x="0" y="97"/>
                </a:moveTo>
                <a:cubicBezTo>
                  <a:pt x="7" y="82"/>
                  <a:pt x="15" y="67"/>
                  <a:pt x="45" y="52"/>
                </a:cubicBezTo>
                <a:cubicBezTo>
                  <a:pt x="75" y="37"/>
                  <a:pt x="136" y="14"/>
                  <a:pt x="181" y="7"/>
                </a:cubicBezTo>
                <a:cubicBezTo>
                  <a:pt x="226" y="0"/>
                  <a:pt x="272" y="3"/>
                  <a:pt x="318" y="7"/>
                </a:cubicBezTo>
              </a:path>
            </a:pathLst>
          </a:cu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 flipH="1">
            <a:off x="1428750" y="2290763"/>
            <a:ext cx="358775" cy="8636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6" name="Line 30"/>
          <p:cNvSpPr>
            <a:spLocks noChangeShapeType="1"/>
          </p:cNvSpPr>
          <p:nvPr/>
        </p:nvSpPr>
        <p:spPr bwMode="auto">
          <a:xfrm flipH="1">
            <a:off x="1571625" y="2362200"/>
            <a:ext cx="360363" cy="792163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 flipH="1">
            <a:off x="1787525" y="2433638"/>
            <a:ext cx="288925" cy="6492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 flipH="1">
            <a:off x="2003425" y="2578100"/>
            <a:ext cx="217488" cy="4318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9" name="Line 33"/>
          <p:cNvSpPr>
            <a:spLocks noChangeShapeType="1"/>
          </p:cNvSpPr>
          <p:nvPr/>
        </p:nvSpPr>
        <p:spPr bwMode="auto">
          <a:xfrm flipH="1">
            <a:off x="2220913" y="2649538"/>
            <a:ext cx="142875" cy="2889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30" name="Line 34"/>
          <p:cNvSpPr>
            <a:spLocks noChangeShapeType="1"/>
          </p:cNvSpPr>
          <p:nvPr/>
        </p:nvSpPr>
        <p:spPr bwMode="auto">
          <a:xfrm flipH="1">
            <a:off x="1139825" y="2146300"/>
            <a:ext cx="431800" cy="10795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31" name="Line 35"/>
          <p:cNvSpPr>
            <a:spLocks noChangeShapeType="1"/>
          </p:cNvSpPr>
          <p:nvPr/>
        </p:nvSpPr>
        <p:spPr bwMode="auto">
          <a:xfrm flipH="1">
            <a:off x="923925" y="2073275"/>
            <a:ext cx="504825" cy="122555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32" name="Line 36"/>
          <p:cNvSpPr>
            <a:spLocks noChangeShapeType="1"/>
          </p:cNvSpPr>
          <p:nvPr/>
        </p:nvSpPr>
        <p:spPr bwMode="auto">
          <a:xfrm flipH="1">
            <a:off x="708025" y="2001838"/>
            <a:ext cx="576263" cy="13684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 flipH="1">
            <a:off x="492125" y="1857375"/>
            <a:ext cx="647700" cy="15843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4572000" y="1071563"/>
            <a:ext cx="42862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Градусная мера </a:t>
            </a:r>
          </a:p>
          <a:p>
            <a:r>
              <a:rPr lang="ru-RU" sz="2400" b="1">
                <a:solidFill>
                  <a:schemeClr val="tx2"/>
                </a:solidFill>
              </a:rPr>
              <a:t>                  дуги окружности</a:t>
            </a:r>
          </a:p>
        </p:txBody>
      </p:sp>
      <p:sp>
        <p:nvSpPr>
          <p:cNvPr id="39937" name="Text Box 1025"/>
          <p:cNvSpPr txBox="1">
            <a:spLocks noChangeArrowheads="1"/>
          </p:cNvSpPr>
          <p:nvPr/>
        </p:nvSpPr>
        <p:spPr bwMode="auto">
          <a:xfrm>
            <a:off x="2579688" y="2649538"/>
            <a:ext cx="360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о</a:t>
            </a:r>
          </a:p>
        </p:txBody>
      </p:sp>
      <p:sp>
        <p:nvSpPr>
          <p:cNvPr id="39939" name="Text Box 1027"/>
          <p:cNvSpPr txBox="1">
            <a:spLocks noChangeArrowheads="1"/>
          </p:cNvSpPr>
          <p:nvPr/>
        </p:nvSpPr>
        <p:spPr bwMode="auto">
          <a:xfrm>
            <a:off x="5507038" y="2935288"/>
            <a:ext cx="2889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O</a:t>
            </a:r>
            <a:endParaRPr lang="ru-RU" sz="2000" b="1"/>
          </a:p>
        </p:txBody>
      </p:sp>
      <p:sp>
        <p:nvSpPr>
          <p:cNvPr id="39940" name="Text Box 1028"/>
          <p:cNvSpPr txBox="1">
            <a:spLocks noChangeArrowheads="1"/>
          </p:cNvSpPr>
          <p:nvPr/>
        </p:nvSpPr>
        <p:spPr bwMode="auto">
          <a:xfrm>
            <a:off x="5429250" y="1714500"/>
            <a:ext cx="215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А</a:t>
            </a:r>
          </a:p>
        </p:txBody>
      </p:sp>
      <p:sp>
        <p:nvSpPr>
          <p:cNvPr id="39941" name="Text Box 1029"/>
          <p:cNvSpPr txBox="1">
            <a:spLocks noChangeArrowheads="1"/>
          </p:cNvSpPr>
          <p:nvPr/>
        </p:nvSpPr>
        <p:spPr bwMode="auto">
          <a:xfrm>
            <a:off x="6215063" y="1998663"/>
            <a:ext cx="301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В</a:t>
            </a:r>
          </a:p>
        </p:txBody>
      </p:sp>
      <p:sp>
        <p:nvSpPr>
          <p:cNvPr id="6170" name="TextBox 25"/>
          <p:cNvSpPr txBox="1">
            <a:spLocks noChangeArrowheads="1"/>
          </p:cNvSpPr>
          <p:nvPr/>
        </p:nvSpPr>
        <p:spPr bwMode="auto">
          <a:xfrm>
            <a:off x="1357313" y="3143250"/>
            <a:ext cx="214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А</a:t>
            </a:r>
          </a:p>
        </p:txBody>
      </p:sp>
      <p:sp>
        <p:nvSpPr>
          <p:cNvPr id="6171" name="TextBox 26"/>
          <p:cNvSpPr txBox="1">
            <a:spLocks noChangeArrowheads="1"/>
          </p:cNvSpPr>
          <p:nvPr/>
        </p:nvSpPr>
        <p:spPr bwMode="auto">
          <a:xfrm>
            <a:off x="1557338" y="1801813"/>
            <a:ext cx="214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В</a:t>
            </a:r>
          </a:p>
        </p:txBody>
      </p:sp>
      <p:sp>
        <p:nvSpPr>
          <p:cNvPr id="6172" name="TextBox 27"/>
          <p:cNvSpPr>
            <a:spLocks/>
          </p:cNvSpPr>
          <p:nvPr/>
        </p:nvSpPr>
        <p:spPr bwMode="auto">
          <a:xfrm>
            <a:off x="5143500" y="3571875"/>
            <a:ext cx="3786188" cy="892175"/>
          </a:xfrm>
          <a:prstGeom prst="leftBracket">
            <a:avLst>
              <a:gd name="adj" fmla="val 0"/>
            </a:avLst>
          </a:prstGeom>
          <a:noFill/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ᵕ</a:t>
            </a:r>
            <a:r>
              <a:rPr lang="en-US" sz="2000"/>
              <a:t> </a:t>
            </a:r>
            <a:r>
              <a:rPr lang="ru-RU" sz="2000"/>
              <a:t>АМВ=</a:t>
            </a:r>
            <a:r>
              <a:rPr lang="ru-RU" sz="2000">
                <a:solidFill>
                  <a:srgbClr val="000000"/>
                </a:solidFill>
              </a:rPr>
              <a:t>360</a:t>
            </a:r>
            <a:r>
              <a:rPr lang="en-US" sz="2000">
                <a:solidFill>
                  <a:srgbClr val="000000"/>
                </a:solidFill>
              </a:rPr>
              <a:t>º</a:t>
            </a:r>
            <a:r>
              <a:rPr lang="ru-RU" sz="2000">
                <a:solidFill>
                  <a:srgbClr val="000000"/>
                </a:solidFill>
              </a:rPr>
              <a:t> –    </a:t>
            </a:r>
            <a:r>
              <a:rPr lang="ru-RU" sz="2000"/>
              <a:t>АОВ </a:t>
            </a:r>
            <a:endParaRPr lang="ru-RU" sz="2000" b="1"/>
          </a:p>
          <a:p>
            <a:endParaRPr lang="ru-RU" sz="1600"/>
          </a:p>
        </p:txBody>
      </p:sp>
      <p:sp>
        <p:nvSpPr>
          <p:cNvPr id="6173" name="TextBox 28"/>
          <p:cNvSpPr txBox="1">
            <a:spLocks noChangeArrowheads="1"/>
          </p:cNvSpPr>
          <p:nvPr/>
        </p:nvSpPr>
        <p:spPr bwMode="auto">
          <a:xfrm>
            <a:off x="4857750" y="3714750"/>
            <a:ext cx="300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М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8020050" y="3808413"/>
          <a:ext cx="296863" cy="276225"/>
        </p:xfrm>
        <a:graphic>
          <a:graphicData uri="http://schemas.openxmlformats.org/presentationml/2006/ole">
            <p:oleObj spid="_x0000_s7198" name="Формула" r:id="rId4" imgW="164957" imgH="152268" progId="Equation.3">
              <p:embed/>
            </p:oleObj>
          </a:graphicData>
        </a:graphic>
      </p:graphicFrame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7429500" y="2286000"/>
          <a:ext cx="296863" cy="276225"/>
        </p:xfrm>
        <a:graphic>
          <a:graphicData uri="http://schemas.openxmlformats.org/presentationml/2006/ole">
            <p:oleObj spid="_x0000_s7199" name="Формула" r:id="rId5" imgW="164957" imgH="152268" progId="Equation.3">
              <p:embed/>
            </p:oleObj>
          </a:graphicData>
        </a:graphic>
      </p:graphicFrame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714875" y="4786313"/>
            <a:ext cx="1871663" cy="17732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Line 17"/>
          <p:cNvSpPr>
            <a:spLocks noChangeShapeType="1"/>
          </p:cNvSpPr>
          <p:nvPr/>
        </p:nvSpPr>
        <p:spPr bwMode="auto">
          <a:xfrm flipV="1">
            <a:off x="5081588" y="4987925"/>
            <a:ext cx="1143000" cy="135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" name="Text Box 1027"/>
          <p:cNvSpPr txBox="1">
            <a:spLocks noChangeArrowheads="1"/>
          </p:cNvSpPr>
          <p:nvPr/>
        </p:nvSpPr>
        <p:spPr bwMode="auto">
          <a:xfrm>
            <a:off x="5634038" y="5613400"/>
            <a:ext cx="2873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O</a:t>
            </a:r>
            <a:endParaRPr lang="ru-RU" sz="2000" b="1"/>
          </a:p>
        </p:txBody>
      </p:sp>
      <p:sp>
        <p:nvSpPr>
          <p:cNvPr id="48" name="Text Box 1028"/>
          <p:cNvSpPr txBox="1">
            <a:spLocks noChangeArrowheads="1"/>
          </p:cNvSpPr>
          <p:nvPr/>
        </p:nvSpPr>
        <p:spPr bwMode="auto">
          <a:xfrm>
            <a:off x="4795838" y="6273800"/>
            <a:ext cx="276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А</a:t>
            </a:r>
          </a:p>
        </p:txBody>
      </p:sp>
      <p:sp>
        <p:nvSpPr>
          <p:cNvPr id="49" name="Text Box 1029"/>
          <p:cNvSpPr txBox="1">
            <a:spLocks noChangeArrowheads="1"/>
          </p:cNvSpPr>
          <p:nvPr/>
        </p:nvSpPr>
        <p:spPr bwMode="auto">
          <a:xfrm>
            <a:off x="6224588" y="4702175"/>
            <a:ext cx="3032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В</a:t>
            </a:r>
          </a:p>
        </p:txBody>
      </p:sp>
      <p:sp>
        <p:nvSpPr>
          <p:cNvPr id="4" name="Дуга 3"/>
          <p:cNvSpPr/>
          <p:nvPr/>
        </p:nvSpPr>
        <p:spPr>
          <a:xfrm rot="18417320">
            <a:off x="4695825" y="4784725"/>
            <a:ext cx="1884363" cy="1852613"/>
          </a:xfrm>
          <a:prstGeom prst="arc">
            <a:avLst>
              <a:gd name="adj1" fmla="val 16556892"/>
              <a:gd name="adj2" fmla="val 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Дуга 51"/>
          <p:cNvSpPr/>
          <p:nvPr/>
        </p:nvSpPr>
        <p:spPr>
          <a:xfrm rot="13082509">
            <a:off x="4738688" y="4778375"/>
            <a:ext cx="1849437" cy="1812925"/>
          </a:xfrm>
          <a:prstGeom prst="arc">
            <a:avLst>
              <a:gd name="adj1" fmla="val 16442558"/>
              <a:gd name="adj2" fmla="val 382843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87" name="Прямоугольник 38"/>
          <p:cNvSpPr>
            <a:spLocks noChangeArrowheads="1"/>
          </p:cNvSpPr>
          <p:nvPr/>
        </p:nvSpPr>
        <p:spPr bwMode="auto">
          <a:xfrm>
            <a:off x="6696075" y="2065338"/>
            <a:ext cx="2162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ᵕ</a:t>
            </a:r>
            <a:r>
              <a:rPr lang="en-US"/>
              <a:t> </a:t>
            </a:r>
            <a:r>
              <a:rPr lang="ru-RU"/>
              <a:t>АВ=</a:t>
            </a:r>
            <a:r>
              <a:rPr lang="ru-RU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 </a:t>
            </a:r>
            <a:r>
              <a:rPr lang="ru-RU">
                <a:solidFill>
                  <a:srgbClr val="000000"/>
                </a:solidFill>
              </a:rPr>
              <a:t>  </a:t>
            </a:r>
            <a:r>
              <a:rPr lang="ru-RU"/>
              <a:t>АОВ         </a:t>
            </a:r>
          </a:p>
        </p:txBody>
      </p:sp>
      <p:sp>
        <p:nvSpPr>
          <p:cNvPr id="40" name="Oval 6"/>
          <p:cNvSpPr>
            <a:spLocks noChangeArrowheads="1"/>
          </p:cNvSpPr>
          <p:nvPr/>
        </p:nvSpPr>
        <p:spPr bwMode="auto">
          <a:xfrm rot="-420675">
            <a:off x="1019175" y="4814888"/>
            <a:ext cx="1727200" cy="15843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Line 7"/>
          <p:cNvSpPr>
            <a:spLocks noChangeShapeType="1"/>
          </p:cNvSpPr>
          <p:nvPr/>
        </p:nvSpPr>
        <p:spPr bwMode="auto">
          <a:xfrm flipV="1">
            <a:off x="298450" y="5678488"/>
            <a:ext cx="2447925" cy="6683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" name="Line 8"/>
          <p:cNvSpPr>
            <a:spLocks noChangeShapeType="1"/>
          </p:cNvSpPr>
          <p:nvPr/>
        </p:nvSpPr>
        <p:spPr bwMode="auto">
          <a:xfrm>
            <a:off x="803275" y="4525963"/>
            <a:ext cx="1944688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6" name="TextBox 25"/>
          <p:cNvSpPr txBox="1">
            <a:spLocks noChangeArrowheads="1"/>
          </p:cNvSpPr>
          <p:nvPr/>
        </p:nvSpPr>
        <p:spPr bwMode="auto">
          <a:xfrm>
            <a:off x="1243013" y="4543425"/>
            <a:ext cx="357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А</a:t>
            </a:r>
          </a:p>
        </p:txBody>
      </p:sp>
      <p:sp>
        <p:nvSpPr>
          <p:cNvPr id="50" name="TextBox 26"/>
          <p:cNvSpPr txBox="1">
            <a:spLocks noChangeArrowheads="1"/>
          </p:cNvSpPr>
          <p:nvPr/>
        </p:nvSpPr>
        <p:spPr bwMode="auto">
          <a:xfrm>
            <a:off x="957263" y="6115050"/>
            <a:ext cx="327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С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571625" y="5357813"/>
            <a:ext cx="357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О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1785938" y="5214938"/>
            <a:ext cx="285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.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2814638" y="5472113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B</a:t>
            </a:r>
            <a:endParaRPr lang="ru-RU" sz="2000" b="1"/>
          </a:p>
        </p:txBody>
      </p:sp>
      <p:sp>
        <p:nvSpPr>
          <p:cNvPr id="2096" name="Прямоугольник 54"/>
          <p:cNvSpPr>
            <a:spLocks noChangeArrowheads="1"/>
          </p:cNvSpPr>
          <p:nvPr/>
        </p:nvSpPr>
        <p:spPr bwMode="auto">
          <a:xfrm>
            <a:off x="214313" y="3929063"/>
            <a:ext cx="24749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</a:rPr>
              <a:t>Вписанный угол</a:t>
            </a:r>
            <a:endParaRPr lang="ru-RU" sz="2400"/>
          </a:p>
        </p:txBody>
      </p:sp>
      <p:sp>
        <p:nvSpPr>
          <p:cNvPr id="2097" name="TextBox 55"/>
          <p:cNvSpPr txBox="1">
            <a:spLocks noChangeArrowheads="1"/>
          </p:cNvSpPr>
          <p:nvPr/>
        </p:nvSpPr>
        <p:spPr bwMode="auto">
          <a:xfrm>
            <a:off x="4714875" y="464343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L</a:t>
            </a:r>
            <a:endParaRPr lang="ru-RU" b="1"/>
          </a:p>
        </p:txBody>
      </p:sp>
      <p:sp>
        <p:nvSpPr>
          <p:cNvPr id="2098" name="TextBox 56"/>
          <p:cNvSpPr txBox="1">
            <a:spLocks noChangeArrowheads="1"/>
          </p:cNvSpPr>
          <p:nvPr/>
        </p:nvSpPr>
        <p:spPr bwMode="auto">
          <a:xfrm>
            <a:off x="5500688" y="5286375"/>
            <a:ext cx="500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.</a:t>
            </a:r>
            <a:endParaRPr lang="ru-RU" sz="2800" b="1"/>
          </a:p>
        </p:txBody>
      </p:sp>
      <p:sp>
        <p:nvSpPr>
          <p:cNvPr id="2099" name="Прямоугольник 58"/>
          <p:cNvSpPr>
            <a:spLocks noChangeArrowheads="1"/>
          </p:cNvSpPr>
          <p:nvPr/>
        </p:nvSpPr>
        <p:spPr bwMode="auto">
          <a:xfrm>
            <a:off x="6858000" y="4857750"/>
            <a:ext cx="2085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ᵕ</a:t>
            </a:r>
            <a:r>
              <a:rPr lang="en-US"/>
              <a:t> </a:t>
            </a:r>
            <a:r>
              <a:rPr lang="ru-RU"/>
              <a:t>А</a:t>
            </a:r>
            <a:r>
              <a:rPr lang="en-US"/>
              <a:t>L</a:t>
            </a:r>
            <a:r>
              <a:rPr lang="ru-RU"/>
              <a:t>В=</a:t>
            </a:r>
            <a:r>
              <a:rPr lang="ru-RU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180º </a:t>
            </a:r>
            <a:r>
              <a:rPr lang="ru-RU"/>
              <a:t>       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4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4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0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1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1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2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2000"/>
                                        <p:tgtEl>
                                          <p:spTgt spid="2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 animBg="1"/>
      <p:bldP spid="4113" grpId="0" animBg="1"/>
      <p:bldP spid="4122" grpId="0" animBg="1"/>
      <p:bldP spid="4123" grpId="0" animBg="1"/>
      <p:bldP spid="4125" grpId="0" animBg="1"/>
      <p:bldP spid="4126" grpId="0" animBg="1"/>
      <p:bldP spid="4127" grpId="0" animBg="1"/>
      <p:bldP spid="4128" grpId="0" animBg="1"/>
      <p:bldP spid="4129" grpId="0" animBg="1"/>
      <p:bldP spid="4130" grpId="0" animBg="1"/>
      <p:bldP spid="4131" grpId="0" animBg="1"/>
      <p:bldP spid="4132" grpId="0" animBg="1"/>
      <p:bldP spid="4133" grpId="0" animBg="1"/>
      <p:bldP spid="39939" grpId="0"/>
      <p:bldP spid="39940" grpId="0"/>
      <p:bldP spid="39941" grpId="0"/>
      <p:bldP spid="6170" grpId="0"/>
      <p:bldP spid="6171" grpId="0"/>
      <p:bldP spid="6172" grpId="0"/>
      <p:bldP spid="6173" grpId="0"/>
      <p:bldP spid="44" grpId="0" animBg="1"/>
      <p:bldP spid="47" grpId="0"/>
      <p:bldP spid="48" grpId="0"/>
      <p:bldP spid="49" grpId="0"/>
      <p:bldP spid="2087" grpId="0"/>
      <p:bldP spid="40" grpId="0" animBg="1"/>
      <p:bldP spid="41" grpId="0" animBg="1"/>
      <p:bldP spid="42" grpId="0" animBg="1"/>
      <p:bldP spid="46" grpId="0"/>
      <p:bldP spid="50" grpId="0"/>
      <p:bldP spid="51" grpId="0"/>
      <p:bldP spid="53" grpId="0"/>
      <p:bldP spid="2097" grpId="0"/>
      <p:bldP spid="2098" grpId="0"/>
      <p:bldP spid="20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1" name="Oval 9"/>
          <p:cNvSpPr>
            <a:spLocks noChangeArrowheads="1"/>
          </p:cNvSpPr>
          <p:nvPr/>
        </p:nvSpPr>
        <p:spPr bwMode="auto">
          <a:xfrm>
            <a:off x="4000500" y="4857750"/>
            <a:ext cx="1728788" cy="16557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4017963" y="5711825"/>
            <a:ext cx="2125662" cy="46038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214688" y="214313"/>
            <a:ext cx="4672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hlink"/>
                </a:solidFill>
              </a:rPr>
              <a:t>Теорема о вписанном угле</a:t>
            </a: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 rot="-420675">
            <a:off x="4090988" y="1243013"/>
            <a:ext cx="1727200" cy="15843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 flipV="1">
            <a:off x="3370263" y="2106613"/>
            <a:ext cx="2447925" cy="6683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3875088" y="954088"/>
            <a:ext cx="1944687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V="1">
            <a:off x="4017963" y="4848225"/>
            <a:ext cx="1800225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V="1">
            <a:off x="4000500" y="4487863"/>
            <a:ext cx="1312863" cy="1227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85" name="Oval 13"/>
          <p:cNvSpPr>
            <a:spLocks noChangeArrowheads="1"/>
          </p:cNvSpPr>
          <p:nvPr/>
        </p:nvSpPr>
        <p:spPr bwMode="auto">
          <a:xfrm>
            <a:off x="7286625" y="2857500"/>
            <a:ext cx="1655763" cy="15843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8075613" y="2863850"/>
            <a:ext cx="0" cy="2160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7138988" y="2863850"/>
            <a:ext cx="936625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5" name="AutoShape 1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16913" y="6237288"/>
            <a:ext cx="503237" cy="4318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3743325" y="1828800"/>
            <a:ext cx="2076450" cy="277813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>
            <a:off x="8075613" y="2863850"/>
            <a:ext cx="0" cy="15843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8004175" y="2430463"/>
            <a:ext cx="369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/>
              <a:t>В</a:t>
            </a:r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4572000" y="5643563"/>
            <a:ext cx="4238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О</a:t>
            </a:r>
          </a:p>
        </p:txBody>
      </p:sp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8143875" y="4375150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>
              <a:solidFill>
                <a:schemeClr val="folHlink"/>
              </a:solidFill>
            </a:endParaRPr>
          </a:p>
        </p:txBody>
      </p:sp>
      <p:sp>
        <p:nvSpPr>
          <p:cNvPr id="7190" name="TextBox 21"/>
          <p:cNvSpPr txBox="1">
            <a:spLocks noChangeArrowheads="1"/>
          </p:cNvSpPr>
          <p:nvPr/>
        </p:nvSpPr>
        <p:spPr bwMode="auto">
          <a:xfrm>
            <a:off x="3286125" y="857250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1.</a:t>
            </a:r>
          </a:p>
        </p:txBody>
      </p:sp>
      <p:sp>
        <p:nvSpPr>
          <p:cNvPr id="7191" name="TextBox 22"/>
          <p:cNvSpPr txBox="1">
            <a:spLocks noChangeArrowheads="1"/>
          </p:cNvSpPr>
          <p:nvPr/>
        </p:nvSpPr>
        <p:spPr bwMode="auto">
          <a:xfrm>
            <a:off x="3643313" y="4143375"/>
            <a:ext cx="376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3.</a:t>
            </a:r>
          </a:p>
        </p:txBody>
      </p:sp>
      <p:sp>
        <p:nvSpPr>
          <p:cNvPr id="7192" name="TextBox 23"/>
          <p:cNvSpPr txBox="1">
            <a:spLocks noChangeArrowheads="1"/>
          </p:cNvSpPr>
          <p:nvPr/>
        </p:nvSpPr>
        <p:spPr bwMode="auto">
          <a:xfrm>
            <a:off x="6500813" y="2857500"/>
            <a:ext cx="376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2.</a:t>
            </a:r>
          </a:p>
        </p:txBody>
      </p:sp>
      <p:sp>
        <p:nvSpPr>
          <p:cNvPr id="7193" name="TextBox 24"/>
          <p:cNvSpPr txBox="1">
            <a:spLocks noChangeArrowheads="1"/>
          </p:cNvSpPr>
          <p:nvPr/>
        </p:nvSpPr>
        <p:spPr bwMode="auto">
          <a:xfrm>
            <a:off x="8072438" y="3429000"/>
            <a:ext cx="327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О</a:t>
            </a:r>
          </a:p>
        </p:txBody>
      </p:sp>
      <p:sp>
        <p:nvSpPr>
          <p:cNvPr id="7194" name="TextBox 25"/>
          <p:cNvSpPr txBox="1">
            <a:spLocks noChangeArrowheads="1"/>
          </p:cNvSpPr>
          <p:nvPr/>
        </p:nvSpPr>
        <p:spPr bwMode="auto">
          <a:xfrm>
            <a:off x="4314825" y="971550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А</a:t>
            </a:r>
          </a:p>
        </p:txBody>
      </p:sp>
      <p:sp>
        <p:nvSpPr>
          <p:cNvPr id="7195" name="TextBox 26"/>
          <p:cNvSpPr txBox="1">
            <a:spLocks noChangeArrowheads="1"/>
          </p:cNvSpPr>
          <p:nvPr/>
        </p:nvSpPr>
        <p:spPr bwMode="auto">
          <a:xfrm>
            <a:off x="4029075" y="2543175"/>
            <a:ext cx="327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С</a:t>
            </a:r>
          </a:p>
        </p:txBody>
      </p:sp>
      <p:sp>
        <p:nvSpPr>
          <p:cNvPr id="7196" name="TextBox 28"/>
          <p:cNvSpPr txBox="1">
            <a:spLocks noChangeArrowheads="1"/>
          </p:cNvSpPr>
          <p:nvPr/>
        </p:nvSpPr>
        <p:spPr bwMode="auto">
          <a:xfrm>
            <a:off x="384175" y="958850"/>
            <a:ext cx="2674938" cy="57245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buFontTx/>
              <a:buAutoNum type="arabicPeriod"/>
              <a:defRPr/>
            </a:pPr>
            <a:r>
              <a:rPr lang="ru-RU" dirty="0" smtClean="0"/>
              <a:t>Луч ВО делит    АВС на два угла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АВС=1/2 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ᵕ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АС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/>
              <a:t>2. Луч ВО совпадает со стороной ВС </a:t>
            </a:r>
            <a:r>
              <a:rPr lang="ru-RU" dirty="0" smtClean="0"/>
              <a:t>   АВС</a:t>
            </a:r>
            <a:r>
              <a:rPr lang="ru-RU" dirty="0"/>
              <a:t>.  </a:t>
            </a:r>
          </a:p>
          <a:p>
            <a:pPr eaLnBrk="1" hangingPunct="1">
              <a:defRPr/>
            </a:pPr>
            <a:r>
              <a:rPr lang="ru-RU" dirty="0" smtClean="0"/>
              <a:t>     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АВС=1/2 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ᵕ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АС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/>
              <a:t>3</a:t>
            </a:r>
            <a:r>
              <a:rPr lang="ru-RU" dirty="0" smtClean="0"/>
              <a:t>.Луч ВО не делит         АВС на два угла и не совпадает со стороной этого угла</a:t>
            </a:r>
          </a:p>
          <a:p>
            <a:pPr eaLnBrk="1" hangingPunct="1">
              <a:defRPr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АВС=1/2 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ᵕ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АС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7197" name="TextBox 29"/>
          <p:cNvSpPr txBox="1">
            <a:spLocks noChangeArrowheads="1"/>
          </p:cNvSpPr>
          <p:nvPr/>
        </p:nvSpPr>
        <p:spPr bwMode="auto">
          <a:xfrm>
            <a:off x="4714875" y="4500563"/>
            <a:ext cx="285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А</a:t>
            </a:r>
          </a:p>
        </p:txBody>
      </p:sp>
      <p:sp>
        <p:nvSpPr>
          <p:cNvPr id="7198" name="TextBox 30"/>
          <p:cNvSpPr txBox="1">
            <a:spLocks noChangeArrowheads="1"/>
          </p:cNvSpPr>
          <p:nvPr/>
        </p:nvSpPr>
        <p:spPr bwMode="auto">
          <a:xfrm flipH="1">
            <a:off x="5500688" y="4857750"/>
            <a:ext cx="214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С</a:t>
            </a:r>
          </a:p>
        </p:txBody>
      </p:sp>
      <p:sp>
        <p:nvSpPr>
          <p:cNvPr id="7199" name="TextBox 31"/>
          <p:cNvSpPr txBox="1">
            <a:spLocks noChangeArrowheads="1"/>
          </p:cNvSpPr>
          <p:nvPr/>
        </p:nvSpPr>
        <p:spPr bwMode="auto">
          <a:xfrm>
            <a:off x="7000875" y="37861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А</a:t>
            </a:r>
          </a:p>
        </p:txBody>
      </p:sp>
      <p:sp>
        <p:nvSpPr>
          <p:cNvPr id="7200" name="TextBox 32"/>
          <p:cNvSpPr txBox="1">
            <a:spLocks noChangeArrowheads="1"/>
          </p:cNvSpPr>
          <p:nvPr/>
        </p:nvSpPr>
        <p:spPr bwMode="auto">
          <a:xfrm>
            <a:off x="7786688" y="44291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С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714875" y="5357813"/>
            <a:ext cx="285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.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672013" y="1614488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О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814888" y="1614488"/>
            <a:ext cx="285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.</a:t>
            </a: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7929563" y="3286125"/>
            <a:ext cx="2841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.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886450" y="1900238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B</a:t>
            </a:r>
            <a:endParaRPr lang="ru-RU" sz="2000" b="1"/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571875" y="5357813"/>
            <a:ext cx="428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B</a:t>
            </a:r>
            <a:endParaRPr lang="ru-RU" sz="240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539750" y="1308100"/>
          <a:ext cx="165100" cy="242888"/>
        </p:xfrm>
        <a:graphic>
          <a:graphicData uri="http://schemas.openxmlformats.org/presentationml/2006/ole">
            <p:oleObj spid="_x0000_s8228" name="Формула" r:id="rId3" imgW="164957" imgH="152268" progId="Equation.3">
              <p:embed/>
            </p:oleObj>
          </a:graphicData>
        </a:graphic>
      </p:graphicFrame>
      <p:graphicFrame>
        <p:nvGraphicFramePr>
          <p:cNvPr id="39" name="Объект 38"/>
          <p:cNvGraphicFramePr>
            <a:graphicFrameLocks noChangeAspect="1"/>
          </p:cNvGraphicFramePr>
          <p:nvPr/>
        </p:nvGraphicFramePr>
        <p:xfrm>
          <a:off x="539750" y="1727200"/>
          <a:ext cx="165100" cy="233363"/>
        </p:xfrm>
        <a:graphic>
          <a:graphicData uri="http://schemas.openxmlformats.org/presentationml/2006/ole">
            <p:oleObj spid="_x0000_s8229" name="Формула" r:id="rId4" imgW="164957" imgH="152268" progId="Equation.3">
              <p:embed/>
            </p:oleObj>
          </a:graphicData>
        </a:graphic>
      </p:graphicFrame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336550" y="5157788"/>
          <a:ext cx="165100" cy="246062"/>
        </p:xfrm>
        <a:graphic>
          <a:graphicData uri="http://schemas.openxmlformats.org/presentationml/2006/ole">
            <p:oleObj spid="_x0000_s8230" name="Формула" r:id="rId5" imgW="164957" imgH="152268" progId="Equation.3">
              <p:embed/>
            </p:oleObj>
          </a:graphicData>
        </a:graphic>
      </p:graphicFrame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293688" y="4191000"/>
          <a:ext cx="165100" cy="231775"/>
        </p:xfrm>
        <a:graphic>
          <a:graphicData uri="http://schemas.openxmlformats.org/presentationml/2006/ole">
            <p:oleObj spid="_x0000_s8231" name="Формула" r:id="rId6" imgW="164957" imgH="152268" progId="Equation.3">
              <p:embed/>
            </p:oleObj>
          </a:graphicData>
        </a:graphic>
      </p:graphicFrame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611188" y="3313113"/>
          <a:ext cx="165100" cy="234950"/>
        </p:xfrm>
        <a:graphic>
          <a:graphicData uri="http://schemas.openxmlformats.org/presentationml/2006/ole">
            <p:oleObj spid="_x0000_s8232" name="Формула" r:id="rId7" imgW="164957" imgH="152268" progId="Equation.3">
              <p:embed/>
            </p:oleObj>
          </a:graphicData>
        </a:graphic>
      </p:graphicFrame>
      <p:graphicFrame>
        <p:nvGraphicFramePr>
          <p:cNvPr id="43" name="Объект 42"/>
          <p:cNvGraphicFramePr>
            <a:graphicFrameLocks noChangeAspect="1"/>
          </p:cNvGraphicFramePr>
          <p:nvPr/>
        </p:nvGraphicFramePr>
        <p:xfrm>
          <a:off x="2124075" y="2857500"/>
          <a:ext cx="200025" cy="280988"/>
        </p:xfrm>
        <a:graphic>
          <a:graphicData uri="http://schemas.openxmlformats.org/presentationml/2006/ole">
            <p:oleObj spid="_x0000_s8233" name="Формула" r:id="rId8" imgW="164957" imgH="152268" progId="Equation.3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7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1000"/>
                                        <p:tgtEl>
                                          <p:spTgt spid="7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7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10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7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8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7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1000"/>
                                        <p:tgtEl>
                                          <p:spTgt spid="7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10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28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7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4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28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 animBg="1"/>
      <p:bldP spid="28691" grpId="0" animBg="1"/>
      <p:bldP spid="28678" grpId="0" animBg="1"/>
      <p:bldP spid="28679" grpId="0" animBg="1"/>
      <p:bldP spid="28680" grpId="0" animBg="1"/>
      <p:bldP spid="28682" grpId="0" animBg="1"/>
      <p:bldP spid="28683" grpId="0" animBg="1"/>
      <p:bldP spid="28685" grpId="0" animBg="1"/>
      <p:bldP spid="28686" grpId="0" animBg="1"/>
      <p:bldP spid="28687" grpId="0" animBg="1"/>
      <p:bldP spid="28690" grpId="0" animBg="1"/>
      <p:bldP spid="28692" grpId="0" animBg="1"/>
      <p:bldP spid="7190" grpId="0"/>
      <p:bldP spid="7191" grpId="0"/>
      <p:bldP spid="7193" grpId="0"/>
      <p:bldP spid="7194" grpId="0"/>
      <p:bldP spid="7195" grpId="0"/>
      <p:bldP spid="7197" grpId="0"/>
      <p:bldP spid="7198" grpId="0"/>
      <p:bldP spid="33" grpId="0"/>
      <p:bldP spid="34" grpId="0"/>
      <p:bldP spid="35" grpId="0"/>
      <p:bldP spid="36" grpId="0"/>
      <p:bldP spid="3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6215063" y="1071563"/>
            <a:ext cx="2376487" cy="22320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5724525" y="2205038"/>
            <a:ext cx="30241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 flipV="1">
            <a:off x="6227763" y="1196975"/>
            <a:ext cx="647700" cy="1008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6875463" y="1196975"/>
            <a:ext cx="1728787" cy="1008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 flipV="1">
            <a:off x="6227763" y="1052513"/>
            <a:ext cx="1223962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7451725" y="1052513"/>
            <a:ext cx="1152525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V="1">
            <a:off x="6227763" y="1557338"/>
            <a:ext cx="2160587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8388350" y="1557338"/>
            <a:ext cx="21590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8" name="Oval 12"/>
          <p:cNvSpPr>
            <a:spLocks noChangeArrowheads="1"/>
          </p:cNvSpPr>
          <p:nvPr/>
        </p:nvSpPr>
        <p:spPr bwMode="auto">
          <a:xfrm>
            <a:off x="1643063" y="1071563"/>
            <a:ext cx="2519362" cy="237648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V="1">
            <a:off x="1714500" y="1071563"/>
            <a:ext cx="1223963" cy="208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2938463" y="1071563"/>
            <a:ext cx="1368425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V="1">
            <a:off x="1714500" y="1358900"/>
            <a:ext cx="2016125" cy="1655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3730625" y="1360488"/>
            <a:ext cx="431800" cy="151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V="1">
            <a:off x="1858963" y="1214438"/>
            <a:ext cx="360362" cy="17287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2219325" y="1216025"/>
            <a:ext cx="2232025" cy="1655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 flipV="1">
            <a:off x="1858963" y="1576388"/>
            <a:ext cx="0" cy="1655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1858963" y="1574800"/>
            <a:ext cx="2663825" cy="1223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1643063" y="2224088"/>
            <a:ext cx="3095625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1643063" y="2224088"/>
            <a:ext cx="358775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20" name="Oval 24"/>
          <p:cNvSpPr>
            <a:spLocks noChangeArrowheads="1"/>
          </p:cNvSpPr>
          <p:nvPr/>
        </p:nvSpPr>
        <p:spPr bwMode="auto">
          <a:xfrm>
            <a:off x="5786438" y="4286250"/>
            <a:ext cx="2386012" cy="23574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chemeClr val="hlink"/>
              </a:solidFill>
            </a:endParaRPr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 flipV="1">
            <a:off x="6227763" y="4365625"/>
            <a:ext cx="1152525" cy="2001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22" name="Line 26"/>
          <p:cNvSpPr>
            <a:spLocks noChangeShapeType="1"/>
          </p:cNvSpPr>
          <p:nvPr/>
        </p:nvSpPr>
        <p:spPr bwMode="auto">
          <a:xfrm>
            <a:off x="6300788" y="4508500"/>
            <a:ext cx="1800225" cy="1296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0" name="AutoShape 2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092825"/>
            <a:ext cx="576262" cy="5492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2627313" y="188913"/>
            <a:ext cx="5761037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hlink"/>
                </a:solidFill>
              </a:rPr>
              <a:t>Свойства вписанных углов</a:t>
            </a:r>
          </a:p>
        </p:txBody>
      </p:sp>
      <p:sp>
        <p:nvSpPr>
          <p:cNvPr id="29728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rot="2908333">
            <a:off x="7358063" y="1122362"/>
            <a:ext cx="160338" cy="163513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30" name="AutoShape 3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rot="1701767">
            <a:off x="6824663" y="1255713"/>
            <a:ext cx="144462" cy="144462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31" name="AutoShape 3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rot="4410568">
            <a:off x="8270081" y="1604169"/>
            <a:ext cx="144463" cy="1428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32" name="Rectangle 36"/>
          <p:cNvSpPr>
            <a:spLocks noChangeArrowheads="1"/>
          </p:cNvSpPr>
          <p:nvPr/>
        </p:nvSpPr>
        <p:spPr bwMode="auto">
          <a:xfrm>
            <a:off x="857250" y="4357688"/>
            <a:ext cx="4787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</a:rPr>
              <a:t>Свойство пересекающихся хорд</a:t>
            </a:r>
          </a:p>
        </p:txBody>
      </p:sp>
      <p:sp>
        <p:nvSpPr>
          <p:cNvPr id="8224" name="TextBox 31"/>
          <p:cNvSpPr txBox="1">
            <a:spLocks noChangeArrowheads="1"/>
          </p:cNvSpPr>
          <p:nvPr/>
        </p:nvSpPr>
        <p:spPr bwMode="auto">
          <a:xfrm>
            <a:off x="1444625" y="266223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М</a:t>
            </a:r>
          </a:p>
        </p:txBody>
      </p:sp>
      <p:sp>
        <p:nvSpPr>
          <p:cNvPr id="8225" name="TextBox 32"/>
          <p:cNvSpPr txBox="1">
            <a:spLocks noChangeArrowheads="1"/>
          </p:cNvSpPr>
          <p:nvPr/>
        </p:nvSpPr>
        <p:spPr bwMode="auto">
          <a:xfrm flipV="1">
            <a:off x="4159250" y="2246313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</a:t>
            </a:r>
            <a:endParaRPr lang="ru-RU"/>
          </a:p>
        </p:txBody>
      </p:sp>
      <p:sp>
        <p:nvSpPr>
          <p:cNvPr id="8226" name="TextBox 33"/>
          <p:cNvSpPr txBox="1">
            <a:spLocks noChangeArrowheads="1"/>
          </p:cNvSpPr>
          <p:nvPr/>
        </p:nvSpPr>
        <p:spPr bwMode="auto">
          <a:xfrm>
            <a:off x="1373188" y="1947863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</a:t>
            </a:r>
            <a:endParaRPr lang="ru-RU"/>
          </a:p>
        </p:txBody>
      </p:sp>
      <p:sp>
        <p:nvSpPr>
          <p:cNvPr id="8227" name="TextBox 36"/>
          <p:cNvSpPr txBox="1">
            <a:spLocks noChangeArrowheads="1"/>
          </p:cNvSpPr>
          <p:nvPr/>
        </p:nvSpPr>
        <p:spPr bwMode="auto">
          <a:xfrm>
            <a:off x="1658938" y="1233488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C</a:t>
            </a:r>
            <a:endParaRPr lang="ru-RU"/>
          </a:p>
        </p:txBody>
      </p:sp>
      <p:sp>
        <p:nvSpPr>
          <p:cNvPr id="8228" name="TextBox 37"/>
          <p:cNvSpPr txBox="1">
            <a:spLocks noChangeArrowheads="1"/>
          </p:cNvSpPr>
          <p:nvPr/>
        </p:nvSpPr>
        <p:spPr bwMode="auto">
          <a:xfrm>
            <a:off x="2087563" y="876300"/>
            <a:ext cx="255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</a:t>
            </a:r>
            <a:endParaRPr lang="ru-RU"/>
          </a:p>
        </p:txBody>
      </p:sp>
      <p:sp>
        <p:nvSpPr>
          <p:cNvPr id="8229" name="TextBox 38"/>
          <p:cNvSpPr txBox="1">
            <a:spLocks noChangeArrowheads="1"/>
          </p:cNvSpPr>
          <p:nvPr/>
        </p:nvSpPr>
        <p:spPr bwMode="auto">
          <a:xfrm>
            <a:off x="2801938" y="661988"/>
            <a:ext cx="3381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  <a:endParaRPr lang="ru-RU"/>
          </a:p>
        </p:txBody>
      </p:sp>
      <p:sp>
        <p:nvSpPr>
          <p:cNvPr id="8230" name="TextBox 39"/>
          <p:cNvSpPr txBox="1">
            <a:spLocks noChangeArrowheads="1"/>
          </p:cNvSpPr>
          <p:nvPr/>
        </p:nvSpPr>
        <p:spPr bwMode="auto">
          <a:xfrm>
            <a:off x="3730625" y="947738"/>
            <a:ext cx="255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</a:t>
            </a:r>
            <a:endParaRPr lang="ru-RU"/>
          </a:p>
        </p:txBody>
      </p:sp>
      <p:sp>
        <p:nvSpPr>
          <p:cNvPr id="8231" name="TextBox 40"/>
          <p:cNvSpPr txBox="1">
            <a:spLocks noChangeArrowheads="1"/>
          </p:cNvSpPr>
          <p:nvPr/>
        </p:nvSpPr>
        <p:spPr bwMode="auto">
          <a:xfrm>
            <a:off x="5929313" y="2214563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endParaRPr lang="ru-RU"/>
          </a:p>
        </p:txBody>
      </p:sp>
      <p:sp>
        <p:nvSpPr>
          <p:cNvPr id="8232" name="TextBox 41"/>
          <p:cNvSpPr txBox="1">
            <a:spLocks noChangeArrowheads="1"/>
          </p:cNvSpPr>
          <p:nvPr/>
        </p:nvSpPr>
        <p:spPr bwMode="auto">
          <a:xfrm>
            <a:off x="8643938" y="228600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</a:t>
            </a:r>
            <a:endParaRPr lang="ru-RU"/>
          </a:p>
        </p:txBody>
      </p:sp>
      <p:sp>
        <p:nvSpPr>
          <p:cNvPr id="8233" name="TextBox 42"/>
          <p:cNvSpPr txBox="1">
            <a:spLocks noChangeArrowheads="1"/>
          </p:cNvSpPr>
          <p:nvPr/>
        </p:nvSpPr>
        <p:spPr bwMode="auto">
          <a:xfrm>
            <a:off x="6715125" y="785813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C</a:t>
            </a:r>
            <a:endParaRPr lang="ru-RU"/>
          </a:p>
        </p:txBody>
      </p:sp>
      <p:sp>
        <p:nvSpPr>
          <p:cNvPr id="8234" name="TextBox 43"/>
          <p:cNvSpPr txBox="1">
            <a:spLocks noChangeArrowheads="1"/>
          </p:cNvSpPr>
          <p:nvPr/>
        </p:nvSpPr>
        <p:spPr bwMode="auto">
          <a:xfrm>
            <a:off x="7286625" y="642938"/>
            <a:ext cx="3984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</a:t>
            </a:r>
            <a:endParaRPr lang="ru-RU"/>
          </a:p>
        </p:txBody>
      </p:sp>
      <p:sp>
        <p:nvSpPr>
          <p:cNvPr id="8235" name="TextBox 44"/>
          <p:cNvSpPr txBox="1">
            <a:spLocks noChangeArrowheads="1"/>
          </p:cNvSpPr>
          <p:nvPr/>
        </p:nvSpPr>
        <p:spPr bwMode="auto">
          <a:xfrm>
            <a:off x="8429625" y="1071563"/>
            <a:ext cx="255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</a:t>
            </a:r>
            <a:endParaRPr lang="ru-RU"/>
          </a:p>
        </p:txBody>
      </p:sp>
      <p:sp>
        <p:nvSpPr>
          <p:cNvPr id="8236" name="TextBox 45"/>
          <p:cNvSpPr txBox="1">
            <a:spLocks noChangeArrowheads="1"/>
          </p:cNvSpPr>
          <p:nvPr/>
        </p:nvSpPr>
        <p:spPr bwMode="auto">
          <a:xfrm>
            <a:off x="6072188" y="40719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endParaRPr lang="ru-RU"/>
          </a:p>
        </p:txBody>
      </p:sp>
      <p:sp>
        <p:nvSpPr>
          <p:cNvPr id="8237" name="TextBox 46"/>
          <p:cNvSpPr txBox="1">
            <a:spLocks noChangeArrowheads="1"/>
          </p:cNvSpPr>
          <p:nvPr/>
        </p:nvSpPr>
        <p:spPr bwMode="auto">
          <a:xfrm>
            <a:off x="8158163" y="5708650"/>
            <a:ext cx="3381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  <a:endParaRPr lang="ru-RU"/>
          </a:p>
        </p:txBody>
      </p:sp>
      <p:sp>
        <p:nvSpPr>
          <p:cNvPr id="8238" name="TextBox 47"/>
          <p:cNvSpPr txBox="1">
            <a:spLocks noChangeArrowheads="1"/>
          </p:cNvSpPr>
          <p:nvPr/>
        </p:nvSpPr>
        <p:spPr bwMode="auto">
          <a:xfrm>
            <a:off x="5857875" y="6357938"/>
            <a:ext cx="350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  <a:endParaRPr lang="ru-RU"/>
          </a:p>
        </p:txBody>
      </p:sp>
      <p:sp>
        <p:nvSpPr>
          <p:cNvPr id="8239" name="TextBox 48"/>
          <p:cNvSpPr txBox="1">
            <a:spLocks noChangeArrowheads="1"/>
          </p:cNvSpPr>
          <p:nvPr/>
        </p:nvSpPr>
        <p:spPr bwMode="auto">
          <a:xfrm>
            <a:off x="7429500" y="4000500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</a:t>
            </a:r>
            <a:endParaRPr lang="ru-RU"/>
          </a:p>
        </p:txBody>
      </p:sp>
      <p:sp>
        <p:nvSpPr>
          <p:cNvPr id="8240" name="TextBox 49"/>
          <p:cNvSpPr txBox="1">
            <a:spLocks noChangeArrowheads="1"/>
          </p:cNvSpPr>
          <p:nvPr/>
        </p:nvSpPr>
        <p:spPr bwMode="auto">
          <a:xfrm>
            <a:off x="801688" y="947738"/>
            <a:ext cx="3762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  <a:r>
              <a:rPr lang="ru-RU"/>
              <a:t>.</a:t>
            </a:r>
          </a:p>
        </p:txBody>
      </p:sp>
      <p:sp>
        <p:nvSpPr>
          <p:cNvPr id="8241" name="TextBox 50"/>
          <p:cNvSpPr txBox="1">
            <a:spLocks noChangeArrowheads="1"/>
          </p:cNvSpPr>
          <p:nvPr/>
        </p:nvSpPr>
        <p:spPr bwMode="auto">
          <a:xfrm>
            <a:off x="5551488" y="1044575"/>
            <a:ext cx="377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2.</a:t>
            </a:r>
          </a:p>
        </p:txBody>
      </p:sp>
      <p:sp>
        <p:nvSpPr>
          <p:cNvPr id="8243" name="TextBox 52"/>
          <p:cNvSpPr txBox="1">
            <a:spLocks noChangeArrowheads="1"/>
          </p:cNvSpPr>
          <p:nvPr/>
        </p:nvSpPr>
        <p:spPr bwMode="auto">
          <a:xfrm>
            <a:off x="944563" y="3519488"/>
            <a:ext cx="3214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/>
              <a:t>   </a:t>
            </a:r>
            <a:r>
              <a:rPr lang="en-US"/>
              <a:t>F=</a:t>
            </a:r>
            <a:r>
              <a:rPr lang="ru-RU"/>
              <a:t>   </a:t>
            </a:r>
            <a:r>
              <a:rPr lang="en-US"/>
              <a:t>C=</a:t>
            </a:r>
            <a:r>
              <a:rPr lang="ru-RU"/>
              <a:t>   </a:t>
            </a:r>
            <a:r>
              <a:rPr lang="en-US"/>
              <a:t>S=</a:t>
            </a:r>
            <a:r>
              <a:rPr lang="ru-RU"/>
              <a:t>   А=   В</a:t>
            </a:r>
          </a:p>
        </p:txBody>
      </p:sp>
      <p:sp>
        <p:nvSpPr>
          <p:cNvPr id="8244" name="TextBox 54"/>
          <p:cNvSpPr txBox="1">
            <a:spLocks noChangeArrowheads="1"/>
          </p:cNvSpPr>
          <p:nvPr/>
        </p:nvSpPr>
        <p:spPr bwMode="auto">
          <a:xfrm>
            <a:off x="7000875" y="478631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Е</a:t>
            </a:r>
          </a:p>
        </p:txBody>
      </p:sp>
      <p:sp>
        <p:nvSpPr>
          <p:cNvPr id="8245" name="TextBox 56"/>
          <p:cNvSpPr txBox="1">
            <a:spLocks noChangeArrowheads="1"/>
          </p:cNvSpPr>
          <p:nvPr/>
        </p:nvSpPr>
        <p:spPr bwMode="auto">
          <a:xfrm>
            <a:off x="6000750" y="3429000"/>
            <a:ext cx="2357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/>
              <a:t>  С=   </a:t>
            </a:r>
            <a:r>
              <a:rPr lang="en-US"/>
              <a:t>D=</a:t>
            </a:r>
            <a:r>
              <a:rPr lang="ru-RU"/>
              <a:t>   </a:t>
            </a:r>
            <a:r>
              <a:rPr lang="en-US"/>
              <a:t>E=</a:t>
            </a:r>
            <a:r>
              <a:rPr lang="ru-RU"/>
              <a:t> </a:t>
            </a:r>
            <a:r>
              <a:rPr lang="en-US"/>
              <a:t>90°</a:t>
            </a:r>
            <a:endParaRPr lang="ru-RU"/>
          </a:p>
        </p:txBody>
      </p:sp>
      <p:sp>
        <p:nvSpPr>
          <p:cNvPr id="8246" name="TextBox 58"/>
          <p:cNvSpPr txBox="1">
            <a:spLocks noChangeArrowheads="1"/>
          </p:cNvSpPr>
          <p:nvPr/>
        </p:nvSpPr>
        <p:spPr bwMode="auto">
          <a:xfrm>
            <a:off x="857250" y="49291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</a:t>
            </a:r>
            <a:r>
              <a:rPr lang="en-US"/>
              <a:t>AB</a:t>
            </a:r>
            <a:r>
              <a:rPr lang="ru-RU"/>
              <a:t> </a:t>
            </a:r>
            <a:r>
              <a:rPr lang="en-US"/>
              <a:t>∩</a:t>
            </a:r>
            <a:r>
              <a:rPr lang="ru-RU"/>
              <a:t> </a:t>
            </a:r>
            <a:r>
              <a:rPr lang="en-US"/>
              <a:t>CD=</a:t>
            </a:r>
            <a:r>
              <a:rPr lang="ru-RU"/>
              <a:t>Е,</a:t>
            </a:r>
          </a:p>
          <a:p>
            <a:r>
              <a:rPr lang="ru-RU"/>
              <a:t>АЕ • ВЕ=СЕ • </a:t>
            </a:r>
            <a:r>
              <a:rPr lang="en-US"/>
              <a:t>D</a:t>
            </a:r>
            <a:r>
              <a:rPr lang="ru-RU"/>
              <a:t>Е</a:t>
            </a:r>
          </a:p>
        </p:txBody>
      </p:sp>
      <p:pic>
        <p:nvPicPr>
          <p:cNvPr id="2" name="Picture 5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7825" y="3586163"/>
            <a:ext cx="1619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47" name="Picture 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70150" y="3582988"/>
            <a:ext cx="1619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48" name="Picture 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5963" y="3563938"/>
            <a:ext cx="1619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49" name="Picture 5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8125" y="3563938"/>
            <a:ext cx="1619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0" name="Picture 5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1075" y="3586163"/>
            <a:ext cx="1619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2" name="Picture 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75" y="3502025"/>
            <a:ext cx="1619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3" name="Picture 6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0650" y="3502025"/>
            <a:ext cx="1619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4" name="Picture 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88050" y="3492500"/>
            <a:ext cx="1619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018338" y="1506538"/>
            <a:ext cx="74453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/>
              <a:t> . </a:t>
            </a:r>
            <a:endParaRPr lang="ru-RU" sz="2000"/>
          </a:p>
          <a:p>
            <a:pPr>
              <a:lnSpc>
                <a:spcPct val="50000"/>
              </a:lnSpc>
            </a:pPr>
            <a:r>
              <a:rPr lang="ru-RU" sz="2000"/>
              <a:t>   О</a:t>
            </a:r>
            <a:endParaRPr lang="ru-RU" sz="54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9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1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1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1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1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1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10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2000"/>
                                        <p:tgtEl>
                                          <p:spTgt spid="29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1" presetID="2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10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9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1" dur="1000"/>
                                        <p:tgtEl>
                                          <p:spTgt spid="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  <p:bldP spid="29702" grpId="0" animBg="1"/>
      <p:bldP spid="29703" grpId="0" animBg="1"/>
      <p:bldP spid="29704" grpId="0" animBg="1"/>
      <p:bldP spid="29705" grpId="0" animBg="1"/>
      <p:bldP spid="29706" grpId="0" animBg="1"/>
      <p:bldP spid="29707" grpId="0" animBg="1"/>
      <p:bldP spid="29708" grpId="0" animBg="1"/>
      <p:bldP spid="29709" grpId="0" animBg="1"/>
      <p:bldP spid="29710" grpId="0" animBg="1"/>
      <p:bldP spid="29711" grpId="0" animBg="1"/>
      <p:bldP spid="29712" grpId="0" animBg="1"/>
      <p:bldP spid="29713" grpId="0" animBg="1"/>
      <p:bldP spid="29714" grpId="0" animBg="1"/>
      <p:bldP spid="29715" grpId="0" animBg="1"/>
      <p:bldP spid="29716" grpId="0" animBg="1"/>
      <p:bldP spid="29717" grpId="0" animBg="1"/>
      <p:bldP spid="29718" grpId="0" animBg="1"/>
      <p:bldP spid="29720" grpId="0" animBg="1"/>
      <p:bldP spid="29721" grpId="0" animBg="1"/>
      <p:bldP spid="29722" grpId="0" animBg="1"/>
      <p:bldP spid="29728" grpId="0" animBg="1"/>
      <p:bldP spid="29730" grpId="0" animBg="1"/>
      <p:bldP spid="29731" grpId="0" animBg="1"/>
      <p:bldP spid="8224" grpId="0"/>
      <p:bldP spid="8226" grpId="0"/>
      <p:bldP spid="8227" grpId="0"/>
      <p:bldP spid="8228" grpId="0"/>
      <p:bldP spid="8229" grpId="0"/>
      <p:bldP spid="8230" grpId="0"/>
      <p:bldP spid="8231" grpId="0"/>
      <p:bldP spid="8232" grpId="0"/>
      <p:bldP spid="8233" grpId="0"/>
      <p:bldP spid="8234" grpId="0"/>
      <p:bldP spid="8235" grpId="0"/>
      <p:bldP spid="8236" grpId="0"/>
      <p:bldP spid="8237" grpId="0"/>
      <p:bldP spid="8238" grpId="0"/>
      <p:bldP spid="8239" grpId="0"/>
      <p:bldP spid="8240" grpId="0"/>
      <p:bldP spid="8241" grpId="0"/>
      <p:bldP spid="8243" grpId="0"/>
      <p:bldP spid="8244" grpId="0"/>
      <p:bldP spid="8245" grpId="0"/>
      <p:bldP spid="82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250825" y="260350"/>
            <a:ext cx="8713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hlink"/>
                </a:solidFill>
              </a:rPr>
              <a:t>§</a:t>
            </a:r>
            <a:r>
              <a:rPr lang="ru-RU" sz="2800" b="1">
                <a:solidFill>
                  <a:schemeClr val="hlink"/>
                </a:solidFill>
              </a:rPr>
              <a:t>3.  Четыре замечательные точки треугольника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28625" y="1143000"/>
            <a:ext cx="4410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hlink"/>
                </a:solidFill>
              </a:rPr>
              <a:t>Свойство биссектрисы угла </a:t>
            </a:r>
          </a:p>
        </p:txBody>
      </p:sp>
      <p:sp>
        <p:nvSpPr>
          <p:cNvPr id="10244" name="Line 8"/>
          <p:cNvSpPr>
            <a:spLocks noChangeShapeType="1"/>
          </p:cNvSpPr>
          <p:nvPr/>
        </p:nvSpPr>
        <p:spPr bwMode="auto">
          <a:xfrm flipV="1">
            <a:off x="5789613" y="1635125"/>
            <a:ext cx="273685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5" name="Line 9"/>
          <p:cNvSpPr>
            <a:spLocks noChangeShapeType="1"/>
          </p:cNvSpPr>
          <p:nvPr/>
        </p:nvSpPr>
        <p:spPr bwMode="auto">
          <a:xfrm>
            <a:off x="5789613" y="2427288"/>
            <a:ext cx="2665412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5789613" y="2427288"/>
            <a:ext cx="2665412" cy="7143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0" name="Freeform 20"/>
          <p:cNvSpPr>
            <a:spLocks/>
          </p:cNvSpPr>
          <p:nvPr/>
        </p:nvSpPr>
        <p:spPr bwMode="auto">
          <a:xfrm>
            <a:off x="6221413" y="2282825"/>
            <a:ext cx="73025" cy="288925"/>
          </a:xfrm>
          <a:custGeom>
            <a:avLst/>
            <a:gdLst>
              <a:gd name="T0" fmla="*/ 0 w 46"/>
              <a:gd name="T1" fmla="*/ 0 h 182"/>
              <a:gd name="T2" fmla="*/ 2147483647 w 46"/>
              <a:gd name="T3" fmla="*/ 2147483647 h 182"/>
              <a:gd name="T4" fmla="*/ 0 w 46"/>
              <a:gd name="T5" fmla="*/ 2147483647 h 182"/>
              <a:gd name="T6" fmla="*/ 0 60000 65536"/>
              <a:gd name="T7" fmla="*/ 0 60000 65536"/>
              <a:gd name="T8" fmla="*/ 0 60000 65536"/>
              <a:gd name="T9" fmla="*/ 0 w 46"/>
              <a:gd name="T10" fmla="*/ 0 h 182"/>
              <a:gd name="T11" fmla="*/ 46 w 46"/>
              <a:gd name="T12" fmla="*/ 182 h 1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" h="182">
                <a:moveTo>
                  <a:pt x="0" y="0"/>
                </a:moveTo>
                <a:cubicBezTo>
                  <a:pt x="23" y="30"/>
                  <a:pt x="46" y="61"/>
                  <a:pt x="46" y="91"/>
                </a:cubicBezTo>
                <a:cubicBezTo>
                  <a:pt x="46" y="121"/>
                  <a:pt x="8" y="167"/>
                  <a:pt x="0" y="18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8" name="AutoShape 21"/>
          <p:cNvSpPr>
            <a:spLocks noChangeArrowheads="1"/>
          </p:cNvSpPr>
          <p:nvPr/>
        </p:nvSpPr>
        <p:spPr bwMode="auto">
          <a:xfrm>
            <a:off x="571500" y="2214563"/>
            <a:ext cx="3024188" cy="201612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        </a:t>
            </a:r>
            <a:endParaRPr lang="ru-RU"/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 flipV="1">
            <a:off x="571500" y="3222625"/>
            <a:ext cx="2303463" cy="100806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 flipV="1">
            <a:off x="2085975" y="2208213"/>
            <a:ext cx="0" cy="201612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 flipH="1" flipV="1">
            <a:off x="1290638" y="3222625"/>
            <a:ext cx="2305050" cy="100806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2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16913" y="6237288"/>
            <a:ext cx="503237" cy="433387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6" name="Arc 66"/>
          <p:cNvSpPr>
            <a:spLocks/>
          </p:cNvSpPr>
          <p:nvPr/>
        </p:nvSpPr>
        <p:spPr bwMode="auto">
          <a:xfrm flipH="1">
            <a:off x="3235325" y="3943350"/>
            <a:ext cx="144463" cy="14446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92" name="Arc 72"/>
          <p:cNvSpPr>
            <a:spLocks/>
          </p:cNvSpPr>
          <p:nvPr/>
        </p:nvSpPr>
        <p:spPr bwMode="auto">
          <a:xfrm>
            <a:off x="858838" y="3798888"/>
            <a:ext cx="215900" cy="214312"/>
          </a:xfrm>
          <a:custGeom>
            <a:avLst/>
            <a:gdLst>
              <a:gd name="T0" fmla="*/ 0 w 21600"/>
              <a:gd name="T1" fmla="*/ 0 h 27306"/>
              <a:gd name="T2" fmla="*/ 2147483647 w 21600"/>
              <a:gd name="T3" fmla="*/ 2147483647 h 27306"/>
              <a:gd name="T4" fmla="*/ 0 w 21600"/>
              <a:gd name="T5" fmla="*/ 2147483647 h 27306"/>
              <a:gd name="T6" fmla="*/ 0 60000 65536"/>
              <a:gd name="T7" fmla="*/ 0 60000 65536"/>
              <a:gd name="T8" fmla="*/ 0 60000 65536"/>
              <a:gd name="T9" fmla="*/ 0 w 21600"/>
              <a:gd name="T10" fmla="*/ 0 h 27306"/>
              <a:gd name="T11" fmla="*/ 21600 w 21600"/>
              <a:gd name="T12" fmla="*/ 27306 h 27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0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</a:path>
              <a:path w="21600" h="2730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93" name="Arc 73"/>
          <p:cNvSpPr>
            <a:spLocks/>
          </p:cNvSpPr>
          <p:nvPr/>
        </p:nvSpPr>
        <p:spPr bwMode="auto">
          <a:xfrm>
            <a:off x="1147763" y="3943350"/>
            <a:ext cx="215900" cy="287338"/>
          </a:xfrm>
          <a:custGeom>
            <a:avLst/>
            <a:gdLst>
              <a:gd name="T0" fmla="*/ 0 w 21600"/>
              <a:gd name="T1" fmla="*/ 0 h 27306"/>
              <a:gd name="T2" fmla="*/ 2147483647 w 21600"/>
              <a:gd name="T3" fmla="*/ 2147483647 h 27306"/>
              <a:gd name="T4" fmla="*/ 0 w 21600"/>
              <a:gd name="T5" fmla="*/ 2147483647 h 27306"/>
              <a:gd name="T6" fmla="*/ 0 60000 65536"/>
              <a:gd name="T7" fmla="*/ 0 60000 65536"/>
              <a:gd name="T8" fmla="*/ 0 60000 65536"/>
              <a:gd name="T9" fmla="*/ 0 w 21600"/>
              <a:gd name="T10" fmla="*/ 0 h 27306"/>
              <a:gd name="T11" fmla="*/ 21600 w 21600"/>
              <a:gd name="T12" fmla="*/ 27306 h 27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0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</a:path>
              <a:path w="21600" h="2730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95" name="Arc 75"/>
          <p:cNvSpPr>
            <a:spLocks/>
          </p:cNvSpPr>
          <p:nvPr/>
        </p:nvSpPr>
        <p:spPr bwMode="auto">
          <a:xfrm>
            <a:off x="1147763" y="4014788"/>
            <a:ext cx="142875" cy="215900"/>
          </a:xfrm>
          <a:custGeom>
            <a:avLst/>
            <a:gdLst>
              <a:gd name="T0" fmla="*/ 0 w 21600"/>
              <a:gd name="T1" fmla="*/ 0 h 27306"/>
              <a:gd name="T2" fmla="*/ 2147483647 w 21600"/>
              <a:gd name="T3" fmla="*/ 2147483647 h 27306"/>
              <a:gd name="T4" fmla="*/ 0 w 21600"/>
              <a:gd name="T5" fmla="*/ 2147483647 h 27306"/>
              <a:gd name="T6" fmla="*/ 0 60000 65536"/>
              <a:gd name="T7" fmla="*/ 0 60000 65536"/>
              <a:gd name="T8" fmla="*/ 0 60000 65536"/>
              <a:gd name="T9" fmla="*/ 0 w 21600"/>
              <a:gd name="T10" fmla="*/ 0 h 27306"/>
              <a:gd name="T11" fmla="*/ 21600 w 21600"/>
              <a:gd name="T12" fmla="*/ 27306 h 27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0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</a:path>
              <a:path w="21600" h="2730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96" name="Arc 76"/>
          <p:cNvSpPr>
            <a:spLocks/>
          </p:cNvSpPr>
          <p:nvPr/>
        </p:nvSpPr>
        <p:spPr bwMode="auto">
          <a:xfrm>
            <a:off x="858838" y="3871913"/>
            <a:ext cx="144462" cy="187325"/>
          </a:xfrm>
          <a:custGeom>
            <a:avLst/>
            <a:gdLst>
              <a:gd name="T0" fmla="*/ 0 w 21600"/>
              <a:gd name="T1" fmla="*/ 0 h 27306"/>
              <a:gd name="T2" fmla="*/ 2147483647 w 21600"/>
              <a:gd name="T3" fmla="*/ 2147483647 h 27306"/>
              <a:gd name="T4" fmla="*/ 0 w 21600"/>
              <a:gd name="T5" fmla="*/ 2147483647 h 27306"/>
              <a:gd name="T6" fmla="*/ 0 60000 65536"/>
              <a:gd name="T7" fmla="*/ 0 60000 65536"/>
              <a:gd name="T8" fmla="*/ 0 60000 65536"/>
              <a:gd name="T9" fmla="*/ 0 w 21600"/>
              <a:gd name="T10" fmla="*/ 0 h 27306"/>
              <a:gd name="T11" fmla="*/ 21600 w 21600"/>
              <a:gd name="T12" fmla="*/ 27306 h 27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0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</a:path>
              <a:path w="21600" h="2730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98" name="Arc 78"/>
          <p:cNvSpPr>
            <a:spLocks/>
          </p:cNvSpPr>
          <p:nvPr/>
        </p:nvSpPr>
        <p:spPr bwMode="auto">
          <a:xfrm flipH="1">
            <a:off x="3019425" y="4014788"/>
            <a:ext cx="71438" cy="2159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01" name="Arc 81"/>
          <p:cNvSpPr>
            <a:spLocks/>
          </p:cNvSpPr>
          <p:nvPr/>
        </p:nvSpPr>
        <p:spPr bwMode="auto">
          <a:xfrm>
            <a:off x="1003300" y="4014788"/>
            <a:ext cx="215900" cy="215900"/>
          </a:xfrm>
          <a:custGeom>
            <a:avLst/>
            <a:gdLst>
              <a:gd name="T0" fmla="*/ 0 w 21600"/>
              <a:gd name="T1" fmla="*/ 0 h 27306"/>
              <a:gd name="T2" fmla="*/ 2147483647 w 21600"/>
              <a:gd name="T3" fmla="*/ 2147483647 h 27306"/>
              <a:gd name="T4" fmla="*/ 0 w 21600"/>
              <a:gd name="T5" fmla="*/ 2147483647 h 27306"/>
              <a:gd name="T6" fmla="*/ 0 60000 65536"/>
              <a:gd name="T7" fmla="*/ 0 60000 65536"/>
              <a:gd name="T8" fmla="*/ 0 60000 65536"/>
              <a:gd name="T9" fmla="*/ 0 w 21600"/>
              <a:gd name="T10" fmla="*/ 0 h 27306"/>
              <a:gd name="T11" fmla="*/ 21600 w 21600"/>
              <a:gd name="T12" fmla="*/ 27306 h 27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0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</a:path>
              <a:path w="21600" h="2730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27"/>
                  <a:pt x="21341" y="25446"/>
                  <a:pt x="20832" y="2730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03" name="Arc 83"/>
          <p:cNvSpPr>
            <a:spLocks/>
          </p:cNvSpPr>
          <p:nvPr/>
        </p:nvSpPr>
        <p:spPr bwMode="auto">
          <a:xfrm>
            <a:off x="787400" y="3943350"/>
            <a:ext cx="142875" cy="144463"/>
          </a:xfrm>
          <a:custGeom>
            <a:avLst/>
            <a:gdLst>
              <a:gd name="T0" fmla="*/ 0 w 21600"/>
              <a:gd name="T1" fmla="*/ 0 h 27313"/>
              <a:gd name="T2" fmla="*/ 2147483647 w 21600"/>
              <a:gd name="T3" fmla="*/ 2147483647 h 27313"/>
              <a:gd name="T4" fmla="*/ 0 w 21600"/>
              <a:gd name="T5" fmla="*/ 2147483647 h 27313"/>
              <a:gd name="T6" fmla="*/ 0 60000 65536"/>
              <a:gd name="T7" fmla="*/ 0 60000 65536"/>
              <a:gd name="T8" fmla="*/ 0 60000 65536"/>
              <a:gd name="T9" fmla="*/ 0 w 21600"/>
              <a:gd name="T10" fmla="*/ 0 h 27313"/>
              <a:gd name="T11" fmla="*/ 21600 w 21600"/>
              <a:gd name="T12" fmla="*/ 27313 h 273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13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30"/>
                  <a:pt x="21341" y="25451"/>
                  <a:pt x="20830" y="27312"/>
                </a:cubicBezTo>
              </a:path>
              <a:path w="21600" h="27313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530"/>
                  <a:pt x="21341" y="25451"/>
                  <a:pt x="20830" y="2731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04" name="Arc 84"/>
          <p:cNvSpPr>
            <a:spLocks/>
          </p:cNvSpPr>
          <p:nvPr/>
        </p:nvSpPr>
        <p:spPr bwMode="auto">
          <a:xfrm rot="-9825354">
            <a:off x="1803400" y="2430463"/>
            <a:ext cx="317500" cy="215900"/>
          </a:xfrm>
          <a:custGeom>
            <a:avLst/>
            <a:gdLst>
              <a:gd name="T0" fmla="*/ 0 w 12637"/>
              <a:gd name="T1" fmla="*/ 2147483647 h 21600"/>
              <a:gd name="T2" fmla="*/ 2147483647 w 12637"/>
              <a:gd name="T3" fmla="*/ 2147483647 h 21600"/>
              <a:gd name="T4" fmla="*/ 2147483647 w 12637"/>
              <a:gd name="T5" fmla="*/ 2147483647 h 21600"/>
              <a:gd name="T6" fmla="*/ 0 60000 65536"/>
              <a:gd name="T7" fmla="*/ 0 60000 65536"/>
              <a:gd name="T8" fmla="*/ 0 60000 65536"/>
              <a:gd name="T9" fmla="*/ 0 w 12637"/>
              <a:gd name="T10" fmla="*/ 0 h 21600"/>
              <a:gd name="T11" fmla="*/ 12637 w 1263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637" h="21600" fill="none" extrusionOk="0">
                <a:moveTo>
                  <a:pt x="-1" y="173"/>
                </a:moveTo>
                <a:cubicBezTo>
                  <a:pt x="906" y="58"/>
                  <a:pt x="1819" y="-1"/>
                  <a:pt x="2734" y="0"/>
                </a:cubicBezTo>
                <a:cubicBezTo>
                  <a:pt x="6179" y="0"/>
                  <a:pt x="9575" y="824"/>
                  <a:pt x="12637" y="2403"/>
                </a:cubicBezTo>
              </a:path>
              <a:path w="12637" h="21600" stroke="0" extrusionOk="0">
                <a:moveTo>
                  <a:pt x="-1" y="173"/>
                </a:moveTo>
                <a:cubicBezTo>
                  <a:pt x="906" y="58"/>
                  <a:pt x="1819" y="-1"/>
                  <a:pt x="2734" y="0"/>
                </a:cubicBezTo>
                <a:cubicBezTo>
                  <a:pt x="6179" y="0"/>
                  <a:pt x="9575" y="824"/>
                  <a:pt x="12637" y="2403"/>
                </a:cubicBezTo>
                <a:lnTo>
                  <a:pt x="2734" y="21600"/>
                </a:lnTo>
                <a:lnTo>
                  <a:pt x="-1" y="173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05" name="Arc 85"/>
          <p:cNvSpPr>
            <a:spLocks/>
          </p:cNvSpPr>
          <p:nvPr/>
        </p:nvSpPr>
        <p:spPr bwMode="auto">
          <a:xfrm rot="-9825354">
            <a:off x="1866900" y="2430463"/>
            <a:ext cx="217488" cy="155575"/>
          </a:xfrm>
          <a:custGeom>
            <a:avLst/>
            <a:gdLst>
              <a:gd name="T0" fmla="*/ 0 w 14692"/>
              <a:gd name="T1" fmla="*/ 2147483647 h 21600"/>
              <a:gd name="T2" fmla="*/ 2147483647 w 14692"/>
              <a:gd name="T3" fmla="*/ 2147483647 h 21600"/>
              <a:gd name="T4" fmla="*/ 2147483647 w 14692"/>
              <a:gd name="T5" fmla="*/ 2147483647 h 21600"/>
              <a:gd name="T6" fmla="*/ 0 60000 65536"/>
              <a:gd name="T7" fmla="*/ 0 60000 65536"/>
              <a:gd name="T8" fmla="*/ 0 60000 65536"/>
              <a:gd name="T9" fmla="*/ 0 w 14692"/>
              <a:gd name="T10" fmla="*/ 0 h 21600"/>
              <a:gd name="T11" fmla="*/ 14692 w 1469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92" h="21600" fill="none" extrusionOk="0">
                <a:moveTo>
                  <a:pt x="-1" y="173"/>
                </a:moveTo>
                <a:cubicBezTo>
                  <a:pt x="906" y="58"/>
                  <a:pt x="1819" y="-1"/>
                  <a:pt x="2734" y="0"/>
                </a:cubicBezTo>
                <a:cubicBezTo>
                  <a:pt x="6988" y="0"/>
                  <a:pt x="11148" y="1256"/>
                  <a:pt x="14691" y="3612"/>
                </a:cubicBezTo>
              </a:path>
              <a:path w="14692" h="21600" stroke="0" extrusionOk="0">
                <a:moveTo>
                  <a:pt x="-1" y="173"/>
                </a:moveTo>
                <a:cubicBezTo>
                  <a:pt x="906" y="58"/>
                  <a:pt x="1819" y="-1"/>
                  <a:pt x="2734" y="0"/>
                </a:cubicBezTo>
                <a:cubicBezTo>
                  <a:pt x="6988" y="0"/>
                  <a:pt x="11148" y="1256"/>
                  <a:pt x="14691" y="3612"/>
                </a:cubicBezTo>
                <a:lnTo>
                  <a:pt x="2734" y="21600"/>
                </a:lnTo>
                <a:lnTo>
                  <a:pt x="-1" y="173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06" name="Arc 86"/>
          <p:cNvSpPr>
            <a:spLocks/>
          </p:cNvSpPr>
          <p:nvPr/>
        </p:nvSpPr>
        <p:spPr bwMode="auto">
          <a:xfrm flipV="1">
            <a:off x="2082800" y="2503488"/>
            <a:ext cx="215900" cy="7143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07" name="Arc 87"/>
          <p:cNvSpPr>
            <a:spLocks/>
          </p:cNvSpPr>
          <p:nvPr/>
        </p:nvSpPr>
        <p:spPr bwMode="auto">
          <a:xfrm flipV="1">
            <a:off x="2082800" y="2574925"/>
            <a:ext cx="288925" cy="7143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65" name="TextBox 25"/>
          <p:cNvSpPr txBox="1">
            <a:spLocks noChangeArrowheads="1"/>
          </p:cNvSpPr>
          <p:nvPr/>
        </p:nvSpPr>
        <p:spPr bwMode="auto">
          <a:xfrm>
            <a:off x="442913" y="4279900"/>
            <a:ext cx="3381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10266" name="TextBox 26"/>
          <p:cNvSpPr txBox="1">
            <a:spLocks noChangeArrowheads="1"/>
          </p:cNvSpPr>
          <p:nvPr/>
        </p:nvSpPr>
        <p:spPr bwMode="auto">
          <a:xfrm>
            <a:off x="2085975" y="1851025"/>
            <a:ext cx="255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10267" name="TextBox 27"/>
          <p:cNvSpPr txBox="1">
            <a:spLocks noChangeArrowheads="1"/>
          </p:cNvSpPr>
          <p:nvPr/>
        </p:nvSpPr>
        <p:spPr bwMode="auto">
          <a:xfrm>
            <a:off x="3514725" y="4208463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9245" name="TextBox 28"/>
          <p:cNvSpPr txBox="1">
            <a:spLocks noChangeArrowheads="1"/>
          </p:cNvSpPr>
          <p:nvPr/>
        </p:nvSpPr>
        <p:spPr bwMode="auto">
          <a:xfrm>
            <a:off x="1085850" y="2851150"/>
            <a:ext cx="327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</a:t>
            </a:r>
            <a:endParaRPr lang="ru-RU"/>
          </a:p>
        </p:txBody>
      </p:sp>
      <p:sp>
        <p:nvSpPr>
          <p:cNvPr id="9246" name="TextBox 29"/>
          <p:cNvSpPr txBox="1">
            <a:spLocks noChangeArrowheads="1"/>
          </p:cNvSpPr>
          <p:nvPr/>
        </p:nvSpPr>
        <p:spPr bwMode="auto">
          <a:xfrm>
            <a:off x="2871788" y="2779713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</a:t>
            </a:r>
            <a:endParaRPr lang="ru-RU"/>
          </a:p>
        </p:txBody>
      </p:sp>
      <p:sp>
        <p:nvSpPr>
          <p:cNvPr id="9247" name="TextBox 30"/>
          <p:cNvSpPr txBox="1">
            <a:spLocks noChangeArrowheads="1"/>
          </p:cNvSpPr>
          <p:nvPr/>
        </p:nvSpPr>
        <p:spPr bwMode="auto">
          <a:xfrm>
            <a:off x="1943100" y="4279900"/>
            <a:ext cx="327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</a:t>
            </a:r>
            <a:endParaRPr lang="ru-RU"/>
          </a:p>
        </p:txBody>
      </p:sp>
      <p:sp>
        <p:nvSpPr>
          <p:cNvPr id="9248" name="TextBox 32"/>
          <p:cNvSpPr txBox="1">
            <a:spLocks noChangeArrowheads="1"/>
          </p:cNvSpPr>
          <p:nvPr/>
        </p:nvSpPr>
        <p:spPr bwMode="auto">
          <a:xfrm>
            <a:off x="1800225" y="2636838"/>
            <a:ext cx="255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</a:t>
            </a:r>
            <a:endParaRPr lang="ru-RU"/>
          </a:p>
        </p:txBody>
      </p:sp>
      <p:sp>
        <p:nvSpPr>
          <p:cNvPr id="9249" name="TextBox 33"/>
          <p:cNvSpPr txBox="1">
            <a:spLocks noChangeArrowheads="1"/>
          </p:cNvSpPr>
          <p:nvPr/>
        </p:nvSpPr>
        <p:spPr bwMode="auto">
          <a:xfrm>
            <a:off x="2157413" y="2636838"/>
            <a:ext cx="214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  <a:endParaRPr lang="ru-RU"/>
          </a:p>
        </p:txBody>
      </p:sp>
      <p:sp>
        <p:nvSpPr>
          <p:cNvPr id="9250" name="TextBox 34"/>
          <p:cNvSpPr txBox="1">
            <a:spLocks noChangeArrowheads="1"/>
          </p:cNvSpPr>
          <p:nvPr/>
        </p:nvSpPr>
        <p:spPr bwMode="auto">
          <a:xfrm>
            <a:off x="3014663" y="3708400"/>
            <a:ext cx="255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  <a:endParaRPr lang="ru-RU"/>
          </a:p>
        </p:txBody>
      </p:sp>
      <p:sp>
        <p:nvSpPr>
          <p:cNvPr id="9251" name="TextBox 36"/>
          <p:cNvSpPr txBox="1">
            <a:spLocks noChangeArrowheads="1"/>
          </p:cNvSpPr>
          <p:nvPr/>
        </p:nvSpPr>
        <p:spPr bwMode="auto">
          <a:xfrm>
            <a:off x="2800350" y="39227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  <a:endParaRPr lang="ru-RU"/>
          </a:p>
        </p:txBody>
      </p:sp>
      <p:sp>
        <p:nvSpPr>
          <p:cNvPr id="9252" name="TextBox 37"/>
          <p:cNvSpPr txBox="1">
            <a:spLocks noChangeArrowheads="1"/>
          </p:cNvSpPr>
          <p:nvPr/>
        </p:nvSpPr>
        <p:spPr bwMode="auto">
          <a:xfrm>
            <a:off x="1300163" y="3922713"/>
            <a:ext cx="214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9253" name="TextBox 38"/>
          <p:cNvSpPr txBox="1">
            <a:spLocks noChangeArrowheads="1"/>
          </p:cNvSpPr>
          <p:nvPr/>
        </p:nvSpPr>
        <p:spPr bwMode="auto">
          <a:xfrm>
            <a:off x="1014413" y="3565525"/>
            <a:ext cx="214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6</a:t>
            </a:r>
            <a:endParaRPr lang="ru-RU"/>
          </a:p>
        </p:txBody>
      </p:sp>
      <p:sp>
        <p:nvSpPr>
          <p:cNvPr id="9254" name="Прямоугольник 40"/>
          <p:cNvSpPr>
            <a:spLocks noChangeArrowheads="1"/>
          </p:cNvSpPr>
          <p:nvPr/>
        </p:nvSpPr>
        <p:spPr bwMode="auto">
          <a:xfrm>
            <a:off x="1214438" y="5000625"/>
            <a:ext cx="33575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∆АВС:</a:t>
            </a:r>
            <a:endParaRPr lang="en-US"/>
          </a:p>
          <a:p>
            <a:r>
              <a:rPr lang="en-US"/>
              <a:t>AN</a:t>
            </a:r>
            <a:r>
              <a:rPr lang="ru-RU"/>
              <a:t>,</a:t>
            </a:r>
            <a:r>
              <a:rPr lang="en-US"/>
              <a:t> CM</a:t>
            </a:r>
            <a:r>
              <a:rPr lang="ru-RU"/>
              <a:t>,</a:t>
            </a:r>
            <a:r>
              <a:rPr lang="en-US"/>
              <a:t> BS</a:t>
            </a:r>
            <a:r>
              <a:rPr lang="ru-RU"/>
              <a:t> - биссектрисы</a:t>
            </a:r>
          </a:p>
          <a:p>
            <a:r>
              <a:rPr lang="en-US"/>
              <a:t>AN</a:t>
            </a:r>
            <a:r>
              <a:rPr lang="ru-RU"/>
              <a:t> </a:t>
            </a:r>
            <a:r>
              <a:rPr lang="en-US"/>
              <a:t>∩ CM</a:t>
            </a:r>
            <a:r>
              <a:rPr lang="ru-RU"/>
              <a:t> </a:t>
            </a:r>
            <a:r>
              <a:rPr lang="en-US"/>
              <a:t>∩ BS</a:t>
            </a:r>
            <a:r>
              <a:rPr lang="ru-RU"/>
              <a:t>=О</a:t>
            </a:r>
          </a:p>
        </p:txBody>
      </p:sp>
      <p:sp>
        <p:nvSpPr>
          <p:cNvPr id="10278" name="TextBox 47"/>
          <p:cNvSpPr txBox="1">
            <a:spLocks noChangeArrowheads="1"/>
          </p:cNvSpPr>
          <p:nvPr/>
        </p:nvSpPr>
        <p:spPr bwMode="auto">
          <a:xfrm>
            <a:off x="5500688" y="221456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10279" name="TextBox 48"/>
          <p:cNvSpPr txBox="1">
            <a:spLocks noChangeArrowheads="1"/>
          </p:cNvSpPr>
          <p:nvPr/>
        </p:nvSpPr>
        <p:spPr bwMode="auto">
          <a:xfrm>
            <a:off x="8143875" y="1285875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</a:t>
            </a:r>
            <a:endParaRPr lang="ru-RU"/>
          </a:p>
        </p:txBody>
      </p:sp>
      <p:sp>
        <p:nvSpPr>
          <p:cNvPr id="10280" name="TextBox 50"/>
          <p:cNvSpPr txBox="1">
            <a:spLocks noChangeArrowheads="1"/>
          </p:cNvSpPr>
          <p:nvPr/>
        </p:nvSpPr>
        <p:spPr bwMode="auto">
          <a:xfrm>
            <a:off x="7929563" y="3357563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C</a:t>
            </a:r>
            <a:endParaRPr lang="ru-RU"/>
          </a:p>
        </p:txBody>
      </p:sp>
      <p:sp>
        <p:nvSpPr>
          <p:cNvPr id="9258" name="TextBox 51"/>
          <p:cNvSpPr txBox="1">
            <a:spLocks noChangeArrowheads="1"/>
          </p:cNvSpPr>
          <p:nvPr/>
        </p:nvSpPr>
        <p:spPr bwMode="auto">
          <a:xfrm>
            <a:off x="6429375" y="2428875"/>
            <a:ext cx="142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</a:t>
            </a:r>
            <a:endParaRPr lang="ru-RU"/>
          </a:p>
        </p:txBody>
      </p:sp>
      <p:sp>
        <p:nvSpPr>
          <p:cNvPr id="9259" name="TextBox 52"/>
          <p:cNvSpPr txBox="1">
            <a:spLocks noChangeArrowheads="1"/>
          </p:cNvSpPr>
          <p:nvPr/>
        </p:nvSpPr>
        <p:spPr bwMode="auto">
          <a:xfrm>
            <a:off x="6500813" y="21431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  <a:endParaRPr lang="ru-RU"/>
          </a:p>
        </p:txBody>
      </p:sp>
      <p:sp>
        <p:nvSpPr>
          <p:cNvPr id="9261" name="TextBox 55"/>
          <p:cNvSpPr txBox="1">
            <a:spLocks noChangeArrowheads="1"/>
          </p:cNvSpPr>
          <p:nvPr/>
        </p:nvSpPr>
        <p:spPr bwMode="auto">
          <a:xfrm>
            <a:off x="5857875" y="4071938"/>
            <a:ext cx="30003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ВАМ =   САМ, </a:t>
            </a:r>
            <a:endParaRPr lang="en-US"/>
          </a:p>
          <a:p>
            <a:r>
              <a:rPr lang="ru-RU"/>
              <a:t>АМ – биссектриса    ВАС    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rot="16200000" flipH="1">
            <a:off x="7465219" y="2107406"/>
            <a:ext cx="642938" cy="14287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7429500" y="2714626"/>
            <a:ext cx="642937" cy="21431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 rot="20673203">
            <a:off x="7546975" y="1879600"/>
            <a:ext cx="193675" cy="169863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 rot="1212464">
            <a:off x="7523163" y="2951163"/>
            <a:ext cx="158750" cy="15875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7500938" y="15001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K</a:t>
            </a:r>
            <a:endParaRPr lang="ru-RU"/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7358063" y="3143250"/>
            <a:ext cx="500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L</a:t>
            </a:r>
            <a:endParaRPr lang="ru-RU"/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7929563" y="21431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</a:t>
            </a:r>
            <a:endParaRPr lang="ru-RU"/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014538" y="320833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</a:t>
            </a:r>
            <a:endParaRPr lang="ru-RU"/>
          </a:p>
        </p:txBody>
      </p:sp>
      <p:pic>
        <p:nvPicPr>
          <p:cNvPr id="9270" name="Picture 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0263" y="4157663"/>
            <a:ext cx="1651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71" name="Picture 5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4188" y="4164013"/>
            <a:ext cx="1651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3525" y="4414838"/>
            <a:ext cx="1651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5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5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5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5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 animBg="1"/>
      <p:bldP spid="5140" grpId="0" animBg="1"/>
      <p:bldP spid="5142" grpId="0" animBg="1"/>
      <p:bldP spid="5143" grpId="0" animBg="1"/>
      <p:bldP spid="5144" grpId="0" animBg="1"/>
      <p:bldP spid="5186" grpId="0" animBg="1"/>
      <p:bldP spid="5192" grpId="0" animBg="1"/>
      <p:bldP spid="5193" grpId="0" animBg="1"/>
      <p:bldP spid="5195" grpId="0" animBg="1"/>
      <p:bldP spid="5196" grpId="0" animBg="1"/>
      <p:bldP spid="5198" grpId="0" animBg="1"/>
      <p:bldP spid="5201" grpId="0" animBg="1"/>
      <p:bldP spid="5203" grpId="0" animBg="1"/>
      <p:bldP spid="5204" grpId="0" animBg="1"/>
      <p:bldP spid="5205" grpId="0" animBg="1"/>
      <p:bldP spid="5206" grpId="0" animBg="1"/>
      <p:bldP spid="5207" grpId="0" animBg="1"/>
      <p:bldP spid="9245" grpId="0"/>
      <p:bldP spid="9246" grpId="0"/>
      <p:bldP spid="9247" grpId="0"/>
      <p:bldP spid="9248" grpId="0"/>
      <p:bldP spid="9249" grpId="0"/>
      <p:bldP spid="9250" grpId="0"/>
      <p:bldP spid="9251" grpId="0"/>
      <p:bldP spid="9252" grpId="0"/>
      <p:bldP spid="9254" grpId="0"/>
      <p:bldP spid="9258" grpId="0"/>
      <p:bldP spid="9259" grpId="0"/>
      <p:bldP spid="9261" grpId="0"/>
      <p:bldP spid="51" grpId="0" animBg="1"/>
      <p:bldP spid="52" grpId="0" animBg="1"/>
      <p:bldP spid="53" grpId="0"/>
      <p:bldP spid="54" grpId="0"/>
      <p:bldP spid="55" grpId="0"/>
      <p:bldP spid="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301875" y="319088"/>
            <a:ext cx="581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</a:rPr>
              <a:t>Свойство серединного перпендикуляра</a:t>
            </a:r>
          </a:p>
        </p:txBody>
      </p:sp>
      <p:sp>
        <p:nvSpPr>
          <p:cNvPr id="11267" name="Line 9"/>
          <p:cNvSpPr>
            <a:spLocks noChangeShapeType="1"/>
          </p:cNvSpPr>
          <p:nvPr/>
        </p:nvSpPr>
        <p:spPr bwMode="auto">
          <a:xfrm flipV="1">
            <a:off x="614363" y="2482850"/>
            <a:ext cx="20875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V="1">
            <a:off x="1622425" y="1258888"/>
            <a:ext cx="0" cy="143986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622425" y="2338388"/>
            <a:ext cx="144463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1046163" y="2409825"/>
            <a:ext cx="71437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2125663" y="2409825"/>
            <a:ext cx="73025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Line 14"/>
          <p:cNvSpPr>
            <a:spLocks noChangeShapeType="1"/>
          </p:cNvSpPr>
          <p:nvPr/>
        </p:nvSpPr>
        <p:spPr bwMode="auto">
          <a:xfrm>
            <a:off x="614363" y="240982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3" name="Line 15"/>
          <p:cNvSpPr>
            <a:spLocks noChangeShapeType="1"/>
          </p:cNvSpPr>
          <p:nvPr/>
        </p:nvSpPr>
        <p:spPr bwMode="auto">
          <a:xfrm flipH="1">
            <a:off x="2701925" y="2409825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4" name="Line 16"/>
          <p:cNvSpPr>
            <a:spLocks noChangeShapeType="1"/>
          </p:cNvSpPr>
          <p:nvPr/>
        </p:nvSpPr>
        <p:spPr bwMode="auto">
          <a:xfrm flipV="1">
            <a:off x="614363" y="2482850"/>
            <a:ext cx="20875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5" name="Line 21"/>
          <p:cNvSpPr>
            <a:spLocks noChangeShapeType="1"/>
          </p:cNvSpPr>
          <p:nvPr/>
        </p:nvSpPr>
        <p:spPr bwMode="auto">
          <a:xfrm>
            <a:off x="614363" y="240982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6" name="Line 22"/>
          <p:cNvSpPr>
            <a:spLocks noChangeShapeType="1"/>
          </p:cNvSpPr>
          <p:nvPr/>
        </p:nvSpPr>
        <p:spPr bwMode="auto">
          <a:xfrm flipH="1">
            <a:off x="2701925" y="2409825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7" name="Line 23"/>
          <p:cNvSpPr>
            <a:spLocks noChangeShapeType="1"/>
          </p:cNvSpPr>
          <p:nvPr/>
        </p:nvSpPr>
        <p:spPr bwMode="auto">
          <a:xfrm flipV="1">
            <a:off x="614363" y="2482850"/>
            <a:ext cx="20875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8" name="Line 28"/>
          <p:cNvSpPr>
            <a:spLocks noChangeShapeType="1"/>
          </p:cNvSpPr>
          <p:nvPr/>
        </p:nvSpPr>
        <p:spPr bwMode="auto">
          <a:xfrm>
            <a:off x="614363" y="240982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9" name="Line 29"/>
          <p:cNvSpPr>
            <a:spLocks noChangeShapeType="1"/>
          </p:cNvSpPr>
          <p:nvPr/>
        </p:nvSpPr>
        <p:spPr bwMode="auto">
          <a:xfrm flipH="1">
            <a:off x="2701925" y="2409825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0" name="Line 35"/>
          <p:cNvSpPr>
            <a:spLocks noChangeShapeType="1"/>
          </p:cNvSpPr>
          <p:nvPr/>
        </p:nvSpPr>
        <p:spPr bwMode="auto">
          <a:xfrm>
            <a:off x="614363" y="240982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1" name="Line 36"/>
          <p:cNvSpPr>
            <a:spLocks noChangeShapeType="1"/>
          </p:cNvSpPr>
          <p:nvPr/>
        </p:nvSpPr>
        <p:spPr bwMode="auto">
          <a:xfrm flipH="1">
            <a:off x="2701925" y="2409825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25" name="Line 233"/>
          <p:cNvSpPr>
            <a:spLocks noChangeShapeType="1"/>
          </p:cNvSpPr>
          <p:nvPr/>
        </p:nvSpPr>
        <p:spPr bwMode="auto">
          <a:xfrm flipH="1">
            <a:off x="4748213" y="3254375"/>
            <a:ext cx="2951162" cy="1223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26" name="Line 234"/>
          <p:cNvSpPr>
            <a:spLocks noChangeShapeType="1"/>
          </p:cNvSpPr>
          <p:nvPr/>
        </p:nvSpPr>
        <p:spPr bwMode="auto">
          <a:xfrm>
            <a:off x="4748213" y="4478338"/>
            <a:ext cx="2592387" cy="1296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27" name="Line 235"/>
          <p:cNvSpPr>
            <a:spLocks noChangeShapeType="1"/>
          </p:cNvSpPr>
          <p:nvPr/>
        </p:nvSpPr>
        <p:spPr bwMode="auto">
          <a:xfrm flipH="1">
            <a:off x="7340600" y="3252788"/>
            <a:ext cx="358775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28" name="Line 236"/>
          <p:cNvSpPr>
            <a:spLocks noChangeShapeType="1"/>
          </p:cNvSpPr>
          <p:nvPr/>
        </p:nvSpPr>
        <p:spPr bwMode="auto">
          <a:xfrm>
            <a:off x="6259513" y="3829050"/>
            <a:ext cx="504825" cy="1079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29" name="Line 237"/>
          <p:cNvSpPr>
            <a:spLocks noChangeShapeType="1"/>
          </p:cNvSpPr>
          <p:nvPr/>
        </p:nvSpPr>
        <p:spPr bwMode="auto">
          <a:xfrm flipH="1" flipV="1">
            <a:off x="6332538" y="4333875"/>
            <a:ext cx="1150937" cy="14287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30" name="Line 238"/>
          <p:cNvSpPr>
            <a:spLocks noChangeShapeType="1"/>
          </p:cNvSpPr>
          <p:nvPr/>
        </p:nvSpPr>
        <p:spPr bwMode="auto">
          <a:xfrm flipH="1">
            <a:off x="6116638" y="3829050"/>
            <a:ext cx="719137" cy="12969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31" name="AutoShape 23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rot="-1418612">
            <a:off x="6299200" y="3803650"/>
            <a:ext cx="163513" cy="173038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032" name="AutoShape 2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rot="391232">
            <a:off x="7340600" y="4265613"/>
            <a:ext cx="203200" cy="206375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033" name="AutoShape 2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rot="1663343">
            <a:off x="5972175" y="4908550"/>
            <a:ext cx="215900" cy="2159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034" name="Line 242"/>
          <p:cNvSpPr>
            <a:spLocks noChangeShapeType="1"/>
          </p:cNvSpPr>
          <p:nvPr/>
        </p:nvSpPr>
        <p:spPr bwMode="auto">
          <a:xfrm flipH="1">
            <a:off x="5395913" y="4116388"/>
            <a:ext cx="0" cy="217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35" name="Line 243"/>
          <p:cNvSpPr>
            <a:spLocks noChangeShapeType="1"/>
          </p:cNvSpPr>
          <p:nvPr/>
        </p:nvSpPr>
        <p:spPr bwMode="auto">
          <a:xfrm flipH="1">
            <a:off x="5467350" y="4044950"/>
            <a:ext cx="0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36" name="Line 244"/>
          <p:cNvSpPr>
            <a:spLocks noChangeShapeType="1"/>
          </p:cNvSpPr>
          <p:nvPr/>
        </p:nvSpPr>
        <p:spPr bwMode="auto">
          <a:xfrm flipH="1">
            <a:off x="6907213" y="3468688"/>
            <a:ext cx="0" cy="217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37" name="Line 245"/>
          <p:cNvSpPr>
            <a:spLocks noChangeShapeType="1"/>
          </p:cNvSpPr>
          <p:nvPr/>
        </p:nvSpPr>
        <p:spPr bwMode="auto">
          <a:xfrm flipH="1">
            <a:off x="6980238" y="3468688"/>
            <a:ext cx="0" cy="217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38" name="Line 246"/>
          <p:cNvSpPr>
            <a:spLocks noChangeShapeType="1"/>
          </p:cNvSpPr>
          <p:nvPr/>
        </p:nvSpPr>
        <p:spPr bwMode="auto">
          <a:xfrm flipH="1">
            <a:off x="6691313" y="5341938"/>
            <a:ext cx="0" cy="217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39" name="Line 247"/>
          <p:cNvSpPr>
            <a:spLocks noChangeShapeType="1"/>
          </p:cNvSpPr>
          <p:nvPr/>
        </p:nvSpPr>
        <p:spPr bwMode="auto">
          <a:xfrm flipH="1">
            <a:off x="5395913" y="4692650"/>
            <a:ext cx="0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40" name="Line 248"/>
          <p:cNvSpPr>
            <a:spLocks noChangeShapeType="1"/>
          </p:cNvSpPr>
          <p:nvPr/>
        </p:nvSpPr>
        <p:spPr bwMode="auto">
          <a:xfrm>
            <a:off x="7556500" y="3757613"/>
            <a:ext cx="144463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41" name="Line 249"/>
          <p:cNvSpPr>
            <a:spLocks noChangeShapeType="1"/>
          </p:cNvSpPr>
          <p:nvPr/>
        </p:nvSpPr>
        <p:spPr bwMode="auto">
          <a:xfrm>
            <a:off x="7556500" y="3829050"/>
            <a:ext cx="144463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42" name="Line 250"/>
          <p:cNvSpPr>
            <a:spLocks noChangeShapeType="1"/>
          </p:cNvSpPr>
          <p:nvPr/>
        </p:nvSpPr>
        <p:spPr bwMode="auto">
          <a:xfrm>
            <a:off x="7556500" y="3900488"/>
            <a:ext cx="144463" cy="1444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43" name="Line 251"/>
          <p:cNvSpPr>
            <a:spLocks noChangeShapeType="1"/>
          </p:cNvSpPr>
          <p:nvPr/>
        </p:nvSpPr>
        <p:spPr bwMode="auto">
          <a:xfrm flipH="1" flipV="1">
            <a:off x="7340600" y="5126038"/>
            <a:ext cx="142875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44" name="Line 252"/>
          <p:cNvSpPr>
            <a:spLocks noChangeShapeType="1"/>
          </p:cNvSpPr>
          <p:nvPr/>
        </p:nvSpPr>
        <p:spPr bwMode="auto">
          <a:xfrm>
            <a:off x="7340600" y="5053013"/>
            <a:ext cx="144463" cy="146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045" name="Line 253"/>
          <p:cNvSpPr>
            <a:spLocks noChangeShapeType="1"/>
          </p:cNvSpPr>
          <p:nvPr/>
        </p:nvSpPr>
        <p:spPr bwMode="auto">
          <a:xfrm>
            <a:off x="7340600" y="4981575"/>
            <a:ext cx="142875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303" name="AutoShape 25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16913" y="6237288"/>
            <a:ext cx="503237" cy="433387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0" name="TextBox 39"/>
          <p:cNvSpPr txBox="1">
            <a:spLocks noChangeArrowheads="1"/>
          </p:cNvSpPr>
          <p:nvPr/>
        </p:nvSpPr>
        <p:spPr bwMode="auto">
          <a:xfrm>
            <a:off x="285750" y="4357688"/>
            <a:ext cx="4643438" cy="20320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dirty="0" smtClean="0"/>
              <a:t> ∆АВС: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m</a:t>
            </a:r>
            <a:r>
              <a:rPr lang="ru-RU" dirty="0" smtClean="0"/>
              <a:t>,</a:t>
            </a:r>
            <a:r>
              <a:rPr lang="en-US" dirty="0" smtClean="0"/>
              <a:t> n</a:t>
            </a:r>
            <a:r>
              <a:rPr lang="ru-RU" dirty="0" smtClean="0"/>
              <a:t>,</a:t>
            </a:r>
            <a:r>
              <a:rPr lang="en-US" dirty="0" smtClean="0"/>
              <a:t> f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серединные перпендикуляры.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 m </a:t>
            </a:r>
            <a:r>
              <a:rPr lang="ru-RU" dirty="0" smtClean="0"/>
              <a:t>   АВ,</a:t>
            </a:r>
            <a:r>
              <a:rPr lang="en-US" dirty="0" smtClean="0"/>
              <a:t> n </a:t>
            </a:r>
            <a:r>
              <a:rPr lang="ru-RU" dirty="0" smtClean="0"/>
              <a:t>    ВС,  </a:t>
            </a:r>
            <a:r>
              <a:rPr lang="en-US" dirty="0" smtClean="0"/>
              <a:t>f</a:t>
            </a:r>
            <a:r>
              <a:rPr lang="ru-RU" dirty="0" smtClean="0"/>
              <a:t>     АС,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m</a:t>
            </a:r>
            <a:r>
              <a:rPr lang="ru-RU" dirty="0" smtClean="0"/>
              <a:t> ∩</a:t>
            </a:r>
            <a:r>
              <a:rPr lang="en-US" dirty="0" smtClean="0"/>
              <a:t> n </a:t>
            </a:r>
            <a:r>
              <a:rPr lang="ru-RU" dirty="0" smtClean="0"/>
              <a:t>∩</a:t>
            </a:r>
            <a:r>
              <a:rPr lang="en-US" dirty="0" smtClean="0"/>
              <a:t> f</a:t>
            </a:r>
            <a:r>
              <a:rPr lang="ru-RU" dirty="0" smtClean="0"/>
              <a:t> </a:t>
            </a:r>
            <a:r>
              <a:rPr lang="en-US" dirty="0" smtClean="0"/>
              <a:t>= </a:t>
            </a:r>
            <a:r>
              <a:rPr lang="ru-RU" dirty="0" smtClean="0"/>
              <a:t>О</a:t>
            </a:r>
            <a:endParaRPr lang="en-US" dirty="0" smtClean="0"/>
          </a:p>
          <a:p>
            <a:pPr eaLnBrk="1" hangingPunct="1">
              <a:defRPr/>
            </a:pPr>
            <a:endParaRPr lang="en-US" sz="1743" dirty="0" smtClean="0"/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10281" name="TextBox 40"/>
          <p:cNvSpPr txBox="1">
            <a:spLocks noChangeArrowheads="1"/>
          </p:cNvSpPr>
          <p:nvPr/>
        </p:nvSpPr>
        <p:spPr bwMode="auto">
          <a:xfrm>
            <a:off x="4462463" y="4321175"/>
            <a:ext cx="3381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10282" name="TextBox 41"/>
          <p:cNvSpPr txBox="1">
            <a:spLocks noChangeArrowheads="1"/>
          </p:cNvSpPr>
          <p:nvPr/>
        </p:nvSpPr>
        <p:spPr bwMode="auto">
          <a:xfrm>
            <a:off x="7748588" y="3035300"/>
            <a:ext cx="3381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10283" name="TextBox 42"/>
          <p:cNvSpPr txBox="1">
            <a:spLocks noChangeArrowheads="1"/>
          </p:cNvSpPr>
          <p:nvPr/>
        </p:nvSpPr>
        <p:spPr bwMode="auto">
          <a:xfrm>
            <a:off x="7391400" y="5607050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10284" name="TextBox 43"/>
          <p:cNvSpPr txBox="1">
            <a:spLocks noChangeArrowheads="1"/>
          </p:cNvSpPr>
          <p:nvPr/>
        </p:nvSpPr>
        <p:spPr bwMode="auto">
          <a:xfrm>
            <a:off x="6621463" y="450532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</a:t>
            </a:r>
            <a:endParaRPr lang="ru-RU"/>
          </a:p>
        </p:txBody>
      </p:sp>
      <p:sp>
        <p:nvSpPr>
          <p:cNvPr id="10285" name="TextBox 44"/>
          <p:cNvSpPr txBox="1">
            <a:spLocks noChangeArrowheads="1"/>
          </p:cNvSpPr>
          <p:nvPr/>
        </p:nvSpPr>
        <p:spPr bwMode="auto">
          <a:xfrm>
            <a:off x="6924675" y="407035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  <a:endParaRPr lang="ru-RU"/>
          </a:p>
        </p:txBody>
      </p:sp>
      <p:sp>
        <p:nvSpPr>
          <p:cNvPr id="10286" name="TextBox 45"/>
          <p:cNvSpPr txBox="1">
            <a:spLocks noChangeArrowheads="1"/>
          </p:cNvSpPr>
          <p:nvPr/>
        </p:nvSpPr>
        <p:spPr bwMode="auto">
          <a:xfrm>
            <a:off x="6173788" y="443230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</a:t>
            </a:r>
            <a:endParaRPr lang="ru-RU"/>
          </a:p>
        </p:txBody>
      </p:sp>
      <p:sp>
        <p:nvSpPr>
          <p:cNvPr id="10287" name="TextBox 46"/>
          <p:cNvSpPr txBox="1">
            <a:spLocks noChangeArrowheads="1"/>
          </p:cNvSpPr>
          <p:nvPr/>
        </p:nvSpPr>
        <p:spPr bwMode="auto">
          <a:xfrm>
            <a:off x="6534150" y="396398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o</a:t>
            </a:r>
            <a:endParaRPr lang="ru-RU" sz="2400"/>
          </a:p>
        </p:txBody>
      </p:sp>
      <p:sp>
        <p:nvSpPr>
          <p:cNvPr id="10288" name="TextBox 48"/>
          <p:cNvSpPr txBox="1">
            <a:spLocks noChangeArrowheads="1"/>
          </p:cNvSpPr>
          <p:nvPr/>
        </p:nvSpPr>
        <p:spPr bwMode="auto">
          <a:xfrm>
            <a:off x="1266825" y="128270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</a:t>
            </a:r>
            <a:endParaRPr lang="ru-RU"/>
          </a:p>
        </p:txBody>
      </p:sp>
      <p:sp>
        <p:nvSpPr>
          <p:cNvPr id="11313" name="TextBox 49"/>
          <p:cNvSpPr txBox="1">
            <a:spLocks noChangeArrowheads="1"/>
          </p:cNvSpPr>
          <p:nvPr/>
        </p:nvSpPr>
        <p:spPr bwMode="auto">
          <a:xfrm>
            <a:off x="552450" y="2487613"/>
            <a:ext cx="338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  <a:endParaRPr lang="ru-RU"/>
          </a:p>
        </p:txBody>
      </p:sp>
      <p:sp>
        <p:nvSpPr>
          <p:cNvPr id="11314" name="TextBox 50"/>
          <p:cNvSpPr txBox="1">
            <a:spLocks noChangeArrowheads="1"/>
          </p:cNvSpPr>
          <p:nvPr/>
        </p:nvSpPr>
        <p:spPr bwMode="auto">
          <a:xfrm>
            <a:off x="2552700" y="25590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</a:t>
            </a:r>
            <a:endParaRPr lang="ru-RU"/>
          </a:p>
        </p:txBody>
      </p:sp>
      <p:sp>
        <p:nvSpPr>
          <p:cNvPr id="10291" name="TextBox 51"/>
          <p:cNvSpPr txBox="1">
            <a:spLocks noChangeArrowheads="1"/>
          </p:cNvSpPr>
          <p:nvPr/>
        </p:nvSpPr>
        <p:spPr bwMode="auto">
          <a:xfrm>
            <a:off x="3338513" y="2058988"/>
            <a:ext cx="2357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AB</a:t>
            </a:r>
            <a:r>
              <a:rPr lang="ru-RU"/>
              <a:t>     </a:t>
            </a:r>
            <a:r>
              <a:rPr lang="en-US"/>
              <a:t>m</a:t>
            </a:r>
            <a:r>
              <a:rPr lang="ru-RU"/>
              <a:t>,  АО=ВО.</a:t>
            </a:r>
          </a:p>
        </p:txBody>
      </p:sp>
      <p:sp>
        <p:nvSpPr>
          <p:cNvPr id="10292" name="TextBox 52"/>
          <p:cNvSpPr txBox="1">
            <a:spLocks noChangeArrowheads="1"/>
          </p:cNvSpPr>
          <p:nvPr/>
        </p:nvSpPr>
        <p:spPr bwMode="auto">
          <a:xfrm>
            <a:off x="1338263" y="2487613"/>
            <a:ext cx="214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</a:t>
            </a:r>
          </a:p>
        </p:txBody>
      </p:sp>
      <p:pic>
        <p:nvPicPr>
          <p:cNvPr id="12341" name="Picture 5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5075" y="2065338"/>
            <a:ext cx="2857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2" name="Picture 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1875" y="4891088"/>
            <a:ext cx="306388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3" name="Picture 5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325" y="4905375"/>
            <a:ext cx="3460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4" name="Picture 5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" y="4891088"/>
            <a:ext cx="2889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34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34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34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34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4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34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4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000"/>
                                        <p:tgtEl>
                                          <p:spTgt spid="34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3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10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20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2000"/>
                                        <p:tgtEl>
                                          <p:spTgt spid="1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2000"/>
                                        <p:tgtEl>
                                          <p:spTgt spid="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2" grpId="0" animBg="1"/>
      <p:bldP spid="33803" grpId="0" animBg="1"/>
      <p:bldP spid="33804" grpId="0" animBg="1"/>
      <p:bldP spid="33805" grpId="0" animBg="1"/>
      <p:bldP spid="34025" grpId="0" animBg="1"/>
      <p:bldP spid="34026" grpId="0" animBg="1"/>
      <p:bldP spid="34027" grpId="0" animBg="1"/>
      <p:bldP spid="34028" grpId="0" animBg="1"/>
      <p:bldP spid="34029" grpId="0" animBg="1"/>
      <p:bldP spid="34030" grpId="0" animBg="1"/>
      <p:bldP spid="34031" grpId="0" animBg="1"/>
      <p:bldP spid="34032" grpId="0" animBg="1"/>
      <p:bldP spid="34033" grpId="0" animBg="1"/>
      <p:bldP spid="34034" grpId="0" animBg="1"/>
      <p:bldP spid="34035" grpId="0" animBg="1"/>
      <p:bldP spid="34036" grpId="0" animBg="1"/>
      <p:bldP spid="34037" grpId="0" animBg="1"/>
      <p:bldP spid="34038" grpId="0" animBg="1"/>
      <p:bldP spid="34039" grpId="0" animBg="1"/>
      <p:bldP spid="34040" grpId="0" animBg="1"/>
      <p:bldP spid="34041" grpId="0" animBg="1"/>
      <p:bldP spid="34042" grpId="0" animBg="1"/>
      <p:bldP spid="34043" grpId="0" animBg="1"/>
      <p:bldP spid="34044" grpId="0" animBg="1"/>
      <p:bldP spid="34045" grpId="0" animBg="1"/>
      <p:bldP spid="10280" grpId="0"/>
      <p:bldP spid="10281" grpId="0"/>
      <p:bldP spid="10282" grpId="0"/>
      <p:bldP spid="10283" grpId="0"/>
      <p:bldP spid="10284" grpId="0"/>
      <p:bldP spid="10285" grpId="0"/>
      <p:bldP spid="10286" grpId="0"/>
      <p:bldP spid="10287" grpId="0"/>
      <p:bldP spid="10288" grpId="0"/>
      <p:bldP spid="10291" grpId="0"/>
      <p:bldP spid="10292" grpId="0"/>
    </p:bldLst>
  </p:timing>
</p:sld>
</file>

<file path=ppt/theme/theme1.xml><?xml version="1.0" encoding="utf-8"?>
<a:theme xmlns:a="http://schemas.openxmlformats.org/drawingml/2006/main" name="План">
  <a:themeElements>
    <a:clrScheme name="План 10">
      <a:dk1>
        <a:srgbClr val="000000"/>
      </a:dk1>
      <a:lt1>
        <a:srgbClr val="57FFFF"/>
      </a:lt1>
      <a:dk2>
        <a:srgbClr val="4400A8"/>
      </a:dk2>
      <a:lt2>
        <a:srgbClr val="005452"/>
      </a:lt2>
      <a:accent1>
        <a:srgbClr val="92CAC9"/>
      </a:accent1>
      <a:accent2>
        <a:srgbClr val="009999"/>
      </a:accent2>
      <a:accent3>
        <a:srgbClr val="B4FFFF"/>
      </a:accent3>
      <a:accent4>
        <a:srgbClr val="000000"/>
      </a:accent4>
      <a:accent5>
        <a:srgbClr val="C7E1E1"/>
      </a:accent5>
      <a:accent6>
        <a:srgbClr val="008A8A"/>
      </a:accent6>
      <a:hlink>
        <a:srgbClr val="187C16"/>
      </a:hlink>
      <a:folHlink>
        <a:srgbClr val="6600FF"/>
      </a:folHlink>
    </a:clrScheme>
    <a:fontScheme name="План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лан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9">
        <a:dk1>
          <a:srgbClr val="8C307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77275F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10">
        <a:dk1>
          <a:srgbClr val="000000"/>
        </a:dk1>
        <a:lt1>
          <a:srgbClr val="57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B4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3253</TotalTime>
  <Words>563</Words>
  <Application>Microsoft Office PowerPoint</Application>
  <PresentationFormat>Экран (4:3)</PresentationFormat>
  <Paragraphs>229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Wingdings</vt:lpstr>
      <vt:lpstr>Calibri</vt:lpstr>
      <vt:lpstr>План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NATO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Enigmatic</dc:creator>
  <cp:lastModifiedBy>re</cp:lastModifiedBy>
  <cp:revision>228</cp:revision>
  <dcterms:created xsi:type="dcterms:W3CDTF">2008-10-15T15:27:35Z</dcterms:created>
  <dcterms:modified xsi:type="dcterms:W3CDTF">2014-04-08T19:10:06Z</dcterms:modified>
</cp:coreProperties>
</file>