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sldIdLst>
    <p:sldId id="256" r:id="rId2"/>
    <p:sldId id="257" r:id="rId3"/>
    <p:sldId id="258" r:id="rId4"/>
    <p:sldId id="259" r:id="rId5"/>
    <p:sldId id="260" r:id="rId6"/>
    <p:sldId id="262" r:id="rId7"/>
    <p:sldId id="261" r:id="rId8"/>
    <p:sldId id="276" r:id="rId9"/>
    <p:sldId id="265" r:id="rId10"/>
    <p:sldId id="266" r:id="rId11"/>
    <p:sldId id="267" r:id="rId12"/>
    <p:sldId id="268" r:id="rId13"/>
    <p:sldId id="277" r:id="rId14"/>
    <p:sldId id="278" r:id="rId15"/>
    <p:sldId id="279" r:id="rId16"/>
    <p:sldId id="281" r:id="rId17"/>
    <p:sldId id="282" r:id="rId18"/>
    <p:sldId id="280" r:id="rId19"/>
    <p:sldId id="264" r:id="rId20"/>
    <p:sldId id="286" r:id="rId21"/>
    <p:sldId id="287" r:id="rId22"/>
    <p:sldId id="288" r:id="rId23"/>
    <p:sldId id="289" r:id="rId24"/>
    <p:sldId id="263" r:id="rId25"/>
    <p:sldId id="274" r:id="rId26"/>
    <p:sldId id="275" r:id="rId27"/>
    <p:sldId id="290" r:id="rId28"/>
    <p:sldId id="291" r:id="rId29"/>
    <p:sldId id="292" r:id="rId30"/>
    <p:sldId id="293" r:id="rId31"/>
    <p:sldId id="294" r:id="rId32"/>
    <p:sldId id="295" r:id="rId33"/>
    <p:sldId id="296" r:id="rId34"/>
    <p:sldId id="297" r:id="rId35"/>
  </p:sldIdLst>
  <p:sldSz cx="9144000" cy="6858000" type="screen4x3"/>
  <p:notesSz cx="6858000" cy="9144000"/>
  <p:defaultTextStyle>
    <a:defPPr>
      <a:defRPr lang="ru-RU"/>
    </a:defPPr>
    <a:lvl1pPr algn="l" rtl="0" fontAlgn="base">
      <a:spcBef>
        <a:spcPct val="0"/>
      </a:spcBef>
      <a:spcAft>
        <a:spcPct val="0"/>
      </a:spcAft>
      <a:defRPr sz="3200" kern="1200">
        <a:solidFill>
          <a:schemeClr val="tx1"/>
        </a:solidFill>
        <a:latin typeface="Tahoma" pitchFamily="34" charset="0"/>
        <a:ea typeface="+mn-ea"/>
        <a:cs typeface="Arial" charset="0"/>
      </a:defRPr>
    </a:lvl1pPr>
    <a:lvl2pPr marL="457200" algn="l" rtl="0" fontAlgn="base">
      <a:spcBef>
        <a:spcPct val="0"/>
      </a:spcBef>
      <a:spcAft>
        <a:spcPct val="0"/>
      </a:spcAft>
      <a:defRPr sz="3200" kern="1200">
        <a:solidFill>
          <a:schemeClr val="tx1"/>
        </a:solidFill>
        <a:latin typeface="Tahoma" pitchFamily="34" charset="0"/>
        <a:ea typeface="+mn-ea"/>
        <a:cs typeface="Arial" charset="0"/>
      </a:defRPr>
    </a:lvl2pPr>
    <a:lvl3pPr marL="914400" algn="l" rtl="0" fontAlgn="base">
      <a:spcBef>
        <a:spcPct val="0"/>
      </a:spcBef>
      <a:spcAft>
        <a:spcPct val="0"/>
      </a:spcAft>
      <a:defRPr sz="3200" kern="1200">
        <a:solidFill>
          <a:schemeClr val="tx1"/>
        </a:solidFill>
        <a:latin typeface="Tahoma" pitchFamily="34" charset="0"/>
        <a:ea typeface="+mn-ea"/>
        <a:cs typeface="Arial" charset="0"/>
      </a:defRPr>
    </a:lvl3pPr>
    <a:lvl4pPr marL="1371600" algn="l" rtl="0" fontAlgn="base">
      <a:spcBef>
        <a:spcPct val="0"/>
      </a:spcBef>
      <a:spcAft>
        <a:spcPct val="0"/>
      </a:spcAft>
      <a:defRPr sz="3200" kern="1200">
        <a:solidFill>
          <a:schemeClr val="tx1"/>
        </a:solidFill>
        <a:latin typeface="Tahoma" pitchFamily="34" charset="0"/>
        <a:ea typeface="+mn-ea"/>
        <a:cs typeface="Arial" charset="0"/>
      </a:defRPr>
    </a:lvl4pPr>
    <a:lvl5pPr marL="1828800" algn="l" rtl="0" fontAlgn="base">
      <a:spcBef>
        <a:spcPct val="0"/>
      </a:spcBef>
      <a:spcAft>
        <a:spcPct val="0"/>
      </a:spcAft>
      <a:defRPr sz="3200" kern="1200">
        <a:solidFill>
          <a:schemeClr val="tx1"/>
        </a:solidFill>
        <a:latin typeface="Tahoma" pitchFamily="34" charset="0"/>
        <a:ea typeface="+mn-ea"/>
        <a:cs typeface="Arial" charset="0"/>
      </a:defRPr>
    </a:lvl5pPr>
    <a:lvl6pPr marL="2286000" algn="l" defTabSz="914400" rtl="0" eaLnBrk="1" latinLnBrk="0" hangingPunct="1">
      <a:defRPr sz="3200" kern="1200">
        <a:solidFill>
          <a:schemeClr val="tx1"/>
        </a:solidFill>
        <a:latin typeface="Tahoma" pitchFamily="34" charset="0"/>
        <a:ea typeface="+mn-ea"/>
        <a:cs typeface="Arial" charset="0"/>
      </a:defRPr>
    </a:lvl6pPr>
    <a:lvl7pPr marL="2743200" algn="l" defTabSz="914400" rtl="0" eaLnBrk="1" latinLnBrk="0" hangingPunct="1">
      <a:defRPr sz="3200" kern="1200">
        <a:solidFill>
          <a:schemeClr val="tx1"/>
        </a:solidFill>
        <a:latin typeface="Tahoma" pitchFamily="34" charset="0"/>
        <a:ea typeface="+mn-ea"/>
        <a:cs typeface="Arial" charset="0"/>
      </a:defRPr>
    </a:lvl7pPr>
    <a:lvl8pPr marL="3200400" algn="l" defTabSz="914400" rtl="0" eaLnBrk="1" latinLnBrk="0" hangingPunct="1">
      <a:defRPr sz="3200" kern="1200">
        <a:solidFill>
          <a:schemeClr val="tx1"/>
        </a:solidFill>
        <a:latin typeface="Tahoma" pitchFamily="34" charset="0"/>
        <a:ea typeface="+mn-ea"/>
        <a:cs typeface="Arial" charset="0"/>
      </a:defRPr>
    </a:lvl8pPr>
    <a:lvl9pPr marL="3657600" algn="l" defTabSz="914400" rtl="0" eaLnBrk="1" latinLnBrk="0" hangingPunct="1">
      <a:defRPr sz="3200"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6FF99"/>
    <a:srgbClr val="FF0000"/>
    <a:srgbClr val="800000"/>
    <a:srgbClr val="66FFFF"/>
    <a:srgbClr val="00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17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2530" name="Rectangle 2"/>
          <p:cNvSpPr>
            <a:spLocks noGrp="1" noChangeArrowheads="1"/>
          </p:cNvSpPr>
          <p:nvPr>
            <p:ph type="ctrTitle" sz="quarter"/>
          </p:nvPr>
        </p:nvSpPr>
        <p:spPr>
          <a:xfrm>
            <a:off x="685800" y="1676400"/>
            <a:ext cx="7772400" cy="1828800"/>
          </a:xfrm>
        </p:spPr>
        <p:txBody>
          <a:bodyPr/>
          <a:lstStyle>
            <a:lvl1pPr>
              <a:defRPr/>
            </a:lvl1pPr>
          </a:lstStyle>
          <a:p>
            <a:r>
              <a:rPr lang="ru-RU"/>
              <a:t>Образец заголовка</a:t>
            </a:r>
          </a:p>
        </p:txBody>
      </p:sp>
      <p:sp>
        <p:nvSpPr>
          <p:cNvPr id="22531"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22532" name="Rectangle 4"/>
          <p:cNvSpPr>
            <a:spLocks noGrp="1" noChangeArrowheads="1"/>
          </p:cNvSpPr>
          <p:nvPr>
            <p:ph type="dt" sz="quarter" idx="2"/>
          </p:nvPr>
        </p:nvSpPr>
        <p:spPr/>
        <p:txBody>
          <a:bodyPr/>
          <a:lstStyle>
            <a:lvl1pPr>
              <a:defRPr/>
            </a:lvl1pPr>
          </a:lstStyle>
          <a:p>
            <a:endParaRPr lang="ru-RU"/>
          </a:p>
        </p:txBody>
      </p:sp>
      <p:sp>
        <p:nvSpPr>
          <p:cNvPr id="22533" name="Rectangle 5"/>
          <p:cNvSpPr>
            <a:spLocks noGrp="1" noChangeArrowheads="1"/>
          </p:cNvSpPr>
          <p:nvPr>
            <p:ph type="ftr" sz="quarter" idx="3"/>
          </p:nvPr>
        </p:nvSpPr>
        <p:spPr/>
        <p:txBody>
          <a:bodyPr/>
          <a:lstStyle>
            <a:lvl1pPr>
              <a:defRPr/>
            </a:lvl1pPr>
          </a:lstStyle>
          <a:p>
            <a:endParaRPr lang="ru-RU"/>
          </a:p>
        </p:txBody>
      </p:sp>
      <p:sp>
        <p:nvSpPr>
          <p:cNvPr id="22534" name="Rectangle 6"/>
          <p:cNvSpPr>
            <a:spLocks noGrp="1" noChangeArrowheads="1"/>
          </p:cNvSpPr>
          <p:nvPr>
            <p:ph type="sldNum" sz="quarter" idx="4"/>
          </p:nvPr>
        </p:nvSpPr>
        <p:spPr/>
        <p:txBody>
          <a:bodyPr/>
          <a:lstStyle>
            <a:lvl1pPr>
              <a:defRPr/>
            </a:lvl1pPr>
          </a:lstStyle>
          <a:p>
            <a:fld id="{32A391CC-3920-4F60-97F9-7A273D34D589}"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D990F53-9A7F-4D52-9357-175BA3C1F5A7}"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381000"/>
            <a:ext cx="2057400"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381000"/>
            <a:ext cx="6019800"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1FAFB22-D779-4A70-BF4A-01ABEAAFDE27}"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81000"/>
            <a:ext cx="8229600" cy="13716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ru-RU"/>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ru-RU"/>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7012B439-A828-4646-91F7-3A7DDC499247}"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F8DE903-564C-4DB6-B2F1-A178A3AD8411}"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F410787-AD84-4440-A7FA-C002B4821269}"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4B6CB0F-1616-415A-90A1-BF308AFB95EC}"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371E359E-E4DD-4B9E-AC00-F0BE3F3971DE}"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2ECF91AA-66A7-4223-9241-9B402A2F35C9}"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2866658F-9338-4E6F-932F-E5E1AC84E3D7}"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CC450C1-FD39-4427-ABFE-7039CD5B6316}"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EA6885C-880C-43F3-BF0D-63D641FB3C3C}"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email">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21507"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150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endParaRPr lang="ru-RU"/>
          </a:p>
        </p:txBody>
      </p:sp>
      <p:sp>
        <p:nvSpPr>
          <p:cNvPr id="2150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endParaRPr lang="ru-RU"/>
          </a:p>
        </p:txBody>
      </p:sp>
      <p:sp>
        <p:nvSpPr>
          <p:cNvPr id="2151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fld id="{F0894004-B940-47E9-92F3-48135164739E}" type="slidenum">
              <a:rPr lang="ru-RU"/>
              <a:pPr/>
              <a:t>‹#›</a:t>
            </a:fld>
            <a:endParaRPr lang="ru-RU"/>
          </a:p>
        </p:txBody>
      </p:sp>
    </p:spTree>
  </p:cSld>
  <p:clrMap bg1="dk2" tx1="lt1" bg2="dk1"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979613" y="333375"/>
            <a:ext cx="6913562" cy="4362450"/>
          </a:xfrm>
        </p:spPr>
        <p:txBody>
          <a:bodyPr/>
          <a:lstStyle/>
          <a:p>
            <a:r>
              <a:rPr lang="ru-RU" sz="6600" b="1" i="1">
                <a:solidFill>
                  <a:schemeClr val="accent2"/>
                </a:solidFill>
              </a:rPr>
              <a:t>Теория вероятностей в задачах </a:t>
            </a:r>
            <a:br>
              <a:rPr lang="ru-RU" sz="6600" b="1" i="1">
                <a:solidFill>
                  <a:schemeClr val="accent2"/>
                </a:solidFill>
              </a:rPr>
            </a:br>
            <a:r>
              <a:rPr lang="ru-RU" sz="6600" b="1" i="1">
                <a:solidFill>
                  <a:schemeClr val="accent2"/>
                </a:solidFill>
              </a:rPr>
              <a:t>ЕГЭ-2014</a:t>
            </a:r>
          </a:p>
        </p:txBody>
      </p:sp>
      <p:pic>
        <p:nvPicPr>
          <p:cNvPr id="2052" name="Picture 1"/>
          <p:cNvPicPr>
            <a:picLocks noChangeAspect="1" noChangeArrowheads="1"/>
          </p:cNvPicPr>
          <p:nvPr/>
        </p:nvPicPr>
        <p:blipFill>
          <a:blip r:embed="rId2" cstate="email"/>
          <a:srcRect/>
          <a:stretch>
            <a:fillRect/>
          </a:stretch>
        </p:blipFill>
        <p:spPr bwMode="auto">
          <a:xfrm>
            <a:off x="323850" y="4494213"/>
            <a:ext cx="2160588" cy="2085975"/>
          </a:xfrm>
          <a:prstGeom prst="rect">
            <a:avLst/>
          </a:prstGeom>
          <a:noFill/>
          <a:ln w="36068">
            <a:solidFill>
              <a:srgbClr val="800000"/>
            </a:solidFill>
            <a:round/>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checkerboard(across)">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457200" y="260350"/>
            <a:ext cx="8229600" cy="5835650"/>
          </a:xfrm>
        </p:spPr>
        <p:txBody>
          <a:bodyPr/>
          <a:lstStyle/>
          <a:p>
            <a:pPr>
              <a:buFont typeface="Wingdings" pitchFamily="2" charset="2"/>
              <a:buNone/>
            </a:pPr>
            <a:r>
              <a:rPr lang="ru-RU"/>
              <a:t>      </a:t>
            </a:r>
            <a:r>
              <a:rPr lang="ru-RU" b="1" u="sng">
                <a:solidFill>
                  <a:srgbClr val="800000"/>
                </a:solidFill>
              </a:rPr>
              <a:t>В случайном эксперименте монету бросают два раза. Найдите вероятность того, что орел выпадет ровно 1 раз.</a:t>
            </a:r>
          </a:p>
          <a:p>
            <a:pPr>
              <a:buFont typeface="Wingdings" pitchFamily="2" charset="2"/>
              <a:buNone/>
            </a:pPr>
            <a:endParaRPr lang="ru-RU" b="1" u="sng">
              <a:solidFill>
                <a:srgbClr val="800000"/>
              </a:solidFill>
            </a:endParaRPr>
          </a:p>
          <a:p>
            <a:pPr>
              <a:buFont typeface="Wingdings" pitchFamily="2" charset="2"/>
              <a:buNone/>
            </a:pPr>
            <a:r>
              <a:rPr lang="ru-RU" b="1" u="sng">
                <a:solidFill>
                  <a:srgbClr val="66FF99"/>
                </a:solidFill>
              </a:rPr>
              <a:t>Выпишем все возможные исходы: </a:t>
            </a:r>
          </a:p>
          <a:p>
            <a:pPr>
              <a:buFont typeface="Wingdings" pitchFamily="2" charset="2"/>
              <a:buNone/>
            </a:pPr>
            <a:r>
              <a:rPr lang="ru-RU" b="1">
                <a:solidFill>
                  <a:srgbClr val="66FF99"/>
                </a:solidFill>
              </a:rPr>
              <a:t>                          </a:t>
            </a:r>
            <a:r>
              <a:rPr lang="ru-RU" b="1">
                <a:solidFill>
                  <a:schemeClr val="folHlink"/>
                </a:solidFill>
              </a:rPr>
              <a:t>ОО, ОР, РО, РР - 4</a:t>
            </a:r>
          </a:p>
          <a:p>
            <a:pPr>
              <a:buFont typeface="Wingdings" pitchFamily="2" charset="2"/>
              <a:buNone/>
            </a:pPr>
            <a:r>
              <a:rPr lang="ru-RU" b="1">
                <a:solidFill>
                  <a:srgbClr val="66FF99"/>
                </a:solidFill>
              </a:rPr>
              <a:t>Благоприятные: </a:t>
            </a:r>
            <a:r>
              <a:rPr lang="ru-RU" b="1">
                <a:solidFill>
                  <a:schemeClr val="folHlink"/>
                </a:solidFill>
              </a:rPr>
              <a:t>ОР, РО – 2</a:t>
            </a:r>
          </a:p>
          <a:p>
            <a:pPr>
              <a:buFont typeface="Wingdings" pitchFamily="2" charset="2"/>
              <a:buNone/>
            </a:pPr>
            <a:endParaRPr lang="ru-RU" b="1">
              <a:solidFill>
                <a:schemeClr val="folHlink"/>
              </a:solidFill>
            </a:endParaRPr>
          </a:p>
          <a:p>
            <a:pPr>
              <a:buFont typeface="Wingdings" pitchFamily="2" charset="2"/>
              <a:buNone/>
            </a:pPr>
            <a:r>
              <a:rPr lang="ru-RU" b="1">
                <a:solidFill>
                  <a:srgbClr val="66FF99"/>
                </a:solidFill>
              </a:rPr>
              <a:t>Вероятность </a:t>
            </a:r>
            <a:r>
              <a:rPr lang="en-US" b="1">
                <a:solidFill>
                  <a:schemeClr val="folHlink"/>
                </a:solidFill>
              </a:rPr>
              <a:t>p</a:t>
            </a:r>
            <a:r>
              <a:rPr lang="ru-RU" b="1">
                <a:solidFill>
                  <a:schemeClr val="folHlink"/>
                </a:solidFill>
              </a:rPr>
              <a:t>= 2/4=0,5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5603">
                                            <p:txEl>
                                              <p:pRg st="2" end="2"/>
                                            </p:txEl>
                                          </p:spTgt>
                                        </p:tgtEl>
                                        <p:attrNameLst>
                                          <p:attrName>style.visibility</p:attrName>
                                        </p:attrNameLst>
                                      </p:cBhvr>
                                      <p:to>
                                        <p:strVal val="visible"/>
                                      </p:to>
                                    </p:set>
                                    <p:anim calcmode="lin" valueType="num">
                                      <p:cBhvr additive="base">
                                        <p:cTn id="13" dur="500" fill="hold"/>
                                        <p:tgtEl>
                                          <p:spTgt spid="256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6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5603">
                                            <p:txEl>
                                              <p:pRg st="3" end="3"/>
                                            </p:txEl>
                                          </p:spTgt>
                                        </p:tgtEl>
                                        <p:attrNameLst>
                                          <p:attrName>style.visibility</p:attrName>
                                        </p:attrNameLst>
                                      </p:cBhvr>
                                      <p:to>
                                        <p:strVal val="visible"/>
                                      </p:to>
                                    </p:set>
                                    <p:anim calcmode="lin" valueType="num">
                                      <p:cBhvr additive="base">
                                        <p:cTn id="19" dur="500" fill="hold"/>
                                        <p:tgtEl>
                                          <p:spTgt spid="2560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56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5603">
                                            <p:txEl>
                                              <p:pRg st="4" end="4"/>
                                            </p:txEl>
                                          </p:spTgt>
                                        </p:tgtEl>
                                        <p:attrNameLst>
                                          <p:attrName>style.visibility</p:attrName>
                                        </p:attrNameLst>
                                      </p:cBhvr>
                                      <p:to>
                                        <p:strVal val="visible"/>
                                      </p:to>
                                    </p:set>
                                    <p:anim calcmode="lin" valueType="num">
                                      <p:cBhvr additive="base">
                                        <p:cTn id="25" dur="500" fill="hold"/>
                                        <p:tgtEl>
                                          <p:spTgt spid="2560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56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5603">
                                            <p:txEl>
                                              <p:pRg st="6" end="6"/>
                                            </p:txEl>
                                          </p:spTgt>
                                        </p:tgtEl>
                                        <p:attrNameLst>
                                          <p:attrName>style.visibility</p:attrName>
                                        </p:attrNameLst>
                                      </p:cBhvr>
                                      <p:to>
                                        <p:strVal val="visible"/>
                                      </p:to>
                                    </p:set>
                                    <p:anim calcmode="lin" valueType="num">
                                      <p:cBhvr additive="base">
                                        <p:cTn id="31" dur="500" fill="hold"/>
                                        <p:tgtEl>
                                          <p:spTgt spid="2560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560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333375"/>
            <a:ext cx="8229600" cy="5762625"/>
          </a:xfrm>
        </p:spPr>
        <p:txBody>
          <a:bodyPr/>
          <a:lstStyle/>
          <a:p>
            <a:pPr>
              <a:buFont typeface="Wingdings" pitchFamily="2" charset="2"/>
              <a:buNone/>
            </a:pPr>
            <a:r>
              <a:rPr lang="ru-RU" b="1">
                <a:solidFill>
                  <a:srgbClr val="66FF99"/>
                </a:solidFill>
              </a:rPr>
              <a:t>      </a:t>
            </a:r>
            <a:r>
              <a:rPr lang="ru-RU" b="1" u="sng">
                <a:solidFill>
                  <a:srgbClr val="800000"/>
                </a:solidFill>
              </a:rPr>
              <a:t>В случайном эксперименте монету бросают три раза. Найдите вероятность того, что решка не  выпадет ни разу.</a:t>
            </a:r>
          </a:p>
          <a:p>
            <a:pPr>
              <a:buFont typeface="Wingdings" pitchFamily="2" charset="2"/>
              <a:buNone/>
            </a:pPr>
            <a:endParaRPr lang="ru-RU" b="1" u="sng">
              <a:solidFill>
                <a:srgbClr val="800000"/>
              </a:solidFill>
            </a:endParaRPr>
          </a:p>
          <a:p>
            <a:pPr>
              <a:buFont typeface="Wingdings" pitchFamily="2" charset="2"/>
              <a:buNone/>
            </a:pPr>
            <a:r>
              <a:rPr lang="ru-RU" b="1">
                <a:solidFill>
                  <a:srgbClr val="66FF99"/>
                </a:solidFill>
              </a:rPr>
              <a:t>Выпишем все возможные исходы: </a:t>
            </a:r>
          </a:p>
          <a:p>
            <a:pPr>
              <a:buFont typeface="Wingdings" pitchFamily="2" charset="2"/>
              <a:buNone/>
            </a:pPr>
            <a:r>
              <a:rPr lang="ru-RU" b="1">
                <a:solidFill>
                  <a:srgbClr val="66FF99"/>
                </a:solidFill>
              </a:rPr>
              <a:t>   </a:t>
            </a:r>
            <a:r>
              <a:rPr lang="ru-RU" b="1">
                <a:solidFill>
                  <a:schemeClr val="folHlink"/>
                </a:solidFill>
              </a:rPr>
              <a:t>ООО, ООР, ОРО,РОО, ОРР, РОР,РРО, РРР - 8</a:t>
            </a:r>
          </a:p>
          <a:p>
            <a:pPr>
              <a:buFont typeface="Wingdings" pitchFamily="2" charset="2"/>
              <a:buNone/>
            </a:pPr>
            <a:r>
              <a:rPr lang="ru-RU" b="1">
                <a:solidFill>
                  <a:srgbClr val="66FF99"/>
                </a:solidFill>
              </a:rPr>
              <a:t>Благоприятные: </a:t>
            </a:r>
            <a:r>
              <a:rPr lang="ru-RU" b="1">
                <a:solidFill>
                  <a:schemeClr val="folHlink"/>
                </a:solidFill>
              </a:rPr>
              <a:t>ООО – 1</a:t>
            </a:r>
          </a:p>
          <a:p>
            <a:pPr>
              <a:buFont typeface="Wingdings" pitchFamily="2" charset="2"/>
              <a:buNone/>
            </a:pPr>
            <a:r>
              <a:rPr lang="ru-RU" b="1">
                <a:solidFill>
                  <a:srgbClr val="66FF99"/>
                </a:solidFill>
              </a:rPr>
              <a:t>Вероятность </a:t>
            </a:r>
            <a:r>
              <a:rPr lang="en-US" b="1">
                <a:solidFill>
                  <a:schemeClr val="folHlink"/>
                </a:solidFill>
              </a:rPr>
              <a:t>p</a:t>
            </a:r>
            <a:r>
              <a:rPr lang="ru-RU" b="1">
                <a:solidFill>
                  <a:schemeClr val="folHlink"/>
                </a:solidFill>
              </a:rPr>
              <a:t>= 1/8=0,125</a:t>
            </a:r>
          </a:p>
          <a:p>
            <a:pPr>
              <a:buFont typeface="Wingdings" pitchFamily="2" charset="2"/>
              <a:buNone/>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627">
                                            <p:txEl>
                                              <p:pRg st="2" end="2"/>
                                            </p:txEl>
                                          </p:spTgt>
                                        </p:tgtEl>
                                        <p:attrNameLst>
                                          <p:attrName>style.visibility</p:attrName>
                                        </p:attrNameLst>
                                      </p:cBhvr>
                                      <p:to>
                                        <p:strVal val="visible"/>
                                      </p:to>
                                    </p:set>
                                    <p:anim calcmode="lin" valueType="num">
                                      <p:cBhvr additive="base">
                                        <p:cTn id="13"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6627">
                                            <p:txEl>
                                              <p:pRg st="3" end="3"/>
                                            </p:txEl>
                                          </p:spTgt>
                                        </p:tgtEl>
                                        <p:attrNameLst>
                                          <p:attrName>style.visibility</p:attrName>
                                        </p:attrNameLst>
                                      </p:cBhvr>
                                      <p:to>
                                        <p:strVal val="visible"/>
                                      </p:to>
                                    </p:set>
                                    <p:anim calcmode="lin" valueType="num">
                                      <p:cBhvr additive="base">
                                        <p:cTn id="19" dur="5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6627">
                                            <p:txEl>
                                              <p:pRg st="4" end="4"/>
                                            </p:txEl>
                                          </p:spTgt>
                                        </p:tgtEl>
                                        <p:attrNameLst>
                                          <p:attrName>style.visibility</p:attrName>
                                        </p:attrNameLst>
                                      </p:cBhvr>
                                      <p:to>
                                        <p:strVal val="visible"/>
                                      </p:to>
                                    </p:set>
                                    <p:anim calcmode="lin" valueType="num">
                                      <p:cBhvr additive="base">
                                        <p:cTn id="25" dur="5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66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6627">
                                            <p:txEl>
                                              <p:pRg st="5" end="5"/>
                                            </p:txEl>
                                          </p:spTgt>
                                        </p:tgtEl>
                                        <p:attrNameLst>
                                          <p:attrName>style.visibility</p:attrName>
                                        </p:attrNameLst>
                                      </p:cBhvr>
                                      <p:to>
                                        <p:strVal val="visible"/>
                                      </p:to>
                                    </p:set>
                                    <p:anim calcmode="lin" valueType="num">
                                      <p:cBhvr additive="base">
                                        <p:cTn id="31" dur="500" fill="hold"/>
                                        <p:tgtEl>
                                          <p:spTgt spid="2662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662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body" idx="1"/>
          </p:nvPr>
        </p:nvSpPr>
        <p:spPr>
          <a:xfrm>
            <a:off x="457200" y="333375"/>
            <a:ext cx="8686800" cy="6264275"/>
          </a:xfrm>
        </p:spPr>
        <p:txBody>
          <a:bodyPr/>
          <a:lstStyle/>
          <a:p>
            <a:pPr>
              <a:lnSpc>
                <a:spcPct val="90000"/>
              </a:lnSpc>
              <a:buFont typeface="Wingdings" pitchFamily="2" charset="2"/>
              <a:buNone/>
            </a:pPr>
            <a:r>
              <a:rPr lang="ru-RU" b="1">
                <a:solidFill>
                  <a:srgbClr val="66FF99"/>
                </a:solidFill>
              </a:rPr>
              <a:t>      </a:t>
            </a:r>
            <a:r>
              <a:rPr lang="ru-RU" b="1" u="sng">
                <a:solidFill>
                  <a:srgbClr val="800000"/>
                </a:solidFill>
              </a:rPr>
              <a:t>В случайном эксперименте монету бросают четыре  раза. Найдите вероятность того, что решка  выпадет два раза.</a:t>
            </a:r>
          </a:p>
          <a:p>
            <a:pPr>
              <a:lnSpc>
                <a:spcPct val="90000"/>
              </a:lnSpc>
              <a:buFont typeface="Wingdings" pitchFamily="2" charset="2"/>
              <a:buNone/>
            </a:pPr>
            <a:r>
              <a:rPr lang="ru-RU" b="1">
                <a:solidFill>
                  <a:srgbClr val="66FF99"/>
                </a:solidFill>
              </a:rPr>
              <a:t>Выпишем все возможные исходы: </a:t>
            </a:r>
          </a:p>
          <a:p>
            <a:pPr>
              <a:lnSpc>
                <a:spcPct val="90000"/>
              </a:lnSpc>
              <a:buFont typeface="Wingdings" pitchFamily="2" charset="2"/>
              <a:buNone/>
            </a:pPr>
            <a:r>
              <a:rPr lang="ru-RU" b="1">
                <a:solidFill>
                  <a:srgbClr val="66FF99"/>
                </a:solidFill>
              </a:rPr>
              <a:t>   </a:t>
            </a:r>
            <a:r>
              <a:rPr lang="ru-RU" b="1">
                <a:solidFill>
                  <a:schemeClr val="folHlink"/>
                </a:solidFill>
              </a:rPr>
              <a:t>ОООО, ОООР, ООРО,ОРОО,РООО, </a:t>
            </a:r>
          </a:p>
          <a:p>
            <a:pPr>
              <a:lnSpc>
                <a:spcPct val="90000"/>
              </a:lnSpc>
              <a:buFont typeface="Wingdings" pitchFamily="2" charset="2"/>
              <a:buNone/>
            </a:pPr>
            <a:r>
              <a:rPr lang="ru-RU" b="1">
                <a:solidFill>
                  <a:schemeClr val="folHlink"/>
                </a:solidFill>
              </a:rPr>
              <a:t>   РРОО, РОРО,РООР, ОРРО, ОРОР, ООРР,  ОРРР, РРРО, РОРР, РРОР, РРРР - 16</a:t>
            </a:r>
          </a:p>
          <a:p>
            <a:pPr>
              <a:lnSpc>
                <a:spcPct val="90000"/>
              </a:lnSpc>
              <a:buFont typeface="Wingdings" pitchFamily="2" charset="2"/>
              <a:buNone/>
            </a:pPr>
            <a:r>
              <a:rPr lang="ru-RU" b="1">
                <a:solidFill>
                  <a:srgbClr val="66FF99"/>
                </a:solidFill>
              </a:rPr>
              <a:t>Благоприятные: </a:t>
            </a:r>
            <a:r>
              <a:rPr lang="ru-RU" b="1">
                <a:solidFill>
                  <a:schemeClr val="folHlink"/>
                </a:solidFill>
              </a:rPr>
              <a:t>– 6</a:t>
            </a:r>
          </a:p>
          <a:p>
            <a:pPr>
              <a:lnSpc>
                <a:spcPct val="90000"/>
              </a:lnSpc>
              <a:buFont typeface="Wingdings" pitchFamily="2" charset="2"/>
              <a:buNone/>
            </a:pPr>
            <a:endParaRPr lang="ru-RU" b="1">
              <a:solidFill>
                <a:schemeClr val="folHlink"/>
              </a:solidFill>
            </a:endParaRPr>
          </a:p>
          <a:p>
            <a:pPr>
              <a:lnSpc>
                <a:spcPct val="90000"/>
              </a:lnSpc>
              <a:buFont typeface="Wingdings" pitchFamily="2" charset="2"/>
              <a:buNone/>
            </a:pPr>
            <a:r>
              <a:rPr lang="ru-RU" b="1">
                <a:solidFill>
                  <a:srgbClr val="66FF99"/>
                </a:solidFill>
              </a:rPr>
              <a:t>Вероятность </a:t>
            </a:r>
            <a:r>
              <a:rPr lang="en-US" b="1">
                <a:solidFill>
                  <a:schemeClr val="folHlink"/>
                </a:solidFill>
              </a:rPr>
              <a:t>p</a:t>
            </a:r>
            <a:r>
              <a:rPr lang="ru-RU" b="1">
                <a:solidFill>
                  <a:schemeClr val="folHlink"/>
                </a:solidFill>
              </a:rPr>
              <a:t>= 6/16=0,375</a:t>
            </a:r>
          </a:p>
          <a:p>
            <a:pPr>
              <a:lnSpc>
                <a:spcPct val="90000"/>
              </a:lnSpc>
              <a:buFont typeface="Wingdings" pitchFamily="2" charset="2"/>
              <a:buNone/>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anim calcmode="lin" valueType="num">
                                      <p:cBhvr additive="base">
                                        <p:cTn id="7" dur="500" fill="hold"/>
                                        <p:tgtEl>
                                          <p:spTgt spid="2765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7650">
                                            <p:txEl>
                                              <p:pRg st="1" end="1"/>
                                            </p:txEl>
                                          </p:spTgt>
                                        </p:tgtEl>
                                        <p:attrNameLst>
                                          <p:attrName>style.visibility</p:attrName>
                                        </p:attrNameLst>
                                      </p:cBhvr>
                                      <p:to>
                                        <p:strVal val="visible"/>
                                      </p:to>
                                    </p:set>
                                    <p:anim calcmode="lin" valueType="num">
                                      <p:cBhvr additive="base">
                                        <p:cTn id="13" dur="500" fill="hold"/>
                                        <p:tgtEl>
                                          <p:spTgt spid="2765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0">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7650">
                                            <p:txEl>
                                              <p:pRg st="2" end="2"/>
                                            </p:txEl>
                                          </p:spTgt>
                                        </p:tgtEl>
                                        <p:attrNameLst>
                                          <p:attrName>style.visibility</p:attrName>
                                        </p:attrNameLst>
                                      </p:cBhvr>
                                      <p:to>
                                        <p:strVal val="visible"/>
                                      </p:to>
                                    </p:set>
                                    <p:anim calcmode="lin" valueType="num">
                                      <p:cBhvr additive="base">
                                        <p:cTn id="17" dur="500" fill="hold"/>
                                        <p:tgtEl>
                                          <p:spTgt spid="27650">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7650">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7650">
                                            <p:txEl>
                                              <p:pRg st="3" end="3"/>
                                            </p:txEl>
                                          </p:spTgt>
                                        </p:tgtEl>
                                        <p:attrNameLst>
                                          <p:attrName>style.visibility</p:attrName>
                                        </p:attrNameLst>
                                      </p:cBhvr>
                                      <p:to>
                                        <p:strVal val="visible"/>
                                      </p:to>
                                    </p:set>
                                    <p:anim calcmode="lin" valueType="num">
                                      <p:cBhvr additive="base">
                                        <p:cTn id="21" dur="500" fill="hold"/>
                                        <p:tgtEl>
                                          <p:spTgt spid="27650">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765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7650">
                                            <p:txEl>
                                              <p:pRg st="4" end="4"/>
                                            </p:txEl>
                                          </p:spTgt>
                                        </p:tgtEl>
                                        <p:attrNameLst>
                                          <p:attrName>style.visibility</p:attrName>
                                        </p:attrNameLst>
                                      </p:cBhvr>
                                      <p:to>
                                        <p:strVal val="visible"/>
                                      </p:to>
                                    </p:set>
                                    <p:anim calcmode="lin" valueType="num">
                                      <p:cBhvr additive="base">
                                        <p:cTn id="27" dur="500" fill="hold"/>
                                        <p:tgtEl>
                                          <p:spTgt spid="27650">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765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7650">
                                            <p:txEl>
                                              <p:pRg st="6" end="6"/>
                                            </p:txEl>
                                          </p:spTgt>
                                        </p:tgtEl>
                                        <p:attrNameLst>
                                          <p:attrName>style.visibility</p:attrName>
                                        </p:attrNameLst>
                                      </p:cBhvr>
                                      <p:to>
                                        <p:strVal val="visible"/>
                                      </p:to>
                                    </p:set>
                                    <p:anim calcmode="lin" valueType="num">
                                      <p:cBhvr additive="base">
                                        <p:cTn id="33" dur="500" fill="hold"/>
                                        <p:tgtEl>
                                          <p:spTgt spid="27650">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765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ru-RU" sz="4000" b="1">
                <a:solidFill>
                  <a:srgbClr val="800000"/>
                </a:solidFill>
              </a:rPr>
              <a:t>2. Таблица вариантов</a:t>
            </a:r>
          </a:p>
        </p:txBody>
      </p:sp>
      <p:sp>
        <p:nvSpPr>
          <p:cNvPr id="38915" name="Rectangle 3"/>
          <p:cNvSpPr>
            <a:spLocks noGrp="1" noChangeArrowheads="1"/>
          </p:cNvSpPr>
          <p:nvPr>
            <p:ph type="body" idx="1"/>
          </p:nvPr>
        </p:nvSpPr>
        <p:spPr/>
        <p:txBody>
          <a:bodyPr/>
          <a:lstStyle/>
          <a:p>
            <a:pPr>
              <a:buFont typeface="Wingdings" pitchFamily="2" charset="2"/>
              <a:buNone/>
            </a:pPr>
            <a:r>
              <a:rPr lang="ru-RU" sz="4000" b="1">
                <a:solidFill>
                  <a:srgbClr val="66FF99"/>
                </a:solidFill>
              </a:rPr>
              <a:t>      Составляется таблица, с помощью которой находятся  все возможные исходы (а) и все  благоприятные исходы (</a:t>
            </a:r>
            <a:r>
              <a:rPr lang="en-US" sz="4000" b="1">
                <a:solidFill>
                  <a:srgbClr val="66FF99"/>
                </a:solidFill>
              </a:rPr>
              <a:t>b)</a:t>
            </a:r>
            <a:r>
              <a:rPr lang="ru-RU" sz="4000" b="1">
                <a:solidFill>
                  <a:srgbClr val="66FF99"/>
                </a:solidFill>
              </a:rPr>
              <a:t>  и  вычисляется  </a:t>
            </a:r>
          </a:p>
          <a:p>
            <a:pPr>
              <a:buFont typeface="Wingdings" pitchFamily="2" charset="2"/>
              <a:buNone/>
            </a:pPr>
            <a:r>
              <a:rPr lang="ru-RU" sz="4000" b="1">
                <a:solidFill>
                  <a:srgbClr val="66FF99"/>
                </a:solidFill>
              </a:rPr>
              <a:t>             вероятность </a:t>
            </a:r>
            <a:r>
              <a:rPr lang="en-US" sz="4000" b="1">
                <a:solidFill>
                  <a:srgbClr val="66FF99"/>
                </a:solidFill>
              </a:rPr>
              <a:t>p = b:a</a:t>
            </a:r>
            <a:r>
              <a:rPr lang="ru-RU" sz="4000" b="1">
                <a:solidFill>
                  <a:srgbClr val="800000"/>
                </a:solidFill>
              </a:rPr>
              <a:t>   </a:t>
            </a:r>
          </a:p>
          <a:p>
            <a:pPr>
              <a:buFont typeface="Wingdings" pitchFamily="2" charset="2"/>
              <a:buNone/>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box(in)">
                                      <p:cBhvr>
                                        <p:cTn id="7" dur="500"/>
                                        <p:tgtEl>
                                          <p:spTgt spid="3891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 calcmode="lin" valueType="num">
                                      <p:cBhvr additive="base">
                                        <p:cTn id="12" dur="5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8915">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8915">
                                            <p:txEl>
                                              <p:pRg st="1" end="1"/>
                                            </p:txEl>
                                          </p:spTgt>
                                        </p:tgtEl>
                                        <p:attrNameLst>
                                          <p:attrName>style.visibility</p:attrName>
                                        </p:attrNameLst>
                                      </p:cBhvr>
                                      <p:to>
                                        <p:strVal val="visible"/>
                                      </p:to>
                                    </p:set>
                                    <p:anim calcmode="lin" valueType="num">
                                      <p:cBhvr additive="base">
                                        <p:cTn id="16" dur="5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891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sz="half" idx="1"/>
          </p:nvPr>
        </p:nvSpPr>
        <p:spPr>
          <a:xfrm>
            <a:off x="395288" y="260350"/>
            <a:ext cx="8748712" cy="2016125"/>
          </a:xfrm>
        </p:spPr>
        <p:txBody>
          <a:bodyPr/>
          <a:lstStyle/>
          <a:p>
            <a:pPr>
              <a:buFont typeface="Wingdings" pitchFamily="2" charset="2"/>
              <a:buNone/>
            </a:pPr>
            <a:r>
              <a:rPr lang="ru-RU" sz="2800" b="1">
                <a:solidFill>
                  <a:srgbClr val="800000"/>
                </a:solidFill>
              </a:rPr>
              <a:t>       </a:t>
            </a:r>
            <a:r>
              <a:rPr lang="ru-RU" b="1" u="sng">
                <a:solidFill>
                  <a:srgbClr val="800000"/>
                </a:solidFill>
              </a:rPr>
              <a:t>Игральную кость бросают два раза.</a:t>
            </a:r>
            <a:br>
              <a:rPr lang="ru-RU" b="1" u="sng">
                <a:solidFill>
                  <a:srgbClr val="800000"/>
                </a:solidFill>
              </a:rPr>
            </a:br>
            <a:r>
              <a:rPr lang="ru-RU" b="1" u="sng">
                <a:solidFill>
                  <a:srgbClr val="800000"/>
                </a:solidFill>
              </a:rPr>
              <a:t>Найдите вероятность того, что сумма</a:t>
            </a:r>
            <a:br>
              <a:rPr lang="ru-RU" b="1" u="sng">
                <a:solidFill>
                  <a:srgbClr val="800000"/>
                </a:solidFill>
              </a:rPr>
            </a:br>
            <a:r>
              <a:rPr lang="ru-RU" b="1" u="sng">
                <a:solidFill>
                  <a:srgbClr val="800000"/>
                </a:solidFill>
              </a:rPr>
              <a:t>выпавших очков будет равна 7.</a:t>
            </a:r>
          </a:p>
        </p:txBody>
      </p:sp>
      <p:sp>
        <p:nvSpPr>
          <p:cNvPr id="39941" name="Rectangle 5"/>
          <p:cNvSpPr>
            <a:spLocks noChangeArrowheads="1"/>
          </p:cNvSpPr>
          <p:nvPr/>
        </p:nvSpPr>
        <p:spPr bwMode="auto">
          <a:xfrm>
            <a:off x="179388" y="5229225"/>
            <a:ext cx="8748712" cy="1441450"/>
          </a:xfrm>
          <a:prstGeom prst="rect">
            <a:avLst/>
          </a:prstGeom>
          <a:noFill/>
          <a:ln w="9525">
            <a:noFill/>
            <a:miter lim="800000"/>
            <a:headEnd/>
            <a:tailEnd/>
          </a:ln>
          <a:effectLst/>
        </p:spPr>
        <p:txBody>
          <a:bodyPr/>
          <a:lstStyle/>
          <a:p>
            <a:pPr marL="342900" indent="-342900">
              <a:spcBef>
                <a:spcPct val="20000"/>
              </a:spcBef>
              <a:buClr>
                <a:schemeClr val="hlink"/>
              </a:buClr>
              <a:buSzPct val="65000"/>
              <a:buFont typeface="Wingdings" pitchFamily="2" charset="2"/>
              <a:buNone/>
            </a:pPr>
            <a:r>
              <a:rPr lang="ru-RU" b="1">
                <a:solidFill>
                  <a:srgbClr val="800000"/>
                </a:solidFill>
                <a:effectLst>
                  <a:outerShdw blurRad="38100" dist="38100" dir="2700000" algn="tl">
                    <a:srgbClr val="000000"/>
                  </a:outerShdw>
                </a:effectLst>
              </a:rPr>
              <a:t>       </a:t>
            </a:r>
            <a:endParaRPr lang="ru-RU">
              <a:solidFill>
                <a:srgbClr val="800000"/>
              </a:solidFill>
            </a:endParaRPr>
          </a:p>
        </p:txBody>
      </p:sp>
      <p:graphicFrame>
        <p:nvGraphicFramePr>
          <p:cNvPr id="40019" name="Group 83"/>
          <p:cNvGraphicFramePr>
            <a:graphicFrameLocks noGrp="1"/>
          </p:cNvGraphicFramePr>
          <p:nvPr>
            <p:ph sz="half" idx="2"/>
          </p:nvPr>
        </p:nvGraphicFramePr>
        <p:xfrm>
          <a:off x="395288" y="2420938"/>
          <a:ext cx="4038600" cy="4114803"/>
        </p:xfrm>
        <a:graphic>
          <a:graphicData uri="http://schemas.openxmlformats.org/drawingml/2006/table">
            <a:tbl>
              <a:tblPr/>
              <a:tblGrid>
                <a:gridCol w="577850"/>
                <a:gridCol w="576262"/>
                <a:gridCol w="576263"/>
                <a:gridCol w="577850"/>
                <a:gridCol w="576262"/>
                <a:gridCol w="576263"/>
                <a:gridCol w="577850"/>
              </a:tblGrid>
              <a:tr h="588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857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r>
              <a:tr h="588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88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857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88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40020" name="Rectangle 84"/>
          <p:cNvSpPr>
            <a:spLocks noChangeArrowheads="1"/>
          </p:cNvSpPr>
          <p:nvPr/>
        </p:nvSpPr>
        <p:spPr bwMode="auto">
          <a:xfrm>
            <a:off x="5003800" y="2205038"/>
            <a:ext cx="3671888" cy="2303462"/>
          </a:xfrm>
          <a:prstGeom prst="rect">
            <a:avLst/>
          </a:prstGeom>
          <a:noFill/>
          <a:ln w="9525">
            <a:noFill/>
            <a:miter lim="800000"/>
            <a:headEnd/>
            <a:tailEnd/>
          </a:ln>
          <a:effectLst/>
        </p:spPr>
        <p:txBody>
          <a:bodyPr/>
          <a:lstStyle/>
          <a:p>
            <a:pPr marL="342900" indent="-342900">
              <a:spcBef>
                <a:spcPct val="20000"/>
              </a:spcBef>
              <a:buClr>
                <a:schemeClr val="hlink"/>
              </a:buClr>
              <a:buSzPct val="65000"/>
              <a:buFont typeface="Wingdings" pitchFamily="2" charset="2"/>
              <a:buNone/>
            </a:pPr>
            <a:r>
              <a:rPr lang="ru-RU" b="1">
                <a:solidFill>
                  <a:srgbClr val="800000"/>
                </a:solidFill>
                <a:effectLst>
                  <a:outerShdw blurRad="38100" dist="38100" dir="2700000" algn="tl">
                    <a:srgbClr val="000000"/>
                  </a:outerShdw>
                </a:effectLst>
              </a:rPr>
              <a:t>       </a:t>
            </a:r>
            <a:r>
              <a:rPr lang="ru-RU">
                <a:solidFill>
                  <a:srgbClr val="66FF99"/>
                </a:solidFill>
                <a:effectLst>
                  <a:outerShdw blurRad="38100" dist="38100" dir="2700000" algn="tl">
                    <a:srgbClr val="000000"/>
                  </a:outerShdw>
                </a:effectLst>
              </a:rPr>
              <a:t>Всего исходов – 36</a:t>
            </a:r>
          </a:p>
          <a:p>
            <a:pPr marL="342900" indent="-342900">
              <a:spcBef>
                <a:spcPct val="20000"/>
              </a:spcBef>
              <a:buClr>
                <a:schemeClr val="hlink"/>
              </a:buClr>
              <a:buSzPct val="65000"/>
              <a:buFont typeface="Wingdings" pitchFamily="2" charset="2"/>
              <a:buNone/>
            </a:pPr>
            <a:endParaRPr lang="ru-RU">
              <a:solidFill>
                <a:srgbClr val="66FF99"/>
              </a:solidFill>
              <a:effectLst>
                <a:outerShdw blurRad="38100" dist="38100" dir="2700000" algn="tl">
                  <a:srgbClr val="000000"/>
                </a:outerShdw>
              </a:effectLst>
            </a:endParaRPr>
          </a:p>
          <a:p>
            <a:pPr marL="342900" indent="-342900">
              <a:spcBef>
                <a:spcPct val="20000"/>
              </a:spcBef>
              <a:buClr>
                <a:schemeClr val="hlink"/>
              </a:buClr>
              <a:buSzPct val="65000"/>
              <a:buFont typeface="Wingdings" pitchFamily="2" charset="2"/>
              <a:buNone/>
            </a:pPr>
            <a:r>
              <a:rPr lang="ru-RU">
                <a:solidFill>
                  <a:srgbClr val="66FF99"/>
                </a:solidFill>
                <a:effectLst>
                  <a:outerShdw blurRad="38100" dist="38100" dir="2700000" algn="tl">
                    <a:srgbClr val="000000"/>
                  </a:outerShdw>
                </a:effectLst>
              </a:rPr>
              <a:t>Благоприятных исходов  - 6</a:t>
            </a:r>
          </a:p>
          <a:p>
            <a:pPr marL="342900" indent="-342900">
              <a:spcBef>
                <a:spcPct val="20000"/>
              </a:spcBef>
              <a:buClr>
                <a:schemeClr val="hlink"/>
              </a:buClr>
              <a:buSzPct val="65000"/>
              <a:buFont typeface="Wingdings" pitchFamily="2" charset="2"/>
              <a:buNone/>
            </a:pPr>
            <a:endParaRPr lang="ru-RU">
              <a:solidFill>
                <a:srgbClr val="66FF99"/>
              </a:solidFill>
              <a:effectLst>
                <a:outerShdw blurRad="38100" dist="38100" dir="2700000" algn="tl">
                  <a:srgbClr val="000000"/>
                </a:outerShdw>
              </a:effectLst>
            </a:endParaRPr>
          </a:p>
          <a:p>
            <a:pPr marL="342900" indent="-342900">
              <a:spcBef>
                <a:spcPct val="20000"/>
              </a:spcBef>
              <a:buClr>
                <a:schemeClr val="hlink"/>
              </a:buClr>
              <a:buSzPct val="65000"/>
              <a:buFont typeface="Wingdings" pitchFamily="2" charset="2"/>
              <a:buNone/>
            </a:pPr>
            <a:r>
              <a:rPr lang="ru-RU">
                <a:solidFill>
                  <a:srgbClr val="66FF99"/>
                </a:solidFill>
                <a:effectLst>
                  <a:outerShdw blurRad="38100" dist="38100" dir="2700000" algn="tl">
                    <a:srgbClr val="000000"/>
                  </a:outerShdw>
                </a:effectLst>
              </a:rPr>
              <a:t>Вероятность </a:t>
            </a:r>
          </a:p>
          <a:p>
            <a:pPr marL="342900" indent="-342900">
              <a:spcBef>
                <a:spcPct val="20000"/>
              </a:spcBef>
              <a:buClr>
                <a:schemeClr val="hlink"/>
              </a:buClr>
              <a:buSzPct val="65000"/>
              <a:buFont typeface="Wingdings" pitchFamily="2" charset="2"/>
              <a:buNone/>
            </a:pPr>
            <a:r>
              <a:rPr lang="ru-RU">
                <a:solidFill>
                  <a:srgbClr val="66FF99"/>
                </a:solidFill>
                <a:effectLst>
                  <a:outerShdw blurRad="38100" dist="38100" dir="2700000" algn="tl">
                    <a:srgbClr val="000000"/>
                  </a:outerShdw>
                </a:effectLst>
              </a:rPr>
              <a:t>  р = 6/36 = 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 calcmode="lin" valueType="num">
                                      <p:cBhvr additive="base">
                                        <p:cTn id="7" dur="500" fill="hold"/>
                                        <p:tgtEl>
                                          <p:spTgt spid="399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99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40019"/>
                                        </p:tgtEl>
                                        <p:attrNameLst>
                                          <p:attrName>style.visibility</p:attrName>
                                        </p:attrNameLst>
                                      </p:cBhvr>
                                      <p:to>
                                        <p:strVal val="visible"/>
                                      </p:to>
                                    </p:set>
                                    <p:animEffect transition="in" filter="box(in)">
                                      <p:cBhvr>
                                        <p:cTn id="13" dur="500"/>
                                        <p:tgtEl>
                                          <p:spTgt spid="40019"/>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40020">
                                            <p:txEl>
                                              <p:pRg st="0" end="0"/>
                                            </p:txEl>
                                          </p:spTgt>
                                        </p:tgtEl>
                                        <p:attrNameLst>
                                          <p:attrName>style.visibility</p:attrName>
                                        </p:attrNameLst>
                                      </p:cBhvr>
                                      <p:to>
                                        <p:strVal val="visible"/>
                                      </p:to>
                                    </p:set>
                                    <p:animEffect transition="in" filter="wipe(down)">
                                      <p:cBhvr>
                                        <p:cTn id="18" dur="500"/>
                                        <p:tgtEl>
                                          <p:spTgt spid="40020">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0020">
                                            <p:txEl>
                                              <p:pRg st="2" end="2"/>
                                            </p:txEl>
                                          </p:spTgt>
                                        </p:tgtEl>
                                        <p:attrNameLst>
                                          <p:attrName>style.visibility</p:attrName>
                                        </p:attrNameLst>
                                      </p:cBhvr>
                                      <p:to>
                                        <p:strVal val="visible"/>
                                      </p:to>
                                    </p:set>
                                    <p:anim calcmode="lin" valueType="num">
                                      <p:cBhvr additive="base">
                                        <p:cTn id="23" dur="500" fill="hold"/>
                                        <p:tgtEl>
                                          <p:spTgt spid="40020">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002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40020">
                                            <p:txEl>
                                              <p:pRg st="4" end="4"/>
                                            </p:txEl>
                                          </p:spTgt>
                                        </p:tgtEl>
                                        <p:attrNameLst>
                                          <p:attrName>style.visibility</p:attrName>
                                        </p:attrNameLst>
                                      </p:cBhvr>
                                      <p:to>
                                        <p:strVal val="visible"/>
                                      </p:to>
                                    </p:set>
                                    <p:animEffect transition="in" filter="box(in)">
                                      <p:cBhvr>
                                        <p:cTn id="29" dur="500"/>
                                        <p:tgtEl>
                                          <p:spTgt spid="40020">
                                            <p:txEl>
                                              <p:pRg st="4" end="4"/>
                                            </p:txEl>
                                          </p:spTgt>
                                        </p:tgtEl>
                                      </p:cBhvr>
                                    </p:animEffect>
                                  </p:childTnLst>
                                </p:cTn>
                              </p:par>
                              <p:par>
                                <p:cTn id="30" presetID="4" presetClass="entr" presetSubtype="16" fill="hold" nodeType="withEffect">
                                  <p:stCondLst>
                                    <p:cond delay="0"/>
                                  </p:stCondLst>
                                  <p:childTnLst>
                                    <p:set>
                                      <p:cBhvr>
                                        <p:cTn id="31" dur="1" fill="hold">
                                          <p:stCondLst>
                                            <p:cond delay="0"/>
                                          </p:stCondLst>
                                        </p:cTn>
                                        <p:tgtEl>
                                          <p:spTgt spid="40020">
                                            <p:txEl>
                                              <p:pRg st="5" end="5"/>
                                            </p:txEl>
                                          </p:spTgt>
                                        </p:tgtEl>
                                        <p:attrNameLst>
                                          <p:attrName>style.visibility</p:attrName>
                                        </p:attrNameLst>
                                      </p:cBhvr>
                                      <p:to>
                                        <p:strVal val="visible"/>
                                      </p:to>
                                    </p:set>
                                    <p:animEffect transition="in" filter="box(in)">
                                      <p:cBhvr>
                                        <p:cTn id="32" dur="500"/>
                                        <p:tgtEl>
                                          <p:spTgt spid="4002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ru-RU" sz="4000" b="1">
                <a:solidFill>
                  <a:srgbClr val="800000"/>
                </a:solidFill>
              </a:rPr>
              <a:t>2. Полный граф</a:t>
            </a:r>
          </a:p>
        </p:txBody>
      </p:sp>
      <p:sp>
        <p:nvSpPr>
          <p:cNvPr id="41987" name="Rectangle 3"/>
          <p:cNvSpPr>
            <a:spLocks noGrp="1" noChangeArrowheads="1"/>
          </p:cNvSpPr>
          <p:nvPr>
            <p:ph type="body" idx="1"/>
          </p:nvPr>
        </p:nvSpPr>
        <p:spPr>
          <a:xfrm>
            <a:off x="395288" y="1628775"/>
            <a:ext cx="8229600" cy="4543425"/>
          </a:xfrm>
        </p:spPr>
        <p:txBody>
          <a:bodyPr/>
          <a:lstStyle/>
          <a:p>
            <a:pPr>
              <a:buFont typeface="Wingdings" pitchFamily="2" charset="2"/>
              <a:buNone/>
            </a:pPr>
            <a:r>
              <a:rPr lang="ru-RU" sz="2800">
                <a:latin typeface="Arial Unicode MS" pitchFamily="34" charset="-128"/>
                <a:ea typeface="Arial Unicode MS" pitchFamily="34" charset="-128"/>
                <a:cs typeface="Arial Unicode MS" pitchFamily="34" charset="-128"/>
              </a:rPr>
              <a:t>      </a:t>
            </a:r>
            <a:r>
              <a:rPr lang="ru-RU" sz="3600" b="1">
                <a:solidFill>
                  <a:srgbClr val="66FF99"/>
                </a:solidFill>
                <a:ea typeface="Arial Unicode MS" pitchFamily="34" charset="-128"/>
                <a:cs typeface="Tahoma" pitchFamily="34" charset="0"/>
              </a:rPr>
              <a:t>Условие задачи изображается в виде графа (дерева), который позволяет  найти количество всех возможных исходов,  выбрать благоприятные и  вычислить</a:t>
            </a:r>
            <a:r>
              <a:rPr lang="ru-RU" sz="3600" b="1">
                <a:solidFill>
                  <a:srgbClr val="66FF99"/>
                </a:solidFill>
              </a:rPr>
              <a:t> </a:t>
            </a:r>
            <a:endParaRPr lang="ru-RU" sz="3600" b="1">
              <a:solidFill>
                <a:srgbClr val="66FF99"/>
              </a:solidFill>
              <a:latin typeface="Arial" charset="0"/>
            </a:endParaRPr>
          </a:p>
          <a:p>
            <a:pPr>
              <a:buFont typeface="Wingdings" pitchFamily="2" charset="2"/>
              <a:buNone/>
            </a:pPr>
            <a:r>
              <a:rPr lang="ru-RU" sz="3600" b="1">
                <a:solidFill>
                  <a:srgbClr val="66FF99"/>
                </a:solidFill>
                <a:latin typeface="Arial" charset="0"/>
              </a:rPr>
              <a:t>                   вероятность </a:t>
            </a:r>
            <a:r>
              <a:rPr lang="en-US" sz="3600" b="1">
                <a:solidFill>
                  <a:srgbClr val="66FF99"/>
                </a:solidFill>
                <a:latin typeface="Arial" charset="0"/>
              </a:rPr>
              <a:t>p = b:a</a:t>
            </a:r>
            <a:endParaRPr lang="ru-RU" sz="3600" b="1">
              <a:solidFill>
                <a:srgbClr val="66FF99"/>
              </a:solidFill>
              <a:latin typeface="Arial" charset="0"/>
            </a:endParaRPr>
          </a:p>
          <a:p>
            <a:pPr>
              <a:buFont typeface="Wingdings" pitchFamily="2" charset="2"/>
              <a:buNone/>
            </a:pPr>
            <a:r>
              <a:rPr lang="ru-RU" sz="2800" b="1">
                <a:solidFill>
                  <a:srgbClr val="66FF99"/>
                </a:solidFill>
                <a:latin typeface="Arial Black" pitchFamily="34" charset="0"/>
              </a:rPr>
              <a:t>             </a:t>
            </a:r>
            <a:endParaRPr lang="ru-RU" sz="2800">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checkerboard(across)">
                                      <p:cBhvr>
                                        <p:cTn id="7" dur="500"/>
                                        <p:tgtEl>
                                          <p:spTgt spid="4198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1987">
                                            <p:txEl>
                                              <p:pRg st="0" end="0"/>
                                            </p:txEl>
                                          </p:spTgt>
                                        </p:tgtEl>
                                        <p:attrNameLst>
                                          <p:attrName>style.visibility</p:attrName>
                                        </p:attrNameLst>
                                      </p:cBhvr>
                                      <p:to>
                                        <p:strVal val="visible"/>
                                      </p:to>
                                    </p:set>
                                    <p:animEffect transition="in" filter="wipe(down)">
                                      <p:cBhvr>
                                        <p:cTn id="12" dur="500"/>
                                        <p:tgtEl>
                                          <p:spTgt spid="419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1987">
                                            <p:txEl>
                                              <p:pRg st="1" end="1"/>
                                            </p:txEl>
                                          </p:spTgt>
                                        </p:tgtEl>
                                        <p:attrNameLst>
                                          <p:attrName>style.visibility</p:attrName>
                                        </p:attrNameLst>
                                      </p:cBhvr>
                                      <p:to>
                                        <p:strVal val="visible"/>
                                      </p:to>
                                    </p:set>
                                    <p:animEffect transition="in" filter="wipe(down)">
                                      <p:cBhvr>
                                        <p:cTn id="17" dur="500"/>
                                        <p:tgtEl>
                                          <p:spTgt spid="41987">
                                            <p:txEl>
                                              <p:pRg st="1" end="1"/>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41987">
                                            <p:txEl>
                                              <p:pRg st="2" end="2"/>
                                            </p:txEl>
                                          </p:spTgt>
                                        </p:tgtEl>
                                        <p:attrNameLst>
                                          <p:attrName>style.visibility</p:attrName>
                                        </p:attrNameLst>
                                      </p:cBhvr>
                                      <p:to>
                                        <p:strVal val="visible"/>
                                      </p:to>
                                    </p:set>
                                    <p:animEffect transition="in" filter="wipe(down)">
                                      <p:cBhvr>
                                        <p:cTn id="20" dur="500"/>
                                        <p:tgtEl>
                                          <p:spTgt spid="419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179388" y="188913"/>
            <a:ext cx="8785225" cy="2168525"/>
          </a:xfrm>
        </p:spPr>
        <p:txBody>
          <a:bodyPr/>
          <a:lstStyle/>
          <a:p>
            <a:pPr>
              <a:buFont typeface="Wingdings" pitchFamily="2" charset="2"/>
              <a:buNone/>
            </a:pPr>
            <a:r>
              <a:rPr lang="ru-RU"/>
              <a:t>         </a:t>
            </a:r>
            <a:r>
              <a:rPr lang="ru-RU">
                <a:solidFill>
                  <a:srgbClr val="800000"/>
                </a:solidFill>
              </a:rPr>
              <a:t>Антон, Борис и Василий купили 3 билета на 1,2,3 места первого ряда. Сколькими способами они могут занять имеющиеся места?</a:t>
            </a:r>
          </a:p>
        </p:txBody>
      </p:sp>
      <p:sp>
        <p:nvSpPr>
          <p:cNvPr id="44036" name="AutoShape 4"/>
          <p:cNvSpPr>
            <a:spLocks noChangeArrowheads="1"/>
          </p:cNvSpPr>
          <p:nvPr/>
        </p:nvSpPr>
        <p:spPr bwMode="auto">
          <a:xfrm>
            <a:off x="323850" y="4005263"/>
            <a:ext cx="1657350" cy="576262"/>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ru-RU"/>
              <a:t>способы</a:t>
            </a:r>
          </a:p>
        </p:txBody>
      </p:sp>
      <p:sp>
        <p:nvSpPr>
          <p:cNvPr id="44037" name="Line 5"/>
          <p:cNvSpPr>
            <a:spLocks noChangeShapeType="1"/>
          </p:cNvSpPr>
          <p:nvPr/>
        </p:nvSpPr>
        <p:spPr bwMode="auto">
          <a:xfrm flipV="1">
            <a:off x="1908175" y="3213100"/>
            <a:ext cx="1295400" cy="792163"/>
          </a:xfrm>
          <a:prstGeom prst="line">
            <a:avLst/>
          </a:prstGeom>
          <a:noFill/>
          <a:ln w="38100">
            <a:solidFill>
              <a:schemeClr val="accent1"/>
            </a:solidFill>
            <a:round/>
            <a:headEnd/>
            <a:tailEnd type="triangle" w="med" len="med"/>
          </a:ln>
          <a:effectLst/>
        </p:spPr>
        <p:txBody>
          <a:bodyPr/>
          <a:lstStyle/>
          <a:p>
            <a:endParaRPr lang="ru-RU"/>
          </a:p>
        </p:txBody>
      </p:sp>
      <p:sp>
        <p:nvSpPr>
          <p:cNvPr id="44038" name="Line 6"/>
          <p:cNvSpPr>
            <a:spLocks noChangeShapeType="1"/>
          </p:cNvSpPr>
          <p:nvPr/>
        </p:nvSpPr>
        <p:spPr bwMode="auto">
          <a:xfrm>
            <a:off x="1979613" y="4292600"/>
            <a:ext cx="1223962" cy="0"/>
          </a:xfrm>
          <a:prstGeom prst="line">
            <a:avLst/>
          </a:prstGeom>
          <a:noFill/>
          <a:ln w="38100">
            <a:solidFill>
              <a:schemeClr val="accent1"/>
            </a:solidFill>
            <a:round/>
            <a:headEnd/>
            <a:tailEnd type="triangle" w="med" len="med"/>
          </a:ln>
          <a:effectLst/>
        </p:spPr>
        <p:txBody>
          <a:bodyPr/>
          <a:lstStyle/>
          <a:p>
            <a:endParaRPr lang="ru-RU"/>
          </a:p>
        </p:txBody>
      </p:sp>
      <p:sp>
        <p:nvSpPr>
          <p:cNvPr id="44039" name="Line 7"/>
          <p:cNvSpPr>
            <a:spLocks noChangeShapeType="1"/>
          </p:cNvSpPr>
          <p:nvPr/>
        </p:nvSpPr>
        <p:spPr bwMode="auto">
          <a:xfrm>
            <a:off x="1908175" y="4581525"/>
            <a:ext cx="1223963" cy="719138"/>
          </a:xfrm>
          <a:prstGeom prst="line">
            <a:avLst/>
          </a:prstGeom>
          <a:noFill/>
          <a:ln w="38100">
            <a:solidFill>
              <a:schemeClr val="accent1"/>
            </a:solidFill>
            <a:round/>
            <a:headEnd/>
            <a:tailEnd type="triangle" w="med" len="med"/>
          </a:ln>
          <a:effectLst/>
        </p:spPr>
        <p:txBody>
          <a:bodyPr/>
          <a:lstStyle/>
          <a:p>
            <a:endParaRPr lang="ru-RU"/>
          </a:p>
        </p:txBody>
      </p:sp>
      <p:sp>
        <p:nvSpPr>
          <p:cNvPr id="44040" name="AutoShape 8"/>
          <p:cNvSpPr>
            <a:spLocks noChangeArrowheads="1"/>
          </p:cNvSpPr>
          <p:nvPr/>
        </p:nvSpPr>
        <p:spPr bwMode="auto">
          <a:xfrm>
            <a:off x="3203575" y="2276475"/>
            <a:ext cx="1873250" cy="431800"/>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ru-RU"/>
              <a:t>1 место</a:t>
            </a:r>
          </a:p>
        </p:txBody>
      </p:sp>
      <p:sp>
        <p:nvSpPr>
          <p:cNvPr id="44042" name="AutoShape 10"/>
          <p:cNvSpPr>
            <a:spLocks noChangeArrowheads="1"/>
          </p:cNvSpPr>
          <p:nvPr/>
        </p:nvSpPr>
        <p:spPr bwMode="auto">
          <a:xfrm>
            <a:off x="5003800" y="2276475"/>
            <a:ext cx="1873250" cy="431800"/>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ru-RU"/>
              <a:t>2 место</a:t>
            </a:r>
          </a:p>
        </p:txBody>
      </p:sp>
      <p:sp>
        <p:nvSpPr>
          <p:cNvPr id="44043" name="AutoShape 11"/>
          <p:cNvSpPr>
            <a:spLocks noChangeArrowheads="1"/>
          </p:cNvSpPr>
          <p:nvPr/>
        </p:nvSpPr>
        <p:spPr bwMode="auto">
          <a:xfrm>
            <a:off x="6732588" y="2276475"/>
            <a:ext cx="1873250" cy="431800"/>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ru-RU"/>
              <a:t>3 место</a:t>
            </a:r>
          </a:p>
        </p:txBody>
      </p:sp>
      <p:sp>
        <p:nvSpPr>
          <p:cNvPr id="44045" name="Text Box 13"/>
          <p:cNvSpPr txBox="1">
            <a:spLocks noChangeArrowheads="1"/>
          </p:cNvSpPr>
          <p:nvPr/>
        </p:nvSpPr>
        <p:spPr bwMode="auto">
          <a:xfrm>
            <a:off x="3419475" y="2924175"/>
            <a:ext cx="647700" cy="823913"/>
          </a:xfrm>
          <a:prstGeom prst="rect">
            <a:avLst/>
          </a:prstGeom>
          <a:noFill/>
          <a:ln w="9525">
            <a:noFill/>
            <a:miter lim="800000"/>
            <a:headEnd/>
            <a:tailEnd/>
          </a:ln>
          <a:effectLst/>
        </p:spPr>
        <p:txBody>
          <a:bodyPr>
            <a:spAutoFit/>
          </a:bodyPr>
          <a:lstStyle/>
          <a:p>
            <a:pPr>
              <a:spcBef>
                <a:spcPct val="50000"/>
              </a:spcBef>
            </a:pPr>
            <a:r>
              <a:rPr lang="ru-RU" sz="4800">
                <a:solidFill>
                  <a:srgbClr val="FF0000"/>
                </a:solidFill>
              </a:rPr>
              <a:t>А</a:t>
            </a:r>
          </a:p>
        </p:txBody>
      </p:sp>
      <p:sp>
        <p:nvSpPr>
          <p:cNvPr id="44046" name="Text Box 14"/>
          <p:cNvSpPr txBox="1">
            <a:spLocks noChangeArrowheads="1"/>
          </p:cNvSpPr>
          <p:nvPr/>
        </p:nvSpPr>
        <p:spPr bwMode="auto">
          <a:xfrm>
            <a:off x="3419475" y="3860800"/>
            <a:ext cx="647700" cy="823913"/>
          </a:xfrm>
          <a:prstGeom prst="rect">
            <a:avLst/>
          </a:prstGeom>
          <a:noFill/>
          <a:ln w="9525">
            <a:noFill/>
            <a:miter lim="800000"/>
            <a:headEnd/>
            <a:tailEnd/>
          </a:ln>
          <a:effectLst/>
        </p:spPr>
        <p:txBody>
          <a:bodyPr>
            <a:spAutoFit/>
          </a:bodyPr>
          <a:lstStyle/>
          <a:p>
            <a:pPr>
              <a:spcBef>
                <a:spcPct val="50000"/>
              </a:spcBef>
            </a:pPr>
            <a:r>
              <a:rPr lang="ru-RU" sz="4800">
                <a:solidFill>
                  <a:srgbClr val="FF0000"/>
                </a:solidFill>
              </a:rPr>
              <a:t>Б</a:t>
            </a:r>
          </a:p>
        </p:txBody>
      </p:sp>
      <p:sp>
        <p:nvSpPr>
          <p:cNvPr id="44047" name="Text Box 15"/>
          <p:cNvSpPr txBox="1">
            <a:spLocks noChangeArrowheads="1"/>
          </p:cNvSpPr>
          <p:nvPr/>
        </p:nvSpPr>
        <p:spPr bwMode="auto">
          <a:xfrm>
            <a:off x="3419475" y="4797425"/>
            <a:ext cx="647700" cy="823913"/>
          </a:xfrm>
          <a:prstGeom prst="rect">
            <a:avLst/>
          </a:prstGeom>
          <a:noFill/>
          <a:ln w="9525">
            <a:noFill/>
            <a:miter lim="800000"/>
            <a:headEnd/>
            <a:tailEnd/>
          </a:ln>
          <a:effectLst/>
        </p:spPr>
        <p:txBody>
          <a:bodyPr>
            <a:spAutoFit/>
          </a:bodyPr>
          <a:lstStyle/>
          <a:p>
            <a:pPr>
              <a:spcBef>
                <a:spcPct val="50000"/>
              </a:spcBef>
            </a:pPr>
            <a:r>
              <a:rPr lang="ru-RU" sz="4800">
                <a:solidFill>
                  <a:srgbClr val="FF0000"/>
                </a:solidFill>
              </a:rPr>
              <a:t>В</a:t>
            </a:r>
          </a:p>
        </p:txBody>
      </p:sp>
      <p:sp>
        <p:nvSpPr>
          <p:cNvPr id="44048" name="Line 16"/>
          <p:cNvSpPr>
            <a:spLocks noChangeShapeType="1"/>
          </p:cNvSpPr>
          <p:nvPr/>
        </p:nvSpPr>
        <p:spPr bwMode="auto">
          <a:xfrm>
            <a:off x="3995738" y="3213100"/>
            <a:ext cx="1439862" cy="0"/>
          </a:xfrm>
          <a:prstGeom prst="line">
            <a:avLst/>
          </a:prstGeom>
          <a:noFill/>
          <a:ln w="38100">
            <a:solidFill>
              <a:schemeClr val="accent1"/>
            </a:solidFill>
            <a:round/>
            <a:headEnd/>
            <a:tailEnd type="triangle" w="med" len="med"/>
          </a:ln>
          <a:effectLst/>
        </p:spPr>
        <p:txBody>
          <a:bodyPr/>
          <a:lstStyle/>
          <a:p>
            <a:endParaRPr lang="ru-RU"/>
          </a:p>
        </p:txBody>
      </p:sp>
      <p:sp>
        <p:nvSpPr>
          <p:cNvPr id="44049" name="Line 17"/>
          <p:cNvSpPr>
            <a:spLocks noChangeShapeType="1"/>
          </p:cNvSpPr>
          <p:nvPr/>
        </p:nvSpPr>
        <p:spPr bwMode="auto">
          <a:xfrm>
            <a:off x="3995738" y="3213100"/>
            <a:ext cx="1368425" cy="576263"/>
          </a:xfrm>
          <a:prstGeom prst="line">
            <a:avLst/>
          </a:prstGeom>
          <a:noFill/>
          <a:ln w="38100">
            <a:solidFill>
              <a:schemeClr val="accent1"/>
            </a:solidFill>
            <a:round/>
            <a:headEnd/>
            <a:tailEnd type="triangle" w="med" len="med"/>
          </a:ln>
          <a:effectLst/>
        </p:spPr>
        <p:txBody>
          <a:bodyPr/>
          <a:lstStyle/>
          <a:p>
            <a:endParaRPr lang="ru-RU"/>
          </a:p>
        </p:txBody>
      </p:sp>
      <p:sp>
        <p:nvSpPr>
          <p:cNvPr id="44050" name="Line 18"/>
          <p:cNvSpPr>
            <a:spLocks noChangeShapeType="1"/>
          </p:cNvSpPr>
          <p:nvPr/>
        </p:nvSpPr>
        <p:spPr bwMode="auto">
          <a:xfrm>
            <a:off x="3995738" y="4292600"/>
            <a:ext cx="1439862" cy="0"/>
          </a:xfrm>
          <a:prstGeom prst="line">
            <a:avLst/>
          </a:prstGeom>
          <a:noFill/>
          <a:ln w="38100">
            <a:solidFill>
              <a:schemeClr val="accent1"/>
            </a:solidFill>
            <a:round/>
            <a:headEnd/>
            <a:tailEnd type="triangle" w="med" len="med"/>
          </a:ln>
          <a:effectLst/>
        </p:spPr>
        <p:txBody>
          <a:bodyPr/>
          <a:lstStyle/>
          <a:p>
            <a:endParaRPr lang="ru-RU"/>
          </a:p>
        </p:txBody>
      </p:sp>
      <p:sp>
        <p:nvSpPr>
          <p:cNvPr id="44051" name="Line 19"/>
          <p:cNvSpPr>
            <a:spLocks noChangeShapeType="1"/>
          </p:cNvSpPr>
          <p:nvPr/>
        </p:nvSpPr>
        <p:spPr bwMode="auto">
          <a:xfrm>
            <a:off x="3995738" y="4292600"/>
            <a:ext cx="1439862" cy="576263"/>
          </a:xfrm>
          <a:prstGeom prst="line">
            <a:avLst/>
          </a:prstGeom>
          <a:noFill/>
          <a:ln w="38100">
            <a:solidFill>
              <a:schemeClr val="accent1"/>
            </a:solidFill>
            <a:round/>
            <a:headEnd/>
            <a:tailEnd type="triangle" w="med" len="med"/>
          </a:ln>
          <a:effectLst/>
        </p:spPr>
        <p:txBody>
          <a:bodyPr/>
          <a:lstStyle/>
          <a:p>
            <a:endParaRPr lang="ru-RU"/>
          </a:p>
        </p:txBody>
      </p:sp>
      <p:sp>
        <p:nvSpPr>
          <p:cNvPr id="44052" name="Line 20"/>
          <p:cNvSpPr>
            <a:spLocks noChangeShapeType="1"/>
          </p:cNvSpPr>
          <p:nvPr/>
        </p:nvSpPr>
        <p:spPr bwMode="auto">
          <a:xfrm>
            <a:off x="3995738" y="5300663"/>
            <a:ext cx="1439862" cy="0"/>
          </a:xfrm>
          <a:prstGeom prst="line">
            <a:avLst/>
          </a:prstGeom>
          <a:noFill/>
          <a:ln w="38100">
            <a:solidFill>
              <a:schemeClr val="accent1"/>
            </a:solidFill>
            <a:round/>
            <a:headEnd/>
            <a:tailEnd type="triangle" w="med" len="med"/>
          </a:ln>
          <a:effectLst/>
        </p:spPr>
        <p:txBody>
          <a:bodyPr/>
          <a:lstStyle/>
          <a:p>
            <a:endParaRPr lang="ru-RU"/>
          </a:p>
        </p:txBody>
      </p:sp>
      <p:sp>
        <p:nvSpPr>
          <p:cNvPr id="44053" name="Line 21"/>
          <p:cNvSpPr>
            <a:spLocks noChangeShapeType="1"/>
          </p:cNvSpPr>
          <p:nvPr/>
        </p:nvSpPr>
        <p:spPr bwMode="auto">
          <a:xfrm>
            <a:off x="3995738" y="5300663"/>
            <a:ext cx="1439862" cy="649287"/>
          </a:xfrm>
          <a:prstGeom prst="line">
            <a:avLst/>
          </a:prstGeom>
          <a:noFill/>
          <a:ln w="38100">
            <a:solidFill>
              <a:schemeClr val="accent1"/>
            </a:solidFill>
            <a:round/>
            <a:headEnd/>
            <a:tailEnd type="triangle" w="med" len="med"/>
          </a:ln>
          <a:effectLst/>
        </p:spPr>
        <p:txBody>
          <a:bodyPr/>
          <a:lstStyle/>
          <a:p>
            <a:endParaRPr lang="ru-RU"/>
          </a:p>
        </p:txBody>
      </p:sp>
      <p:sp>
        <p:nvSpPr>
          <p:cNvPr id="44054" name="Text Box 22"/>
          <p:cNvSpPr txBox="1">
            <a:spLocks noChangeArrowheads="1"/>
          </p:cNvSpPr>
          <p:nvPr/>
        </p:nvSpPr>
        <p:spPr bwMode="auto">
          <a:xfrm>
            <a:off x="5435600" y="2852738"/>
            <a:ext cx="431800" cy="579437"/>
          </a:xfrm>
          <a:prstGeom prst="rect">
            <a:avLst/>
          </a:prstGeom>
          <a:noFill/>
          <a:ln w="9525">
            <a:noFill/>
            <a:miter lim="800000"/>
            <a:headEnd/>
            <a:tailEnd/>
          </a:ln>
          <a:effectLst/>
        </p:spPr>
        <p:txBody>
          <a:bodyPr>
            <a:spAutoFit/>
          </a:bodyPr>
          <a:lstStyle/>
          <a:p>
            <a:pPr>
              <a:spcBef>
                <a:spcPct val="50000"/>
              </a:spcBef>
            </a:pPr>
            <a:r>
              <a:rPr lang="ru-RU">
                <a:solidFill>
                  <a:srgbClr val="FF0000"/>
                </a:solidFill>
              </a:rPr>
              <a:t>Б</a:t>
            </a:r>
          </a:p>
        </p:txBody>
      </p:sp>
      <p:sp>
        <p:nvSpPr>
          <p:cNvPr id="44055" name="Text Box 23"/>
          <p:cNvSpPr txBox="1">
            <a:spLocks noChangeArrowheads="1"/>
          </p:cNvSpPr>
          <p:nvPr/>
        </p:nvSpPr>
        <p:spPr bwMode="auto">
          <a:xfrm>
            <a:off x="5435600" y="3357563"/>
            <a:ext cx="431800" cy="579437"/>
          </a:xfrm>
          <a:prstGeom prst="rect">
            <a:avLst/>
          </a:prstGeom>
          <a:noFill/>
          <a:ln w="9525">
            <a:noFill/>
            <a:miter lim="800000"/>
            <a:headEnd/>
            <a:tailEnd/>
          </a:ln>
          <a:effectLst/>
        </p:spPr>
        <p:txBody>
          <a:bodyPr>
            <a:spAutoFit/>
          </a:bodyPr>
          <a:lstStyle/>
          <a:p>
            <a:pPr>
              <a:spcBef>
                <a:spcPct val="50000"/>
              </a:spcBef>
            </a:pPr>
            <a:r>
              <a:rPr lang="ru-RU">
                <a:solidFill>
                  <a:srgbClr val="FF0000"/>
                </a:solidFill>
              </a:rPr>
              <a:t>В</a:t>
            </a:r>
          </a:p>
        </p:txBody>
      </p:sp>
      <p:sp>
        <p:nvSpPr>
          <p:cNvPr id="44056" name="Text Box 24"/>
          <p:cNvSpPr txBox="1">
            <a:spLocks noChangeArrowheads="1"/>
          </p:cNvSpPr>
          <p:nvPr/>
        </p:nvSpPr>
        <p:spPr bwMode="auto">
          <a:xfrm>
            <a:off x="5435600" y="4005263"/>
            <a:ext cx="431800" cy="579437"/>
          </a:xfrm>
          <a:prstGeom prst="rect">
            <a:avLst/>
          </a:prstGeom>
          <a:noFill/>
          <a:ln w="9525">
            <a:noFill/>
            <a:miter lim="800000"/>
            <a:headEnd/>
            <a:tailEnd/>
          </a:ln>
          <a:effectLst/>
        </p:spPr>
        <p:txBody>
          <a:bodyPr>
            <a:spAutoFit/>
          </a:bodyPr>
          <a:lstStyle/>
          <a:p>
            <a:pPr>
              <a:spcBef>
                <a:spcPct val="50000"/>
              </a:spcBef>
            </a:pPr>
            <a:r>
              <a:rPr lang="ru-RU">
                <a:solidFill>
                  <a:srgbClr val="FF0000"/>
                </a:solidFill>
              </a:rPr>
              <a:t>А</a:t>
            </a:r>
          </a:p>
        </p:txBody>
      </p:sp>
      <p:sp>
        <p:nvSpPr>
          <p:cNvPr id="44057" name="Text Box 25"/>
          <p:cNvSpPr txBox="1">
            <a:spLocks noChangeArrowheads="1"/>
          </p:cNvSpPr>
          <p:nvPr/>
        </p:nvSpPr>
        <p:spPr bwMode="auto">
          <a:xfrm>
            <a:off x="5435600" y="4437063"/>
            <a:ext cx="431800" cy="579437"/>
          </a:xfrm>
          <a:prstGeom prst="rect">
            <a:avLst/>
          </a:prstGeom>
          <a:noFill/>
          <a:ln w="9525">
            <a:noFill/>
            <a:miter lim="800000"/>
            <a:headEnd/>
            <a:tailEnd/>
          </a:ln>
          <a:effectLst/>
        </p:spPr>
        <p:txBody>
          <a:bodyPr>
            <a:spAutoFit/>
          </a:bodyPr>
          <a:lstStyle/>
          <a:p>
            <a:pPr>
              <a:spcBef>
                <a:spcPct val="50000"/>
              </a:spcBef>
            </a:pPr>
            <a:r>
              <a:rPr lang="ru-RU">
                <a:solidFill>
                  <a:srgbClr val="FF0000"/>
                </a:solidFill>
              </a:rPr>
              <a:t>В</a:t>
            </a:r>
          </a:p>
        </p:txBody>
      </p:sp>
      <p:sp>
        <p:nvSpPr>
          <p:cNvPr id="44058" name="Text Box 26"/>
          <p:cNvSpPr txBox="1">
            <a:spLocks noChangeArrowheads="1"/>
          </p:cNvSpPr>
          <p:nvPr/>
        </p:nvSpPr>
        <p:spPr bwMode="auto">
          <a:xfrm>
            <a:off x="5435600" y="4941888"/>
            <a:ext cx="431800" cy="579437"/>
          </a:xfrm>
          <a:prstGeom prst="rect">
            <a:avLst/>
          </a:prstGeom>
          <a:noFill/>
          <a:ln w="9525">
            <a:noFill/>
            <a:miter lim="800000"/>
            <a:headEnd/>
            <a:tailEnd/>
          </a:ln>
          <a:effectLst/>
        </p:spPr>
        <p:txBody>
          <a:bodyPr>
            <a:spAutoFit/>
          </a:bodyPr>
          <a:lstStyle/>
          <a:p>
            <a:pPr>
              <a:spcBef>
                <a:spcPct val="50000"/>
              </a:spcBef>
            </a:pPr>
            <a:r>
              <a:rPr lang="ru-RU">
                <a:solidFill>
                  <a:srgbClr val="FF0000"/>
                </a:solidFill>
              </a:rPr>
              <a:t>А</a:t>
            </a:r>
          </a:p>
        </p:txBody>
      </p:sp>
      <p:sp>
        <p:nvSpPr>
          <p:cNvPr id="44059" name="Text Box 27"/>
          <p:cNvSpPr txBox="1">
            <a:spLocks noChangeArrowheads="1"/>
          </p:cNvSpPr>
          <p:nvPr/>
        </p:nvSpPr>
        <p:spPr bwMode="auto">
          <a:xfrm>
            <a:off x="5435600" y="5516563"/>
            <a:ext cx="431800" cy="579437"/>
          </a:xfrm>
          <a:prstGeom prst="rect">
            <a:avLst/>
          </a:prstGeom>
          <a:noFill/>
          <a:ln w="9525">
            <a:noFill/>
            <a:miter lim="800000"/>
            <a:headEnd/>
            <a:tailEnd/>
          </a:ln>
          <a:effectLst/>
        </p:spPr>
        <p:txBody>
          <a:bodyPr>
            <a:spAutoFit/>
          </a:bodyPr>
          <a:lstStyle/>
          <a:p>
            <a:pPr>
              <a:spcBef>
                <a:spcPct val="50000"/>
              </a:spcBef>
            </a:pPr>
            <a:r>
              <a:rPr lang="ru-RU">
                <a:solidFill>
                  <a:srgbClr val="FF0000"/>
                </a:solidFill>
              </a:rPr>
              <a:t>Б</a:t>
            </a:r>
          </a:p>
        </p:txBody>
      </p:sp>
      <p:sp>
        <p:nvSpPr>
          <p:cNvPr id="44060" name="Line 28"/>
          <p:cNvSpPr>
            <a:spLocks noChangeShapeType="1"/>
          </p:cNvSpPr>
          <p:nvPr/>
        </p:nvSpPr>
        <p:spPr bwMode="auto">
          <a:xfrm>
            <a:off x="5940425" y="3141663"/>
            <a:ext cx="936625" cy="0"/>
          </a:xfrm>
          <a:prstGeom prst="line">
            <a:avLst/>
          </a:prstGeom>
          <a:noFill/>
          <a:ln w="38100">
            <a:solidFill>
              <a:schemeClr val="accent1"/>
            </a:solidFill>
            <a:round/>
            <a:headEnd/>
            <a:tailEnd type="triangle" w="med" len="med"/>
          </a:ln>
          <a:effectLst/>
        </p:spPr>
        <p:txBody>
          <a:bodyPr/>
          <a:lstStyle/>
          <a:p>
            <a:endParaRPr lang="ru-RU"/>
          </a:p>
        </p:txBody>
      </p:sp>
      <p:sp>
        <p:nvSpPr>
          <p:cNvPr id="44061" name="Line 29"/>
          <p:cNvSpPr>
            <a:spLocks noChangeShapeType="1"/>
          </p:cNvSpPr>
          <p:nvPr/>
        </p:nvSpPr>
        <p:spPr bwMode="auto">
          <a:xfrm>
            <a:off x="5940425" y="3644900"/>
            <a:ext cx="936625" cy="0"/>
          </a:xfrm>
          <a:prstGeom prst="line">
            <a:avLst/>
          </a:prstGeom>
          <a:noFill/>
          <a:ln w="38100">
            <a:solidFill>
              <a:schemeClr val="accent1"/>
            </a:solidFill>
            <a:round/>
            <a:headEnd/>
            <a:tailEnd type="triangle" w="med" len="med"/>
          </a:ln>
          <a:effectLst/>
        </p:spPr>
        <p:txBody>
          <a:bodyPr/>
          <a:lstStyle/>
          <a:p>
            <a:endParaRPr lang="ru-RU"/>
          </a:p>
        </p:txBody>
      </p:sp>
      <p:sp>
        <p:nvSpPr>
          <p:cNvPr id="44062" name="Line 30"/>
          <p:cNvSpPr>
            <a:spLocks noChangeShapeType="1"/>
          </p:cNvSpPr>
          <p:nvPr/>
        </p:nvSpPr>
        <p:spPr bwMode="auto">
          <a:xfrm>
            <a:off x="5940425" y="4292600"/>
            <a:ext cx="936625" cy="0"/>
          </a:xfrm>
          <a:prstGeom prst="line">
            <a:avLst/>
          </a:prstGeom>
          <a:noFill/>
          <a:ln w="38100">
            <a:solidFill>
              <a:schemeClr val="accent1"/>
            </a:solidFill>
            <a:round/>
            <a:headEnd/>
            <a:tailEnd type="triangle" w="med" len="med"/>
          </a:ln>
          <a:effectLst/>
        </p:spPr>
        <p:txBody>
          <a:bodyPr/>
          <a:lstStyle/>
          <a:p>
            <a:endParaRPr lang="ru-RU"/>
          </a:p>
        </p:txBody>
      </p:sp>
      <p:sp>
        <p:nvSpPr>
          <p:cNvPr id="44063" name="Line 31"/>
          <p:cNvSpPr>
            <a:spLocks noChangeShapeType="1"/>
          </p:cNvSpPr>
          <p:nvPr/>
        </p:nvSpPr>
        <p:spPr bwMode="auto">
          <a:xfrm>
            <a:off x="5940425" y="4724400"/>
            <a:ext cx="863600" cy="0"/>
          </a:xfrm>
          <a:prstGeom prst="line">
            <a:avLst/>
          </a:prstGeom>
          <a:noFill/>
          <a:ln w="38100">
            <a:solidFill>
              <a:schemeClr val="accent1"/>
            </a:solidFill>
            <a:round/>
            <a:headEnd/>
            <a:tailEnd type="triangle" w="med" len="med"/>
          </a:ln>
          <a:effectLst/>
        </p:spPr>
        <p:txBody>
          <a:bodyPr/>
          <a:lstStyle/>
          <a:p>
            <a:endParaRPr lang="ru-RU"/>
          </a:p>
        </p:txBody>
      </p:sp>
      <p:sp>
        <p:nvSpPr>
          <p:cNvPr id="44064" name="Line 32"/>
          <p:cNvSpPr>
            <a:spLocks noChangeShapeType="1"/>
          </p:cNvSpPr>
          <p:nvPr/>
        </p:nvSpPr>
        <p:spPr bwMode="auto">
          <a:xfrm>
            <a:off x="5867400" y="5300663"/>
            <a:ext cx="1009650" cy="0"/>
          </a:xfrm>
          <a:prstGeom prst="line">
            <a:avLst/>
          </a:prstGeom>
          <a:noFill/>
          <a:ln w="38100">
            <a:solidFill>
              <a:schemeClr val="accent1"/>
            </a:solidFill>
            <a:round/>
            <a:headEnd/>
            <a:tailEnd type="triangle" w="med" len="med"/>
          </a:ln>
          <a:effectLst/>
        </p:spPr>
        <p:txBody>
          <a:bodyPr/>
          <a:lstStyle/>
          <a:p>
            <a:endParaRPr lang="ru-RU"/>
          </a:p>
        </p:txBody>
      </p:sp>
      <p:sp>
        <p:nvSpPr>
          <p:cNvPr id="44065" name="Line 33"/>
          <p:cNvSpPr>
            <a:spLocks noChangeShapeType="1"/>
          </p:cNvSpPr>
          <p:nvPr/>
        </p:nvSpPr>
        <p:spPr bwMode="auto">
          <a:xfrm>
            <a:off x="5867400" y="5805488"/>
            <a:ext cx="1008063" cy="0"/>
          </a:xfrm>
          <a:prstGeom prst="line">
            <a:avLst/>
          </a:prstGeom>
          <a:noFill/>
          <a:ln w="38100">
            <a:solidFill>
              <a:schemeClr val="accent1"/>
            </a:solidFill>
            <a:round/>
            <a:headEnd/>
            <a:tailEnd type="triangle" w="med" len="med"/>
          </a:ln>
          <a:effectLst/>
        </p:spPr>
        <p:txBody>
          <a:bodyPr/>
          <a:lstStyle/>
          <a:p>
            <a:endParaRPr lang="ru-RU"/>
          </a:p>
        </p:txBody>
      </p:sp>
      <p:sp>
        <p:nvSpPr>
          <p:cNvPr id="44066" name="Rectangle 34"/>
          <p:cNvSpPr>
            <a:spLocks noChangeArrowheads="1"/>
          </p:cNvSpPr>
          <p:nvPr/>
        </p:nvSpPr>
        <p:spPr bwMode="auto">
          <a:xfrm>
            <a:off x="6948488" y="2781300"/>
            <a:ext cx="455612" cy="579438"/>
          </a:xfrm>
          <a:prstGeom prst="rect">
            <a:avLst/>
          </a:prstGeom>
          <a:noFill/>
          <a:ln w="9525">
            <a:noFill/>
            <a:miter lim="800000"/>
            <a:headEnd/>
            <a:tailEnd/>
          </a:ln>
          <a:effectLst/>
        </p:spPr>
        <p:txBody>
          <a:bodyPr wrap="none">
            <a:spAutoFit/>
          </a:bodyPr>
          <a:lstStyle/>
          <a:p>
            <a:r>
              <a:rPr lang="ru-RU">
                <a:solidFill>
                  <a:srgbClr val="FF0000"/>
                </a:solidFill>
              </a:rPr>
              <a:t>В</a:t>
            </a:r>
          </a:p>
        </p:txBody>
      </p:sp>
      <p:sp>
        <p:nvSpPr>
          <p:cNvPr id="44067" name="Rectangle 35"/>
          <p:cNvSpPr>
            <a:spLocks noChangeArrowheads="1"/>
          </p:cNvSpPr>
          <p:nvPr/>
        </p:nvSpPr>
        <p:spPr bwMode="auto">
          <a:xfrm>
            <a:off x="6948488" y="3284538"/>
            <a:ext cx="450850" cy="579437"/>
          </a:xfrm>
          <a:prstGeom prst="rect">
            <a:avLst/>
          </a:prstGeom>
          <a:noFill/>
          <a:ln w="9525">
            <a:noFill/>
            <a:miter lim="800000"/>
            <a:headEnd/>
            <a:tailEnd/>
          </a:ln>
          <a:effectLst/>
        </p:spPr>
        <p:txBody>
          <a:bodyPr wrap="none">
            <a:spAutoFit/>
          </a:bodyPr>
          <a:lstStyle/>
          <a:p>
            <a:r>
              <a:rPr lang="ru-RU">
                <a:solidFill>
                  <a:srgbClr val="FF0000"/>
                </a:solidFill>
              </a:rPr>
              <a:t>Б</a:t>
            </a:r>
          </a:p>
        </p:txBody>
      </p:sp>
      <p:sp>
        <p:nvSpPr>
          <p:cNvPr id="44068" name="Rectangle 36"/>
          <p:cNvSpPr>
            <a:spLocks noChangeArrowheads="1"/>
          </p:cNvSpPr>
          <p:nvPr/>
        </p:nvSpPr>
        <p:spPr bwMode="auto">
          <a:xfrm>
            <a:off x="7019925" y="3860800"/>
            <a:ext cx="455613" cy="579438"/>
          </a:xfrm>
          <a:prstGeom prst="rect">
            <a:avLst/>
          </a:prstGeom>
          <a:noFill/>
          <a:ln w="9525">
            <a:noFill/>
            <a:miter lim="800000"/>
            <a:headEnd/>
            <a:tailEnd/>
          </a:ln>
          <a:effectLst/>
        </p:spPr>
        <p:txBody>
          <a:bodyPr wrap="none">
            <a:spAutoFit/>
          </a:bodyPr>
          <a:lstStyle/>
          <a:p>
            <a:r>
              <a:rPr lang="ru-RU">
                <a:solidFill>
                  <a:srgbClr val="FF0000"/>
                </a:solidFill>
              </a:rPr>
              <a:t>В</a:t>
            </a:r>
          </a:p>
        </p:txBody>
      </p:sp>
      <p:sp>
        <p:nvSpPr>
          <p:cNvPr id="44069" name="Rectangle 37"/>
          <p:cNvSpPr>
            <a:spLocks noChangeArrowheads="1"/>
          </p:cNvSpPr>
          <p:nvPr/>
        </p:nvSpPr>
        <p:spPr bwMode="auto">
          <a:xfrm>
            <a:off x="6948488" y="4365625"/>
            <a:ext cx="455612" cy="579438"/>
          </a:xfrm>
          <a:prstGeom prst="rect">
            <a:avLst/>
          </a:prstGeom>
          <a:noFill/>
          <a:ln w="9525">
            <a:noFill/>
            <a:miter lim="800000"/>
            <a:headEnd/>
            <a:tailEnd/>
          </a:ln>
          <a:effectLst/>
        </p:spPr>
        <p:txBody>
          <a:bodyPr wrap="none">
            <a:spAutoFit/>
          </a:bodyPr>
          <a:lstStyle/>
          <a:p>
            <a:r>
              <a:rPr lang="ru-RU">
                <a:solidFill>
                  <a:srgbClr val="FF0000"/>
                </a:solidFill>
              </a:rPr>
              <a:t>А</a:t>
            </a:r>
          </a:p>
        </p:txBody>
      </p:sp>
      <p:sp>
        <p:nvSpPr>
          <p:cNvPr id="44070" name="Rectangle 38"/>
          <p:cNvSpPr>
            <a:spLocks noChangeArrowheads="1"/>
          </p:cNvSpPr>
          <p:nvPr/>
        </p:nvSpPr>
        <p:spPr bwMode="auto">
          <a:xfrm>
            <a:off x="7019925" y="4941888"/>
            <a:ext cx="450850" cy="579437"/>
          </a:xfrm>
          <a:prstGeom prst="rect">
            <a:avLst/>
          </a:prstGeom>
          <a:noFill/>
          <a:ln w="9525">
            <a:noFill/>
            <a:miter lim="800000"/>
            <a:headEnd/>
            <a:tailEnd/>
          </a:ln>
          <a:effectLst/>
        </p:spPr>
        <p:txBody>
          <a:bodyPr wrap="none">
            <a:spAutoFit/>
          </a:bodyPr>
          <a:lstStyle/>
          <a:p>
            <a:r>
              <a:rPr lang="ru-RU">
                <a:solidFill>
                  <a:srgbClr val="FF0000"/>
                </a:solidFill>
              </a:rPr>
              <a:t>Б</a:t>
            </a:r>
          </a:p>
        </p:txBody>
      </p:sp>
      <p:sp>
        <p:nvSpPr>
          <p:cNvPr id="44071" name="Rectangle 39"/>
          <p:cNvSpPr>
            <a:spLocks noChangeArrowheads="1"/>
          </p:cNvSpPr>
          <p:nvPr/>
        </p:nvSpPr>
        <p:spPr bwMode="auto">
          <a:xfrm>
            <a:off x="7019925" y="5445125"/>
            <a:ext cx="455613" cy="579438"/>
          </a:xfrm>
          <a:prstGeom prst="rect">
            <a:avLst/>
          </a:prstGeom>
          <a:noFill/>
          <a:ln w="9525">
            <a:noFill/>
            <a:miter lim="800000"/>
            <a:headEnd/>
            <a:tailEnd/>
          </a:ln>
          <a:effectLst/>
        </p:spPr>
        <p:txBody>
          <a:bodyPr wrap="none">
            <a:spAutoFit/>
          </a:bodyPr>
          <a:lstStyle/>
          <a:p>
            <a:r>
              <a:rPr lang="ru-RU">
                <a:solidFill>
                  <a:srgbClr val="FF0000"/>
                </a:solidFill>
              </a:rPr>
              <a:t>А</a:t>
            </a:r>
          </a:p>
        </p:txBody>
      </p:sp>
      <p:sp>
        <p:nvSpPr>
          <p:cNvPr id="44072" name="Rectangle 40"/>
          <p:cNvSpPr>
            <a:spLocks noChangeArrowheads="1"/>
          </p:cNvSpPr>
          <p:nvPr/>
        </p:nvSpPr>
        <p:spPr bwMode="auto">
          <a:xfrm>
            <a:off x="1042988" y="6013450"/>
            <a:ext cx="1806575" cy="579438"/>
          </a:xfrm>
          <a:prstGeom prst="rect">
            <a:avLst/>
          </a:prstGeom>
          <a:noFill/>
          <a:ln w="9525">
            <a:noFill/>
            <a:miter lim="800000"/>
            <a:headEnd/>
            <a:tailEnd/>
          </a:ln>
          <a:effectLst/>
        </p:spPr>
        <p:txBody>
          <a:bodyPr wrap="none">
            <a:spAutoFit/>
          </a:bodyPr>
          <a:lstStyle/>
          <a:p>
            <a:r>
              <a:rPr lang="ru-RU">
                <a:solidFill>
                  <a:srgbClr val="FF0000"/>
                </a:solidFill>
              </a:rPr>
              <a:t>Ответ: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additive="base">
                                        <p:cTn id="7" dur="5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40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4036"/>
                                        </p:tgtEl>
                                        <p:attrNameLst>
                                          <p:attrName>style.visibility</p:attrName>
                                        </p:attrNameLst>
                                      </p:cBhvr>
                                      <p:to>
                                        <p:strVal val="visible"/>
                                      </p:to>
                                    </p:set>
                                    <p:anim calcmode="lin" valueType="num">
                                      <p:cBhvr additive="base">
                                        <p:cTn id="13" dur="500" fill="hold"/>
                                        <p:tgtEl>
                                          <p:spTgt spid="44036"/>
                                        </p:tgtEl>
                                        <p:attrNameLst>
                                          <p:attrName>ppt_x</p:attrName>
                                        </p:attrNameLst>
                                      </p:cBhvr>
                                      <p:tavLst>
                                        <p:tav tm="0">
                                          <p:val>
                                            <p:strVal val="#ppt_x"/>
                                          </p:val>
                                        </p:tav>
                                        <p:tav tm="100000">
                                          <p:val>
                                            <p:strVal val="#ppt_x"/>
                                          </p:val>
                                        </p:tav>
                                      </p:tavLst>
                                    </p:anim>
                                    <p:anim calcmode="lin" valueType="num">
                                      <p:cBhvr additive="base">
                                        <p:cTn id="14" dur="500" fill="hold"/>
                                        <p:tgtEl>
                                          <p:spTgt spid="4403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4040"/>
                                        </p:tgtEl>
                                        <p:attrNameLst>
                                          <p:attrName>style.visibility</p:attrName>
                                        </p:attrNameLst>
                                      </p:cBhvr>
                                      <p:to>
                                        <p:strVal val="visible"/>
                                      </p:to>
                                    </p:set>
                                    <p:anim calcmode="lin" valueType="num">
                                      <p:cBhvr additive="base">
                                        <p:cTn id="19" dur="500" fill="hold"/>
                                        <p:tgtEl>
                                          <p:spTgt spid="44040"/>
                                        </p:tgtEl>
                                        <p:attrNameLst>
                                          <p:attrName>ppt_x</p:attrName>
                                        </p:attrNameLst>
                                      </p:cBhvr>
                                      <p:tavLst>
                                        <p:tav tm="0">
                                          <p:val>
                                            <p:strVal val="#ppt_x"/>
                                          </p:val>
                                        </p:tav>
                                        <p:tav tm="100000">
                                          <p:val>
                                            <p:strVal val="#ppt_x"/>
                                          </p:val>
                                        </p:tav>
                                      </p:tavLst>
                                    </p:anim>
                                    <p:anim calcmode="lin" valueType="num">
                                      <p:cBhvr additive="base">
                                        <p:cTn id="20" dur="500" fill="hold"/>
                                        <p:tgtEl>
                                          <p:spTgt spid="4404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4037"/>
                                        </p:tgtEl>
                                        <p:attrNameLst>
                                          <p:attrName>style.visibility</p:attrName>
                                        </p:attrNameLst>
                                      </p:cBhvr>
                                      <p:to>
                                        <p:strVal val="visible"/>
                                      </p:to>
                                    </p:set>
                                    <p:anim calcmode="lin" valueType="num">
                                      <p:cBhvr additive="base">
                                        <p:cTn id="25" dur="500" fill="hold"/>
                                        <p:tgtEl>
                                          <p:spTgt spid="44037"/>
                                        </p:tgtEl>
                                        <p:attrNameLst>
                                          <p:attrName>ppt_x</p:attrName>
                                        </p:attrNameLst>
                                      </p:cBhvr>
                                      <p:tavLst>
                                        <p:tav tm="0">
                                          <p:val>
                                            <p:strVal val="#ppt_x"/>
                                          </p:val>
                                        </p:tav>
                                        <p:tav tm="100000">
                                          <p:val>
                                            <p:strVal val="#ppt_x"/>
                                          </p:val>
                                        </p:tav>
                                      </p:tavLst>
                                    </p:anim>
                                    <p:anim calcmode="lin" valueType="num">
                                      <p:cBhvr additive="base">
                                        <p:cTn id="26" dur="500" fill="hold"/>
                                        <p:tgtEl>
                                          <p:spTgt spid="44037"/>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44045"/>
                                        </p:tgtEl>
                                        <p:attrNameLst>
                                          <p:attrName>style.visibility</p:attrName>
                                        </p:attrNameLst>
                                      </p:cBhvr>
                                      <p:to>
                                        <p:strVal val="visible"/>
                                      </p:to>
                                    </p:set>
                                    <p:anim calcmode="lin" valueType="num">
                                      <p:cBhvr additive="base">
                                        <p:cTn id="29" dur="500" fill="hold"/>
                                        <p:tgtEl>
                                          <p:spTgt spid="44045"/>
                                        </p:tgtEl>
                                        <p:attrNameLst>
                                          <p:attrName>ppt_x</p:attrName>
                                        </p:attrNameLst>
                                      </p:cBhvr>
                                      <p:tavLst>
                                        <p:tav tm="0">
                                          <p:val>
                                            <p:strVal val="#ppt_x"/>
                                          </p:val>
                                        </p:tav>
                                        <p:tav tm="100000">
                                          <p:val>
                                            <p:strVal val="#ppt_x"/>
                                          </p:val>
                                        </p:tav>
                                      </p:tavLst>
                                    </p:anim>
                                    <p:anim calcmode="lin" valueType="num">
                                      <p:cBhvr additive="base">
                                        <p:cTn id="30" dur="500" fill="hold"/>
                                        <p:tgtEl>
                                          <p:spTgt spid="4404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44038"/>
                                        </p:tgtEl>
                                        <p:attrNameLst>
                                          <p:attrName>style.visibility</p:attrName>
                                        </p:attrNameLst>
                                      </p:cBhvr>
                                      <p:to>
                                        <p:strVal val="visible"/>
                                      </p:to>
                                    </p:set>
                                    <p:anim calcmode="lin" valueType="num">
                                      <p:cBhvr additive="base">
                                        <p:cTn id="35" dur="500" fill="hold"/>
                                        <p:tgtEl>
                                          <p:spTgt spid="44038"/>
                                        </p:tgtEl>
                                        <p:attrNameLst>
                                          <p:attrName>ppt_x</p:attrName>
                                        </p:attrNameLst>
                                      </p:cBhvr>
                                      <p:tavLst>
                                        <p:tav tm="0">
                                          <p:val>
                                            <p:strVal val="#ppt_x"/>
                                          </p:val>
                                        </p:tav>
                                        <p:tav tm="100000">
                                          <p:val>
                                            <p:strVal val="#ppt_x"/>
                                          </p:val>
                                        </p:tav>
                                      </p:tavLst>
                                    </p:anim>
                                    <p:anim calcmode="lin" valueType="num">
                                      <p:cBhvr additive="base">
                                        <p:cTn id="36" dur="500" fill="hold"/>
                                        <p:tgtEl>
                                          <p:spTgt spid="44038"/>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44046"/>
                                        </p:tgtEl>
                                        <p:attrNameLst>
                                          <p:attrName>style.visibility</p:attrName>
                                        </p:attrNameLst>
                                      </p:cBhvr>
                                      <p:to>
                                        <p:strVal val="visible"/>
                                      </p:to>
                                    </p:set>
                                    <p:anim calcmode="lin" valueType="num">
                                      <p:cBhvr additive="base">
                                        <p:cTn id="39" dur="500" fill="hold"/>
                                        <p:tgtEl>
                                          <p:spTgt spid="44046"/>
                                        </p:tgtEl>
                                        <p:attrNameLst>
                                          <p:attrName>ppt_x</p:attrName>
                                        </p:attrNameLst>
                                      </p:cBhvr>
                                      <p:tavLst>
                                        <p:tav tm="0">
                                          <p:val>
                                            <p:strVal val="#ppt_x"/>
                                          </p:val>
                                        </p:tav>
                                        <p:tav tm="100000">
                                          <p:val>
                                            <p:strVal val="#ppt_x"/>
                                          </p:val>
                                        </p:tav>
                                      </p:tavLst>
                                    </p:anim>
                                    <p:anim calcmode="lin" valueType="num">
                                      <p:cBhvr additive="base">
                                        <p:cTn id="40" dur="500" fill="hold"/>
                                        <p:tgtEl>
                                          <p:spTgt spid="4404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44039"/>
                                        </p:tgtEl>
                                        <p:attrNameLst>
                                          <p:attrName>style.visibility</p:attrName>
                                        </p:attrNameLst>
                                      </p:cBhvr>
                                      <p:to>
                                        <p:strVal val="visible"/>
                                      </p:to>
                                    </p:set>
                                    <p:anim calcmode="lin" valueType="num">
                                      <p:cBhvr additive="base">
                                        <p:cTn id="45" dur="500" fill="hold"/>
                                        <p:tgtEl>
                                          <p:spTgt spid="44039"/>
                                        </p:tgtEl>
                                        <p:attrNameLst>
                                          <p:attrName>ppt_x</p:attrName>
                                        </p:attrNameLst>
                                      </p:cBhvr>
                                      <p:tavLst>
                                        <p:tav tm="0">
                                          <p:val>
                                            <p:strVal val="#ppt_x"/>
                                          </p:val>
                                        </p:tav>
                                        <p:tav tm="100000">
                                          <p:val>
                                            <p:strVal val="#ppt_x"/>
                                          </p:val>
                                        </p:tav>
                                      </p:tavLst>
                                    </p:anim>
                                    <p:anim calcmode="lin" valueType="num">
                                      <p:cBhvr additive="base">
                                        <p:cTn id="46" dur="500" fill="hold"/>
                                        <p:tgtEl>
                                          <p:spTgt spid="4403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44047"/>
                                        </p:tgtEl>
                                        <p:attrNameLst>
                                          <p:attrName>style.visibility</p:attrName>
                                        </p:attrNameLst>
                                      </p:cBhvr>
                                      <p:to>
                                        <p:strVal val="visible"/>
                                      </p:to>
                                    </p:set>
                                    <p:anim calcmode="lin" valueType="num">
                                      <p:cBhvr additive="base">
                                        <p:cTn id="49" dur="500" fill="hold"/>
                                        <p:tgtEl>
                                          <p:spTgt spid="44047"/>
                                        </p:tgtEl>
                                        <p:attrNameLst>
                                          <p:attrName>ppt_x</p:attrName>
                                        </p:attrNameLst>
                                      </p:cBhvr>
                                      <p:tavLst>
                                        <p:tav tm="0">
                                          <p:val>
                                            <p:strVal val="#ppt_x"/>
                                          </p:val>
                                        </p:tav>
                                        <p:tav tm="100000">
                                          <p:val>
                                            <p:strVal val="#ppt_x"/>
                                          </p:val>
                                        </p:tav>
                                      </p:tavLst>
                                    </p:anim>
                                    <p:anim calcmode="lin" valueType="num">
                                      <p:cBhvr additive="base">
                                        <p:cTn id="50" dur="500" fill="hold"/>
                                        <p:tgtEl>
                                          <p:spTgt spid="4404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4042"/>
                                        </p:tgtEl>
                                        <p:attrNameLst>
                                          <p:attrName>style.visibility</p:attrName>
                                        </p:attrNameLst>
                                      </p:cBhvr>
                                      <p:to>
                                        <p:strVal val="visible"/>
                                      </p:to>
                                    </p:set>
                                    <p:anim calcmode="lin" valueType="num">
                                      <p:cBhvr additive="base">
                                        <p:cTn id="55" dur="500" fill="hold"/>
                                        <p:tgtEl>
                                          <p:spTgt spid="44042"/>
                                        </p:tgtEl>
                                        <p:attrNameLst>
                                          <p:attrName>ppt_x</p:attrName>
                                        </p:attrNameLst>
                                      </p:cBhvr>
                                      <p:tavLst>
                                        <p:tav tm="0">
                                          <p:val>
                                            <p:strVal val="#ppt_x"/>
                                          </p:val>
                                        </p:tav>
                                        <p:tav tm="100000">
                                          <p:val>
                                            <p:strVal val="#ppt_x"/>
                                          </p:val>
                                        </p:tav>
                                      </p:tavLst>
                                    </p:anim>
                                    <p:anim calcmode="lin" valueType="num">
                                      <p:cBhvr additive="base">
                                        <p:cTn id="56" dur="500" fill="hold"/>
                                        <p:tgtEl>
                                          <p:spTgt spid="4404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44048"/>
                                        </p:tgtEl>
                                        <p:attrNameLst>
                                          <p:attrName>style.visibility</p:attrName>
                                        </p:attrNameLst>
                                      </p:cBhvr>
                                      <p:to>
                                        <p:strVal val="visible"/>
                                      </p:to>
                                    </p:set>
                                    <p:anim calcmode="lin" valueType="num">
                                      <p:cBhvr additive="base">
                                        <p:cTn id="61" dur="500" fill="hold"/>
                                        <p:tgtEl>
                                          <p:spTgt spid="44048"/>
                                        </p:tgtEl>
                                        <p:attrNameLst>
                                          <p:attrName>ppt_x</p:attrName>
                                        </p:attrNameLst>
                                      </p:cBhvr>
                                      <p:tavLst>
                                        <p:tav tm="0">
                                          <p:val>
                                            <p:strVal val="#ppt_x"/>
                                          </p:val>
                                        </p:tav>
                                        <p:tav tm="100000">
                                          <p:val>
                                            <p:strVal val="#ppt_x"/>
                                          </p:val>
                                        </p:tav>
                                      </p:tavLst>
                                    </p:anim>
                                    <p:anim calcmode="lin" valueType="num">
                                      <p:cBhvr additive="base">
                                        <p:cTn id="62" dur="500" fill="hold"/>
                                        <p:tgtEl>
                                          <p:spTgt spid="44048"/>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44054"/>
                                        </p:tgtEl>
                                        <p:attrNameLst>
                                          <p:attrName>style.visibility</p:attrName>
                                        </p:attrNameLst>
                                      </p:cBhvr>
                                      <p:to>
                                        <p:strVal val="visible"/>
                                      </p:to>
                                    </p:set>
                                    <p:anim calcmode="lin" valueType="num">
                                      <p:cBhvr additive="base">
                                        <p:cTn id="65" dur="500" fill="hold"/>
                                        <p:tgtEl>
                                          <p:spTgt spid="44054"/>
                                        </p:tgtEl>
                                        <p:attrNameLst>
                                          <p:attrName>ppt_x</p:attrName>
                                        </p:attrNameLst>
                                      </p:cBhvr>
                                      <p:tavLst>
                                        <p:tav tm="0">
                                          <p:val>
                                            <p:strVal val="#ppt_x"/>
                                          </p:val>
                                        </p:tav>
                                        <p:tav tm="100000">
                                          <p:val>
                                            <p:strVal val="#ppt_x"/>
                                          </p:val>
                                        </p:tav>
                                      </p:tavLst>
                                    </p:anim>
                                    <p:anim calcmode="lin" valueType="num">
                                      <p:cBhvr additive="base">
                                        <p:cTn id="66" dur="500" fill="hold"/>
                                        <p:tgtEl>
                                          <p:spTgt spid="44054"/>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44049"/>
                                        </p:tgtEl>
                                        <p:attrNameLst>
                                          <p:attrName>style.visibility</p:attrName>
                                        </p:attrNameLst>
                                      </p:cBhvr>
                                      <p:to>
                                        <p:strVal val="visible"/>
                                      </p:to>
                                    </p:set>
                                    <p:anim calcmode="lin" valueType="num">
                                      <p:cBhvr additive="base">
                                        <p:cTn id="71" dur="500" fill="hold"/>
                                        <p:tgtEl>
                                          <p:spTgt spid="44049"/>
                                        </p:tgtEl>
                                        <p:attrNameLst>
                                          <p:attrName>ppt_x</p:attrName>
                                        </p:attrNameLst>
                                      </p:cBhvr>
                                      <p:tavLst>
                                        <p:tav tm="0">
                                          <p:val>
                                            <p:strVal val="#ppt_x"/>
                                          </p:val>
                                        </p:tav>
                                        <p:tav tm="100000">
                                          <p:val>
                                            <p:strVal val="#ppt_x"/>
                                          </p:val>
                                        </p:tav>
                                      </p:tavLst>
                                    </p:anim>
                                    <p:anim calcmode="lin" valueType="num">
                                      <p:cBhvr additive="base">
                                        <p:cTn id="72" dur="500" fill="hold"/>
                                        <p:tgtEl>
                                          <p:spTgt spid="44049"/>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44055"/>
                                        </p:tgtEl>
                                        <p:attrNameLst>
                                          <p:attrName>style.visibility</p:attrName>
                                        </p:attrNameLst>
                                      </p:cBhvr>
                                      <p:to>
                                        <p:strVal val="visible"/>
                                      </p:to>
                                    </p:set>
                                    <p:anim calcmode="lin" valueType="num">
                                      <p:cBhvr additive="base">
                                        <p:cTn id="75" dur="500" fill="hold"/>
                                        <p:tgtEl>
                                          <p:spTgt spid="44055"/>
                                        </p:tgtEl>
                                        <p:attrNameLst>
                                          <p:attrName>ppt_x</p:attrName>
                                        </p:attrNameLst>
                                      </p:cBhvr>
                                      <p:tavLst>
                                        <p:tav tm="0">
                                          <p:val>
                                            <p:strVal val="#ppt_x"/>
                                          </p:val>
                                        </p:tav>
                                        <p:tav tm="100000">
                                          <p:val>
                                            <p:strVal val="#ppt_x"/>
                                          </p:val>
                                        </p:tav>
                                      </p:tavLst>
                                    </p:anim>
                                    <p:anim calcmode="lin" valueType="num">
                                      <p:cBhvr additive="base">
                                        <p:cTn id="76" dur="500" fill="hold"/>
                                        <p:tgtEl>
                                          <p:spTgt spid="44055"/>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44050"/>
                                        </p:tgtEl>
                                        <p:attrNameLst>
                                          <p:attrName>style.visibility</p:attrName>
                                        </p:attrNameLst>
                                      </p:cBhvr>
                                      <p:to>
                                        <p:strVal val="visible"/>
                                      </p:to>
                                    </p:set>
                                    <p:anim calcmode="lin" valueType="num">
                                      <p:cBhvr additive="base">
                                        <p:cTn id="81" dur="500" fill="hold"/>
                                        <p:tgtEl>
                                          <p:spTgt spid="44050"/>
                                        </p:tgtEl>
                                        <p:attrNameLst>
                                          <p:attrName>ppt_x</p:attrName>
                                        </p:attrNameLst>
                                      </p:cBhvr>
                                      <p:tavLst>
                                        <p:tav tm="0">
                                          <p:val>
                                            <p:strVal val="#ppt_x"/>
                                          </p:val>
                                        </p:tav>
                                        <p:tav tm="100000">
                                          <p:val>
                                            <p:strVal val="#ppt_x"/>
                                          </p:val>
                                        </p:tav>
                                      </p:tavLst>
                                    </p:anim>
                                    <p:anim calcmode="lin" valueType="num">
                                      <p:cBhvr additive="base">
                                        <p:cTn id="82" dur="500" fill="hold"/>
                                        <p:tgtEl>
                                          <p:spTgt spid="44050"/>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44056"/>
                                        </p:tgtEl>
                                        <p:attrNameLst>
                                          <p:attrName>style.visibility</p:attrName>
                                        </p:attrNameLst>
                                      </p:cBhvr>
                                      <p:to>
                                        <p:strVal val="visible"/>
                                      </p:to>
                                    </p:set>
                                    <p:anim calcmode="lin" valueType="num">
                                      <p:cBhvr additive="base">
                                        <p:cTn id="85" dur="500" fill="hold"/>
                                        <p:tgtEl>
                                          <p:spTgt spid="44056"/>
                                        </p:tgtEl>
                                        <p:attrNameLst>
                                          <p:attrName>ppt_x</p:attrName>
                                        </p:attrNameLst>
                                      </p:cBhvr>
                                      <p:tavLst>
                                        <p:tav tm="0">
                                          <p:val>
                                            <p:strVal val="#ppt_x"/>
                                          </p:val>
                                        </p:tav>
                                        <p:tav tm="100000">
                                          <p:val>
                                            <p:strVal val="#ppt_x"/>
                                          </p:val>
                                        </p:tav>
                                      </p:tavLst>
                                    </p:anim>
                                    <p:anim calcmode="lin" valueType="num">
                                      <p:cBhvr additive="base">
                                        <p:cTn id="86" dur="500" fill="hold"/>
                                        <p:tgtEl>
                                          <p:spTgt spid="44056"/>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44051"/>
                                        </p:tgtEl>
                                        <p:attrNameLst>
                                          <p:attrName>style.visibility</p:attrName>
                                        </p:attrNameLst>
                                      </p:cBhvr>
                                      <p:to>
                                        <p:strVal val="visible"/>
                                      </p:to>
                                    </p:set>
                                    <p:anim calcmode="lin" valueType="num">
                                      <p:cBhvr additive="base">
                                        <p:cTn id="91" dur="500" fill="hold"/>
                                        <p:tgtEl>
                                          <p:spTgt spid="44051"/>
                                        </p:tgtEl>
                                        <p:attrNameLst>
                                          <p:attrName>ppt_x</p:attrName>
                                        </p:attrNameLst>
                                      </p:cBhvr>
                                      <p:tavLst>
                                        <p:tav tm="0">
                                          <p:val>
                                            <p:strVal val="#ppt_x"/>
                                          </p:val>
                                        </p:tav>
                                        <p:tav tm="100000">
                                          <p:val>
                                            <p:strVal val="#ppt_x"/>
                                          </p:val>
                                        </p:tav>
                                      </p:tavLst>
                                    </p:anim>
                                    <p:anim calcmode="lin" valueType="num">
                                      <p:cBhvr additive="base">
                                        <p:cTn id="92" dur="500" fill="hold"/>
                                        <p:tgtEl>
                                          <p:spTgt spid="44051"/>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44057"/>
                                        </p:tgtEl>
                                        <p:attrNameLst>
                                          <p:attrName>style.visibility</p:attrName>
                                        </p:attrNameLst>
                                      </p:cBhvr>
                                      <p:to>
                                        <p:strVal val="visible"/>
                                      </p:to>
                                    </p:set>
                                    <p:anim calcmode="lin" valueType="num">
                                      <p:cBhvr additive="base">
                                        <p:cTn id="95" dur="500" fill="hold"/>
                                        <p:tgtEl>
                                          <p:spTgt spid="44057"/>
                                        </p:tgtEl>
                                        <p:attrNameLst>
                                          <p:attrName>ppt_x</p:attrName>
                                        </p:attrNameLst>
                                      </p:cBhvr>
                                      <p:tavLst>
                                        <p:tav tm="0">
                                          <p:val>
                                            <p:strVal val="#ppt_x"/>
                                          </p:val>
                                        </p:tav>
                                        <p:tav tm="100000">
                                          <p:val>
                                            <p:strVal val="#ppt_x"/>
                                          </p:val>
                                        </p:tav>
                                      </p:tavLst>
                                    </p:anim>
                                    <p:anim calcmode="lin" valueType="num">
                                      <p:cBhvr additive="base">
                                        <p:cTn id="96" dur="500" fill="hold"/>
                                        <p:tgtEl>
                                          <p:spTgt spid="44057"/>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44052"/>
                                        </p:tgtEl>
                                        <p:attrNameLst>
                                          <p:attrName>style.visibility</p:attrName>
                                        </p:attrNameLst>
                                      </p:cBhvr>
                                      <p:to>
                                        <p:strVal val="visible"/>
                                      </p:to>
                                    </p:set>
                                    <p:anim calcmode="lin" valueType="num">
                                      <p:cBhvr additive="base">
                                        <p:cTn id="101" dur="500" fill="hold"/>
                                        <p:tgtEl>
                                          <p:spTgt spid="44052"/>
                                        </p:tgtEl>
                                        <p:attrNameLst>
                                          <p:attrName>ppt_x</p:attrName>
                                        </p:attrNameLst>
                                      </p:cBhvr>
                                      <p:tavLst>
                                        <p:tav tm="0">
                                          <p:val>
                                            <p:strVal val="#ppt_x"/>
                                          </p:val>
                                        </p:tav>
                                        <p:tav tm="100000">
                                          <p:val>
                                            <p:strVal val="#ppt_x"/>
                                          </p:val>
                                        </p:tav>
                                      </p:tavLst>
                                    </p:anim>
                                    <p:anim calcmode="lin" valueType="num">
                                      <p:cBhvr additive="base">
                                        <p:cTn id="102" dur="500" fill="hold"/>
                                        <p:tgtEl>
                                          <p:spTgt spid="44052"/>
                                        </p:tgtEl>
                                        <p:attrNameLst>
                                          <p:attrName>ppt_y</p:attrName>
                                        </p:attrNameLst>
                                      </p:cBhvr>
                                      <p:tavLst>
                                        <p:tav tm="0">
                                          <p:val>
                                            <p:strVal val="1+#ppt_h/2"/>
                                          </p:val>
                                        </p:tav>
                                        <p:tav tm="100000">
                                          <p:val>
                                            <p:strVal val="#ppt_y"/>
                                          </p:val>
                                        </p:tav>
                                      </p:tavLst>
                                    </p:anim>
                                  </p:childTnLst>
                                </p:cTn>
                              </p:par>
                              <p:par>
                                <p:cTn id="103" presetID="2" presetClass="entr" presetSubtype="4" fill="hold" grpId="0" nodeType="withEffect">
                                  <p:stCondLst>
                                    <p:cond delay="0"/>
                                  </p:stCondLst>
                                  <p:childTnLst>
                                    <p:set>
                                      <p:cBhvr>
                                        <p:cTn id="104" dur="1" fill="hold">
                                          <p:stCondLst>
                                            <p:cond delay="0"/>
                                          </p:stCondLst>
                                        </p:cTn>
                                        <p:tgtEl>
                                          <p:spTgt spid="44058"/>
                                        </p:tgtEl>
                                        <p:attrNameLst>
                                          <p:attrName>style.visibility</p:attrName>
                                        </p:attrNameLst>
                                      </p:cBhvr>
                                      <p:to>
                                        <p:strVal val="visible"/>
                                      </p:to>
                                    </p:set>
                                    <p:anim calcmode="lin" valueType="num">
                                      <p:cBhvr additive="base">
                                        <p:cTn id="105" dur="500" fill="hold"/>
                                        <p:tgtEl>
                                          <p:spTgt spid="44058"/>
                                        </p:tgtEl>
                                        <p:attrNameLst>
                                          <p:attrName>ppt_x</p:attrName>
                                        </p:attrNameLst>
                                      </p:cBhvr>
                                      <p:tavLst>
                                        <p:tav tm="0">
                                          <p:val>
                                            <p:strVal val="#ppt_x"/>
                                          </p:val>
                                        </p:tav>
                                        <p:tav tm="100000">
                                          <p:val>
                                            <p:strVal val="#ppt_x"/>
                                          </p:val>
                                        </p:tav>
                                      </p:tavLst>
                                    </p:anim>
                                    <p:anim calcmode="lin" valueType="num">
                                      <p:cBhvr additive="base">
                                        <p:cTn id="106" dur="500" fill="hold"/>
                                        <p:tgtEl>
                                          <p:spTgt spid="44058"/>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grpId="0" nodeType="clickEffect">
                                  <p:stCondLst>
                                    <p:cond delay="0"/>
                                  </p:stCondLst>
                                  <p:childTnLst>
                                    <p:set>
                                      <p:cBhvr>
                                        <p:cTn id="110" dur="1" fill="hold">
                                          <p:stCondLst>
                                            <p:cond delay="0"/>
                                          </p:stCondLst>
                                        </p:cTn>
                                        <p:tgtEl>
                                          <p:spTgt spid="44053"/>
                                        </p:tgtEl>
                                        <p:attrNameLst>
                                          <p:attrName>style.visibility</p:attrName>
                                        </p:attrNameLst>
                                      </p:cBhvr>
                                      <p:to>
                                        <p:strVal val="visible"/>
                                      </p:to>
                                    </p:set>
                                    <p:anim calcmode="lin" valueType="num">
                                      <p:cBhvr additive="base">
                                        <p:cTn id="111" dur="500" fill="hold"/>
                                        <p:tgtEl>
                                          <p:spTgt spid="44053"/>
                                        </p:tgtEl>
                                        <p:attrNameLst>
                                          <p:attrName>ppt_x</p:attrName>
                                        </p:attrNameLst>
                                      </p:cBhvr>
                                      <p:tavLst>
                                        <p:tav tm="0">
                                          <p:val>
                                            <p:strVal val="#ppt_x"/>
                                          </p:val>
                                        </p:tav>
                                        <p:tav tm="100000">
                                          <p:val>
                                            <p:strVal val="#ppt_x"/>
                                          </p:val>
                                        </p:tav>
                                      </p:tavLst>
                                    </p:anim>
                                    <p:anim calcmode="lin" valueType="num">
                                      <p:cBhvr additive="base">
                                        <p:cTn id="112" dur="500" fill="hold"/>
                                        <p:tgtEl>
                                          <p:spTgt spid="44053"/>
                                        </p:tgtEl>
                                        <p:attrNameLst>
                                          <p:attrName>ppt_y</p:attrName>
                                        </p:attrNameLst>
                                      </p:cBhvr>
                                      <p:tavLst>
                                        <p:tav tm="0">
                                          <p:val>
                                            <p:strVal val="1+#ppt_h/2"/>
                                          </p:val>
                                        </p:tav>
                                        <p:tav tm="100000">
                                          <p:val>
                                            <p:strVal val="#ppt_y"/>
                                          </p:val>
                                        </p:tav>
                                      </p:tavLst>
                                    </p:anim>
                                  </p:childTnLst>
                                </p:cTn>
                              </p:par>
                              <p:par>
                                <p:cTn id="113" presetID="2" presetClass="entr" presetSubtype="4" fill="hold" nodeType="withEffect">
                                  <p:stCondLst>
                                    <p:cond delay="0"/>
                                  </p:stCondLst>
                                  <p:childTnLst>
                                    <p:set>
                                      <p:cBhvr>
                                        <p:cTn id="114" dur="1" fill="hold">
                                          <p:stCondLst>
                                            <p:cond delay="0"/>
                                          </p:stCondLst>
                                        </p:cTn>
                                        <p:tgtEl>
                                          <p:spTgt spid="44059">
                                            <p:txEl>
                                              <p:pRg st="0" end="0"/>
                                            </p:txEl>
                                          </p:spTgt>
                                        </p:tgtEl>
                                        <p:attrNameLst>
                                          <p:attrName>style.visibility</p:attrName>
                                        </p:attrNameLst>
                                      </p:cBhvr>
                                      <p:to>
                                        <p:strVal val="visible"/>
                                      </p:to>
                                    </p:set>
                                    <p:anim calcmode="lin" valueType="num">
                                      <p:cBhvr additive="base">
                                        <p:cTn id="115" dur="500" fill="hold"/>
                                        <p:tgtEl>
                                          <p:spTgt spid="44059">
                                            <p:txEl>
                                              <p:pRg st="0" end="0"/>
                                            </p:txEl>
                                          </p:spTgt>
                                        </p:tgtEl>
                                        <p:attrNameLst>
                                          <p:attrName>ppt_x</p:attrName>
                                        </p:attrNameLst>
                                      </p:cBhvr>
                                      <p:tavLst>
                                        <p:tav tm="0">
                                          <p:val>
                                            <p:strVal val="#ppt_x"/>
                                          </p:val>
                                        </p:tav>
                                        <p:tav tm="100000">
                                          <p:val>
                                            <p:strVal val="#ppt_x"/>
                                          </p:val>
                                        </p:tav>
                                      </p:tavLst>
                                    </p:anim>
                                    <p:anim calcmode="lin" valueType="num">
                                      <p:cBhvr additive="base">
                                        <p:cTn id="116" dur="500" fill="hold"/>
                                        <p:tgtEl>
                                          <p:spTgt spid="440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44043"/>
                                        </p:tgtEl>
                                        <p:attrNameLst>
                                          <p:attrName>style.visibility</p:attrName>
                                        </p:attrNameLst>
                                      </p:cBhvr>
                                      <p:to>
                                        <p:strVal val="visible"/>
                                      </p:to>
                                    </p:set>
                                    <p:anim calcmode="lin" valueType="num">
                                      <p:cBhvr additive="base">
                                        <p:cTn id="121" dur="500" fill="hold"/>
                                        <p:tgtEl>
                                          <p:spTgt spid="44043"/>
                                        </p:tgtEl>
                                        <p:attrNameLst>
                                          <p:attrName>ppt_x</p:attrName>
                                        </p:attrNameLst>
                                      </p:cBhvr>
                                      <p:tavLst>
                                        <p:tav tm="0">
                                          <p:val>
                                            <p:strVal val="#ppt_x"/>
                                          </p:val>
                                        </p:tav>
                                        <p:tav tm="100000">
                                          <p:val>
                                            <p:strVal val="#ppt_x"/>
                                          </p:val>
                                        </p:tav>
                                      </p:tavLst>
                                    </p:anim>
                                    <p:anim calcmode="lin" valueType="num">
                                      <p:cBhvr additive="base">
                                        <p:cTn id="122" dur="500" fill="hold"/>
                                        <p:tgtEl>
                                          <p:spTgt spid="44043"/>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44060"/>
                                        </p:tgtEl>
                                        <p:attrNameLst>
                                          <p:attrName>style.visibility</p:attrName>
                                        </p:attrNameLst>
                                      </p:cBhvr>
                                      <p:to>
                                        <p:strVal val="visible"/>
                                      </p:to>
                                    </p:set>
                                    <p:anim calcmode="lin" valueType="num">
                                      <p:cBhvr additive="base">
                                        <p:cTn id="127" dur="500" fill="hold"/>
                                        <p:tgtEl>
                                          <p:spTgt spid="44060"/>
                                        </p:tgtEl>
                                        <p:attrNameLst>
                                          <p:attrName>ppt_x</p:attrName>
                                        </p:attrNameLst>
                                      </p:cBhvr>
                                      <p:tavLst>
                                        <p:tav tm="0">
                                          <p:val>
                                            <p:strVal val="#ppt_x"/>
                                          </p:val>
                                        </p:tav>
                                        <p:tav tm="100000">
                                          <p:val>
                                            <p:strVal val="#ppt_x"/>
                                          </p:val>
                                        </p:tav>
                                      </p:tavLst>
                                    </p:anim>
                                    <p:anim calcmode="lin" valueType="num">
                                      <p:cBhvr additive="base">
                                        <p:cTn id="128" dur="500" fill="hold"/>
                                        <p:tgtEl>
                                          <p:spTgt spid="44060"/>
                                        </p:tgtEl>
                                        <p:attrNameLst>
                                          <p:attrName>ppt_y</p:attrName>
                                        </p:attrNameLst>
                                      </p:cBhvr>
                                      <p:tavLst>
                                        <p:tav tm="0">
                                          <p:val>
                                            <p:strVal val="1+#ppt_h/2"/>
                                          </p:val>
                                        </p:tav>
                                        <p:tav tm="100000">
                                          <p:val>
                                            <p:strVal val="#ppt_y"/>
                                          </p:val>
                                        </p:tav>
                                      </p:tavLst>
                                    </p:anim>
                                  </p:childTnLst>
                                </p:cTn>
                              </p:par>
                              <p:par>
                                <p:cTn id="129" presetID="2" presetClass="entr" presetSubtype="4" fill="hold" grpId="0" nodeType="withEffect">
                                  <p:stCondLst>
                                    <p:cond delay="0"/>
                                  </p:stCondLst>
                                  <p:childTnLst>
                                    <p:set>
                                      <p:cBhvr>
                                        <p:cTn id="130" dur="1" fill="hold">
                                          <p:stCondLst>
                                            <p:cond delay="0"/>
                                          </p:stCondLst>
                                        </p:cTn>
                                        <p:tgtEl>
                                          <p:spTgt spid="44066"/>
                                        </p:tgtEl>
                                        <p:attrNameLst>
                                          <p:attrName>style.visibility</p:attrName>
                                        </p:attrNameLst>
                                      </p:cBhvr>
                                      <p:to>
                                        <p:strVal val="visible"/>
                                      </p:to>
                                    </p:set>
                                    <p:anim calcmode="lin" valueType="num">
                                      <p:cBhvr additive="base">
                                        <p:cTn id="131" dur="500" fill="hold"/>
                                        <p:tgtEl>
                                          <p:spTgt spid="44066"/>
                                        </p:tgtEl>
                                        <p:attrNameLst>
                                          <p:attrName>ppt_x</p:attrName>
                                        </p:attrNameLst>
                                      </p:cBhvr>
                                      <p:tavLst>
                                        <p:tav tm="0">
                                          <p:val>
                                            <p:strVal val="#ppt_x"/>
                                          </p:val>
                                        </p:tav>
                                        <p:tav tm="100000">
                                          <p:val>
                                            <p:strVal val="#ppt_x"/>
                                          </p:val>
                                        </p:tav>
                                      </p:tavLst>
                                    </p:anim>
                                    <p:anim calcmode="lin" valueType="num">
                                      <p:cBhvr additive="base">
                                        <p:cTn id="132" dur="500" fill="hold"/>
                                        <p:tgtEl>
                                          <p:spTgt spid="44066"/>
                                        </p:tgtEl>
                                        <p:attrNameLst>
                                          <p:attrName>ppt_y</p:attrName>
                                        </p:attrNameLst>
                                      </p:cBhvr>
                                      <p:tavLst>
                                        <p:tav tm="0">
                                          <p:val>
                                            <p:strVal val="1+#ppt_h/2"/>
                                          </p:val>
                                        </p:tav>
                                        <p:tav tm="100000">
                                          <p:val>
                                            <p:strVal val="#ppt_y"/>
                                          </p:val>
                                        </p:tav>
                                      </p:tavLst>
                                    </p:anim>
                                  </p:childTnLst>
                                </p:cTn>
                              </p:par>
                            </p:childTnLst>
                          </p:cTn>
                        </p:par>
                      </p:childTnLst>
                    </p:cTn>
                  </p:par>
                  <p:par>
                    <p:cTn id="133" fill="hold">
                      <p:stCondLst>
                        <p:cond delay="indefinite"/>
                      </p:stCondLst>
                      <p:childTnLst>
                        <p:par>
                          <p:cTn id="134" fill="hold">
                            <p:stCondLst>
                              <p:cond delay="0"/>
                            </p:stCondLst>
                            <p:childTnLst>
                              <p:par>
                                <p:cTn id="135" presetID="2" presetClass="entr" presetSubtype="4" fill="hold" grpId="0" nodeType="clickEffect">
                                  <p:stCondLst>
                                    <p:cond delay="0"/>
                                  </p:stCondLst>
                                  <p:childTnLst>
                                    <p:set>
                                      <p:cBhvr>
                                        <p:cTn id="136" dur="1" fill="hold">
                                          <p:stCondLst>
                                            <p:cond delay="0"/>
                                          </p:stCondLst>
                                        </p:cTn>
                                        <p:tgtEl>
                                          <p:spTgt spid="44061"/>
                                        </p:tgtEl>
                                        <p:attrNameLst>
                                          <p:attrName>style.visibility</p:attrName>
                                        </p:attrNameLst>
                                      </p:cBhvr>
                                      <p:to>
                                        <p:strVal val="visible"/>
                                      </p:to>
                                    </p:set>
                                    <p:anim calcmode="lin" valueType="num">
                                      <p:cBhvr additive="base">
                                        <p:cTn id="137" dur="500" fill="hold"/>
                                        <p:tgtEl>
                                          <p:spTgt spid="44061"/>
                                        </p:tgtEl>
                                        <p:attrNameLst>
                                          <p:attrName>ppt_x</p:attrName>
                                        </p:attrNameLst>
                                      </p:cBhvr>
                                      <p:tavLst>
                                        <p:tav tm="0">
                                          <p:val>
                                            <p:strVal val="#ppt_x"/>
                                          </p:val>
                                        </p:tav>
                                        <p:tav tm="100000">
                                          <p:val>
                                            <p:strVal val="#ppt_x"/>
                                          </p:val>
                                        </p:tav>
                                      </p:tavLst>
                                    </p:anim>
                                    <p:anim calcmode="lin" valueType="num">
                                      <p:cBhvr additive="base">
                                        <p:cTn id="138" dur="500" fill="hold"/>
                                        <p:tgtEl>
                                          <p:spTgt spid="44061"/>
                                        </p:tgtEl>
                                        <p:attrNameLst>
                                          <p:attrName>ppt_y</p:attrName>
                                        </p:attrNameLst>
                                      </p:cBhvr>
                                      <p:tavLst>
                                        <p:tav tm="0">
                                          <p:val>
                                            <p:strVal val="1+#ppt_h/2"/>
                                          </p:val>
                                        </p:tav>
                                        <p:tav tm="100000">
                                          <p:val>
                                            <p:strVal val="#ppt_y"/>
                                          </p:val>
                                        </p:tav>
                                      </p:tavLst>
                                    </p:anim>
                                  </p:childTnLst>
                                </p:cTn>
                              </p:par>
                              <p:par>
                                <p:cTn id="139" presetID="2" presetClass="entr" presetSubtype="4" fill="hold" grpId="0" nodeType="withEffect">
                                  <p:stCondLst>
                                    <p:cond delay="0"/>
                                  </p:stCondLst>
                                  <p:childTnLst>
                                    <p:set>
                                      <p:cBhvr>
                                        <p:cTn id="140" dur="1" fill="hold">
                                          <p:stCondLst>
                                            <p:cond delay="0"/>
                                          </p:stCondLst>
                                        </p:cTn>
                                        <p:tgtEl>
                                          <p:spTgt spid="44067"/>
                                        </p:tgtEl>
                                        <p:attrNameLst>
                                          <p:attrName>style.visibility</p:attrName>
                                        </p:attrNameLst>
                                      </p:cBhvr>
                                      <p:to>
                                        <p:strVal val="visible"/>
                                      </p:to>
                                    </p:set>
                                    <p:anim calcmode="lin" valueType="num">
                                      <p:cBhvr additive="base">
                                        <p:cTn id="141" dur="500" fill="hold"/>
                                        <p:tgtEl>
                                          <p:spTgt spid="44067"/>
                                        </p:tgtEl>
                                        <p:attrNameLst>
                                          <p:attrName>ppt_x</p:attrName>
                                        </p:attrNameLst>
                                      </p:cBhvr>
                                      <p:tavLst>
                                        <p:tav tm="0">
                                          <p:val>
                                            <p:strVal val="#ppt_x"/>
                                          </p:val>
                                        </p:tav>
                                        <p:tav tm="100000">
                                          <p:val>
                                            <p:strVal val="#ppt_x"/>
                                          </p:val>
                                        </p:tav>
                                      </p:tavLst>
                                    </p:anim>
                                    <p:anim calcmode="lin" valueType="num">
                                      <p:cBhvr additive="base">
                                        <p:cTn id="142" dur="500" fill="hold"/>
                                        <p:tgtEl>
                                          <p:spTgt spid="44067"/>
                                        </p:tgtEl>
                                        <p:attrNameLst>
                                          <p:attrName>ppt_y</p:attrName>
                                        </p:attrNameLst>
                                      </p:cBhvr>
                                      <p:tavLst>
                                        <p:tav tm="0">
                                          <p:val>
                                            <p:strVal val="1+#ppt_h/2"/>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2" presetClass="entr" presetSubtype="4" fill="hold" grpId="0" nodeType="clickEffect">
                                  <p:stCondLst>
                                    <p:cond delay="0"/>
                                  </p:stCondLst>
                                  <p:childTnLst>
                                    <p:set>
                                      <p:cBhvr>
                                        <p:cTn id="146" dur="1" fill="hold">
                                          <p:stCondLst>
                                            <p:cond delay="0"/>
                                          </p:stCondLst>
                                        </p:cTn>
                                        <p:tgtEl>
                                          <p:spTgt spid="44062"/>
                                        </p:tgtEl>
                                        <p:attrNameLst>
                                          <p:attrName>style.visibility</p:attrName>
                                        </p:attrNameLst>
                                      </p:cBhvr>
                                      <p:to>
                                        <p:strVal val="visible"/>
                                      </p:to>
                                    </p:set>
                                    <p:anim calcmode="lin" valueType="num">
                                      <p:cBhvr additive="base">
                                        <p:cTn id="147" dur="500" fill="hold"/>
                                        <p:tgtEl>
                                          <p:spTgt spid="44062"/>
                                        </p:tgtEl>
                                        <p:attrNameLst>
                                          <p:attrName>ppt_x</p:attrName>
                                        </p:attrNameLst>
                                      </p:cBhvr>
                                      <p:tavLst>
                                        <p:tav tm="0">
                                          <p:val>
                                            <p:strVal val="#ppt_x"/>
                                          </p:val>
                                        </p:tav>
                                        <p:tav tm="100000">
                                          <p:val>
                                            <p:strVal val="#ppt_x"/>
                                          </p:val>
                                        </p:tav>
                                      </p:tavLst>
                                    </p:anim>
                                    <p:anim calcmode="lin" valueType="num">
                                      <p:cBhvr additive="base">
                                        <p:cTn id="148" dur="500" fill="hold"/>
                                        <p:tgtEl>
                                          <p:spTgt spid="44062"/>
                                        </p:tgtEl>
                                        <p:attrNameLst>
                                          <p:attrName>ppt_y</p:attrName>
                                        </p:attrNameLst>
                                      </p:cBhvr>
                                      <p:tavLst>
                                        <p:tav tm="0">
                                          <p:val>
                                            <p:strVal val="1+#ppt_h/2"/>
                                          </p:val>
                                        </p:tav>
                                        <p:tav tm="100000">
                                          <p:val>
                                            <p:strVal val="#ppt_y"/>
                                          </p:val>
                                        </p:tav>
                                      </p:tavLst>
                                    </p:anim>
                                  </p:childTnLst>
                                </p:cTn>
                              </p:par>
                              <p:par>
                                <p:cTn id="149" presetID="2" presetClass="entr" presetSubtype="4" fill="hold" grpId="0" nodeType="withEffect">
                                  <p:stCondLst>
                                    <p:cond delay="0"/>
                                  </p:stCondLst>
                                  <p:childTnLst>
                                    <p:set>
                                      <p:cBhvr>
                                        <p:cTn id="150" dur="1" fill="hold">
                                          <p:stCondLst>
                                            <p:cond delay="0"/>
                                          </p:stCondLst>
                                        </p:cTn>
                                        <p:tgtEl>
                                          <p:spTgt spid="44068"/>
                                        </p:tgtEl>
                                        <p:attrNameLst>
                                          <p:attrName>style.visibility</p:attrName>
                                        </p:attrNameLst>
                                      </p:cBhvr>
                                      <p:to>
                                        <p:strVal val="visible"/>
                                      </p:to>
                                    </p:set>
                                    <p:anim calcmode="lin" valueType="num">
                                      <p:cBhvr additive="base">
                                        <p:cTn id="151" dur="500" fill="hold"/>
                                        <p:tgtEl>
                                          <p:spTgt spid="44068"/>
                                        </p:tgtEl>
                                        <p:attrNameLst>
                                          <p:attrName>ppt_x</p:attrName>
                                        </p:attrNameLst>
                                      </p:cBhvr>
                                      <p:tavLst>
                                        <p:tav tm="0">
                                          <p:val>
                                            <p:strVal val="#ppt_x"/>
                                          </p:val>
                                        </p:tav>
                                        <p:tav tm="100000">
                                          <p:val>
                                            <p:strVal val="#ppt_x"/>
                                          </p:val>
                                        </p:tav>
                                      </p:tavLst>
                                    </p:anim>
                                    <p:anim calcmode="lin" valueType="num">
                                      <p:cBhvr additive="base">
                                        <p:cTn id="152" dur="500" fill="hold"/>
                                        <p:tgtEl>
                                          <p:spTgt spid="44068"/>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44063"/>
                                        </p:tgtEl>
                                        <p:attrNameLst>
                                          <p:attrName>style.visibility</p:attrName>
                                        </p:attrNameLst>
                                      </p:cBhvr>
                                      <p:to>
                                        <p:strVal val="visible"/>
                                      </p:to>
                                    </p:set>
                                    <p:anim calcmode="lin" valueType="num">
                                      <p:cBhvr additive="base">
                                        <p:cTn id="157" dur="500" fill="hold"/>
                                        <p:tgtEl>
                                          <p:spTgt spid="44063"/>
                                        </p:tgtEl>
                                        <p:attrNameLst>
                                          <p:attrName>ppt_x</p:attrName>
                                        </p:attrNameLst>
                                      </p:cBhvr>
                                      <p:tavLst>
                                        <p:tav tm="0">
                                          <p:val>
                                            <p:strVal val="#ppt_x"/>
                                          </p:val>
                                        </p:tav>
                                        <p:tav tm="100000">
                                          <p:val>
                                            <p:strVal val="#ppt_x"/>
                                          </p:val>
                                        </p:tav>
                                      </p:tavLst>
                                    </p:anim>
                                    <p:anim calcmode="lin" valueType="num">
                                      <p:cBhvr additive="base">
                                        <p:cTn id="158" dur="500" fill="hold"/>
                                        <p:tgtEl>
                                          <p:spTgt spid="44063"/>
                                        </p:tgtEl>
                                        <p:attrNameLst>
                                          <p:attrName>ppt_y</p:attrName>
                                        </p:attrNameLst>
                                      </p:cBhvr>
                                      <p:tavLst>
                                        <p:tav tm="0">
                                          <p:val>
                                            <p:strVal val="1+#ppt_h/2"/>
                                          </p:val>
                                        </p:tav>
                                        <p:tav tm="100000">
                                          <p:val>
                                            <p:strVal val="#ppt_y"/>
                                          </p:val>
                                        </p:tav>
                                      </p:tavLst>
                                    </p:anim>
                                  </p:childTnLst>
                                </p:cTn>
                              </p:par>
                              <p:par>
                                <p:cTn id="159" presetID="2" presetClass="entr" presetSubtype="4" fill="hold" nodeType="withEffect">
                                  <p:stCondLst>
                                    <p:cond delay="0"/>
                                  </p:stCondLst>
                                  <p:childTnLst>
                                    <p:set>
                                      <p:cBhvr>
                                        <p:cTn id="160" dur="1" fill="hold">
                                          <p:stCondLst>
                                            <p:cond delay="0"/>
                                          </p:stCondLst>
                                        </p:cTn>
                                        <p:tgtEl>
                                          <p:spTgt spid="44069">
                                            <p:txEl>
                                              <p:pRg st="0" end="0"/>
                                            </p:txEl>
                                          </p:spTgt>
                                        </p:tgtEl>
                                        <p:attrNameLst>
                                          <p:attrName>style.visibility</p:attrName>
                                        </p:attrNameLst>
                                      </p:cBhvr>
                                      <p:to>
                                        <p:strVal val="visible"/>
                                      </p:to>
                                    </p:set>
                                    <p:anim calcmode="lin" valueType="num">
                                      <p:cBhvr additive="base">
                                        <p:cTn id="161" dur="500" fill="hold"/>
                                        <p:tgtEl>
                                          <p:spTgt spid="44069">
                                            <p:txEl>
                                              <p:pRg st="0" end="0"/>
                                            </p:txEl>
                                          </p:spTgt>
                                        </p:tgtEl>
                                        <p:attrNameLst>
                                          <p:attrName>ppt_x</p:attrName>
                                        </p:attrNameLst>
                                      </p:cBhvr>
                                      <p:tavLst>
                                        <p:tav tm="0">
                                          <p:val>
                                            <p:strVal val="#ppt_x"/>
                                          </p:val>
                                        </p:tav>
                                        <p:tav tm="100000">
                                          <p:val>
                                            <p:strVal val="#ppt_x"/>
                                          </p:val>
                                        </p:tav>
                                      </p:tavLst>
                                    </p:anim>
                                    <p:anim calcmode="lin" valueType="num">
                                      <p:cBhvr additive="base">
                                        <p:cTn id="162" dur="500" fill="hold"/>
                                        <p:tgtEl>
                                          <p:spTgt spid="4406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3" fill="hold">
                      <p:stCondLst>
                        <p:cond delay="indefinite"/>
                      </p:stCondLst>
                      <p:childTnLst>
                        <p:par>
                          <p:cTn id="164" fill="hold">
                            <p:stCondLst>
                              <p:cond delay="0"/>
                            </p:stCondLst>
                            <p:childTnLst>
                              <p:par>
                                <p:cTn id="165" presetID="2" presetClass="entr" presetSubtype="4" fill="hold" grpId="0" nodeType="clickEffect">
                                  <p:stCondLst>
                                    <p:cond delay="0"/>
                                  </p:stCondLst>
                                  <p:childTnLst>
                                    <p:set>
                                      <p:cBhvr>
                                        <p:cTn id="166" dur="1" fill="hold">
                                          <p:stCondLst>
                                            <p:cond delay="0"/>
                                          </p:stCondLst>
                                        </p:cTn>
                                        <p:tgtEl>
                                          <p:spTgt spid="44064"/>
                                        </p:tgtEl>
                                        <p:attrNameLst>
                                          <p:attrName>style.visibility</p:attrName>
                                        </p:attrNameLst>
                                      </p:cBhvr>
                                      <p:to>
                                        <p:strVal val="visible"/>
                                      </p:to>
                                    </p:set>
                                    <p:anim calcmode="lin" valueType="num">
                                      <p:cBhvr additive="base">
                                        <p:cTn id="167" dur="500" fill="hold"/>
                                        <p:tgtEl>
                                          <p:spTgt spid="44064"/>
                                        </p:tgtEl>
                                        <p:attrNameLst>
                                          <p:attrName>ppt_x</p:attrName>
                                        </p:attrNameLst>
                                      </p:cBhvr>
                                      <p:tavLst>
                                        <p:tav tm="0">
                                          <p:val>
                                            <p:strVal val="#ppt_x"/>
                                          </p:val>
                                        </p:tav>
                                        <p:tav tm="100000">
                                          <p:val>
                                            <p:strVal val="#ppt_x"/>
                                          </p:val>
                                        </p:tav>
                                      </p:tavLst>
                                    </p:anim>
                                    <p:anim calcmode="lin" valueType="num">
                                      <p:cBhvr additive="base">
                                        <p:cTn id="168" dur="500" fill="hold"/>
                                        <p:tgtEl>
                                          <p:spTgt spid="44064"/>
                                        </p:tgtEl>
                                        <p:attrNameLst>
                                          <p:attrName>ppt_y</p:attrName>
                                        </p:attrNameLst>
                                      </p:cBhvr>
                                      <p:tavLst>
                                        <p:tav tm="0">
                                          <p:val>
                                            <p:strVal val="1+#ppt_h/2"/>
                                          </p:val>
                                        </p:tav>
                                        <p:tav tm="100000">
                                          <p:val>
                                            <p:strVal val="#ppt_y"/>
                                          </p:val>
                                        </p:tav>
                                      </p:tavLst>
                                    </p:anim>
                                  </p:childTnLst>
                                </p:cTn>
                              </p:par>
                              <p:par>
                                <p:cTn id="169" presetID="2" presetClass="entr" presetSubtype="4" fill="hold" grpId="0" nodeType="withEffect">
                                  <p:stCondLst>
                                    <p:cond delay="0"/>
                                  </p:stCondLst>
                                  <p:childTnLst>
                                    <p:set>
                                      <p:cBhvr>
                                        <p:cTn id="170" dur="1" fill="hold">
                                          <p:stCondLst>
                                            <p:cond delay="0"/>
                                          </p:stCondLst>
                                        </p:cTn>
                                        <p:tgtEl>
                                          <p:spTgt spid="44070"/>
                                        </p:tgtEl>
                                        <p:attrNameLst>
                                          <p:attrName>style.visibility</p:attrName>
                                        </p:attrNameLst>
                                      </p:cBhvr>
                                      <p:to>
                                        <p:strVal val="visible"/>
                                      </p:to>
                                    </p:set>
                                    <p:anim calcmode="lin" valueType="num">
                                      <p:cBhvr additive="base">
                                        <p:cTn id="171" dur="500" fill="hold"/>
                                        <p:tgtEl>
                                          <p:spTgt spid="44070"/>
                                        </p:tgtEl>
                                        <p:attrNameLst>
                                          <p:attrName>ppt_x</p:attrName>
                                        </p:attrNameLst>
                                      </p:cBhvr>
                                      <p:tavLst>
                                        <p:tav tm="0">
                                          <p:val>
                                            <p:strVal val="#ppt_x"/>
                                          </p:val>
                                        </p:tav>
                                        <p:tav tm="100000">
                                          <p:val>
                                            <p:strVal val="#ppt_x"/>
                                          </p:val>
                                        </p:tav>
                                      </p:tavLst>
                                    </p:anim>
                                    <p:anim calcmode="lin" valueType="num">
                                      <p:cBhvr additive="base">
                                        <p:cTn id="172" dur="500" fill="hold"/>
                                        <p:tgtEl>
                                          <p:spTgt spid="44070"/>
                                        </p:tgtEl>
                                        <p:attrNameLst>
                                          <p:attrName>ppt_y</p:attrName>
                                        </p:attrNameLst>
                                      </p:cBhvr>
                                      <p:tavLst>
                                        <p:tav tm="0">
                                          <p:val>
                                            <p:strVal val="1+#ppt_h/2"/>
                                          </p:val>
                                        </p:tav>
                                        <p:tav tm="100000">
                                          <p:val>
                                            <p:strVal val="#ppt_y"/>
                                          </p:val>
                                        </p:tav>
                                      </p:tavLst>
                                    </p:anim>
                                  </p:childTnLst>
                                </p:cTn>
                              </p:par>
                            </p:childTnLst>
                          </p:cTn>
                        </p:par>
                      </p:childTnLst>
                    </p:cTn>
                  </p:par>
                  <p:par>
                    <p:cTn id="173" fill="hold">
                      <p:stCondLst>
                        <p:cond delay="indefinite"/>
                      </p:stCondLst>
                      <p:childTnLst>
                        <p:par>
                          <p:cTn id="174" fill="hold">
                            <p:stCondLst>
                              <p:cond delay="0"/>
                            </p:stCondLst>
                            <p:childTnLst>
                              <p:par>
                                <p:cTn id="175" presetID="2" presetClass="entr" presetSubtype="4" fill="hold" grpId="0" nodeType="clickEffect">
                                  <p:stCondLst>
                                    <p:cond delay="0"/>
                                  </p:stCondLst>
                                  <p:childTnLst>
                                    <p:set>
                                      <p:cBhvr>
                                        <p:cTn id="176" dur="1" fill="hold">
                                          <p:stCondLst>
                                            <p:cond delay="0"/>
                                          </p:stCondLst>
                                        </p:cTn>
                                        <p:tgtEl>
                                          <p:spTgt spid="44065"/>
                                        </p:tgtEl>
                                        <p:attrNameLst>
                                          <p:attrName>style.visibility</p:attrName>
                                        </p:attrNameLst>
                                      </p:cBhvr>
                                      <p:to>
                                        <p:strVal val="visible"/>
                                      </p:to>
                                    </p:set>
                                    <p:anim calcmode="lin" valueType="num">
                                      <p:cBhvr additive="base">
                                        <p:cTn id="177" dur="500" fill="hold"/>
                                        <p:tgtEl>
                                          <p:spTgt spid="44065"/>
                                        </p:tgtEl>
                                        <p:attrNameLst>
                                          <p:attrName>ppt_x</p:attrName>
                                        </p:attrNameLst>
                                      </p:cBhvr>
                                      <p:tavLst>
                                        <p:tav tm="0">
                                          <p:val>
                                            <p:strVal val="#ppt_x"/>
                                          </p:val>
                                        </p:tav>
                                        <p:tav tm="100000">
                                          <p:val>
                                            <p:strVal val="#ppt_x"/>
                                          </p:val>
                                        </p:tav>
                                      </p:tavLst>
                                    </p:anim>
                                    <p:anim calcmode="lin" valueType="num">
                                      <p:cBhvr additive="base">
                                        <p:cTn id="178" dur="500" fill="hold"/>
                                        <p:tgtEl>
                                          <p:spTgt spid="44065"/>
                                        </p:tgtEl>
                                        <p:attrNameLst>
                                          <p:attrName>ppt_y</p:attrName>
                                        </p:attrNameLst>
                                      </p:cBhvr>
                                      <p:tavLst>
                                        <p:tav tm="0">
                                          <p:val>
                                            <p:strVal val="1+#ppt_h/2"/>
                                          </p:val>
                                        </p:tav>
                                        <p:tav tm="100000">
                                          <p:val>
                                            <p:strVal val="#ppt_y"/>
                                          </p:val>
                                        </p:tav>
                                      </p:tavLst>
                                    </p:anim>
                                  </p:childTnLst>
                                </p:cTn>
                              </p:par>
                              <p:par>
                                <p:cTn id="179" presetID="2" presetClass="entr" presetSubtype="4" fill="hold" nodeType="withEffect">
                                  <p:stCondLst>
                                    <p:cond delay="0"/>
                                  </p:stCondLst>
                                  <p:childTnLst>
                                    <p:set>
                                      <p:cBhvr>
                                        <p:cTn id="180" dur="1" fill="hold">
                                          <p:stCondLst>
                                            <p:cond delay="0"/>
                                          </p:stCondLst>
                                        </p:cTn>
                                        <p:tgtEl>
                                          <p:spTgt spid="44071">
                                            <p:txEl>
                                              <p:pRg st="0" end="0"/>
                                            </p:txEl>
                                          </p:spTgt>
                                        </p:tgtEl>
                                        <p:attrNameLst>
                                          <p:attrName>style.visibility</p:attrName>
                                        </p:attrNameLst>
                                      </p:cBhvr>
                                      <p:to>
                                        <p:strVal val="visible"/>
                                      </p:to>
                                    </p:set>
                                    <p:anim calcmode="lin" valueType="num">
                                      <p:cBhvr additive="base">
                                        <p:cTn id="181" dur="500" fill="hold"/>
                                        <p:tgtEl>
                                          <p:spTgt spid="44071">
                                            <p:txEl>
                                              <p:pRg st="0" end="0"/>
                                            </p:txEl>
                                          </p:spTgt>
                                        </p:tgtEl>
                                        <p:attrNameLst>
                                          <p:attrName>ppt_x</p:attrName>
                                        </p:attrNameLst>
                                      </p:cBhvr>
                                      <p:tavLst>
                                        <p:tav tm="0">
                                          <p:val>
                                            <p:strVal val="#ppt_x"/>
                                          </p:val>
                                        </p:tav>
                                        <p:tav tm="100000">
                                          <p:val>
                                            <p:strVal val="#ppt_x"/>
                                          </p:val>
                                        </p:tav>
                                      </p:tavLst>
                                    </p:anim>
                                    <p:anim calcmode="lin" valueType="num">
                                      <p:cBhvr additive="base">
                                        <p:cTn id="182" dur="500" fill="hold"/>
                                        <p:tgtEl>
                                          <p:spTgt spid="440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3" fill="hold">
                      <p:stCondLst>
                        <p:cond delay="indefinite"/>
                      </p:stCondLst>
                      <p:childTnLst>
                        <p:par>
                          <p:cTn id="184" fill="hold">
                            <p:stCondLst>
                              <p:cond delay="0"/>
                            </p:stCondLst>
                            <p:childTnLst>
                              <p:par>
                                <p:cTn id="185" presetID="3" presetClass="entr" presetSubtype="10" fill="hold" nodeType="clickEffect">
                                  <p:stCondLst>
                                    <p:cond delay="0"/>
                                  </p:stCondLst>
                                  <p:childTnLst>
                                    <p:set>
                                      <p:cBhvr>
                                        <p:cTn id="186" dur="1" fill="hold">
                                          <p:stCondLst>
                                            <p:cond delay="0"/>
                                          </p:stCondLst>
                                        </p:cTn>
                                        <p:tgtEl>
                                          <p:spTgt spid="44072">
                                            <p:txEl>
                                              <p:pRg st="0" end="0"/>
                                            </p:txEl>
                                          </p:spTgt>
                                        </p:tgtEl>
                                        <p:attrNameLst>
                                          <p:attrName>style.visibility</p:attrName>
                                        </p:attrNameLst>
                                      </p:cBhvr>
                                      <p:to>
                                        <p:strVal val="visible"/>
                                      </p:to>
                                    </p:set>
                                    <p:animEffect transition="in" filter="blinds(horizontal)">
                                      <p:cBhvr>
                                        <p:cTn id="187" dur="500"/>
                                        <p:tgtEl>
                                          <p:spTgt spid="4407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animBg="1"/>
      <p:bldP spid="44037" grpId="0" animBg="1"/>
      <p:bldP spid="44038" grpId="0" animBg="1"/>
      <p:bldP spid="44039" grpId="0" animBg="1"/>
      <p:bldP spid="44040" grpId="0" animBg="1"/>
      <p:bldP spid="44042" grpId="0" animBg="1"/>
      <p:bldP spid="44043" grpId="0" animBg="1"/>
      <p:bldP spid="44045" grpId="0"/>
      <p:bldP spid="44046" grpId="0"/>
      <p:bldP spid="44047" grpId="0"/>
      <p:bldP spid="44048" grpId="0" animBg="1"/>
      <p:bldP spid="44049" grpId="0" animBg="1"/>
      <p:bldP spid="44050" grpId="0" animBg="1"/>
      <p:bldP spid="44051" grpId="0" animBg="1"/>
      <p:bldP spid="44052" grpId="0" animBg="1"/>
      <p:bldP spid="44053" grpId="0" animBg="1"/>
      <p:bldP spid="44054" grpId="0"/>
      <p:bldP spid="44055" grpId="0"/>
      <p:bldP spid="44056" grpId="0"/>
      <p:bldP spid="44057" grpId="0"/>
      <p:bldP spid="44058" grpId="0"/>
      <p:bldP spid="44060" grpId="0" animBg="1"/>
      <p:bldP spid="44061" grpId="0" animBg="1"/>
      <p:bldP spid="44062" grpId="0" animBg="1"/>
      <p:bldP spid="44063" grpId="0" animBg="1"/>
      <p:bldP spid="44064" grpId="0" animBg="1"/>
      <p:bldP spid="44065" grpId="0" animBg="1"/>
      <p:bldP spid="44066" grpId="0"/>
      <p:bldP spid="44067" grpId="0"/>
      <p:bldP spid="44068" grpId="0"/>
      <p:bldP spid="4407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a:xfrm>
            <a:off x="395288" y="620713"/>
            <a:ext cx="8229600" cy="1152525"/>
          </a:xfrm>
        </p:spPr>
        <p:txBody>
          <a:bodyPr/>
          <a:lstStyle/>
          <a:p>
            <a:pPr>
              <a:buFont typeface="Wingdings" pitchFamily="2" charset="2"/>
              <a:buNone/>
            </a:pPr>
            <a:r>
              <a:rPr lang="ru-RU">
                <a:solidFill>
                  <a:srgbClr val="66FF99"/>
                </a:solidFill>
              </a:rPr>
              <a:t>Какова вероятность, что Антон займет первое место?</a:t>
            </a:r>
          </a:p>
        </p:txBody>
      </p:sp>
      <p:sp>
        <p:nvSpPr>
          <p:cNvPr id="45060" name="Rectangle 4"/>
          <p:cNvSpPr>
            <a:spLocks noChangeArrowheads="1"/>
          </p:cNvSpPr>
          <p:nvPr/>
        </p:nvSpPr>
        <p:spPr bwMode="auto">
          <a:xfrm>
            <a:off x="2916238" y="2349500"/>
            <a:ext cx="5492750" cy="3167063"/>
          </a:xfrm>
          <a:prstGeom prst="rect">
            <a:avLst/>
          </a:prstGeom>
          <a:noFill/>
          <a:ln w="9525">
            <a:noFill/>
            <a:miter lim="800000"/>
            <a:headEnd/>
            <a:tailEnd/>
          </a:ln>
          <a:effectLst/>
        </p:spPr>
        <p:txBody>
          <a:bodyPr/>
          <a:lstStyle/>
          <a:p>
            <a:pPr marL="342900" indent="-342900">
              <a:spcBef>
                <a:spcPct val="20000"/>
              </a:spcBef>
              <a:buClr>
                <a:schemeClr val="hlink"/>
              </a:buClr>
              <a:buSzPct val="65000"/>
              <a:buFont typeface="Wingdings" pitchFamily="2" charset="2"/>
              <a:buNone/>
            </a:pPr>
            <a:r>
              <a:rPr lang="ru-RU">
                <a:solidFill>
                  <a:srgbClr val="800000"/>
                </a:solidFill>
                <a:effectLst>
                  <a:outerShdw blurRad="38100" dist="38100" dir="2700000" algn="tl">
                    <a:srgbClr val="000000"/>
                  </a:outerShdw>
                </a:effectLst>
              </a:rPr>
              <a:t>Всего способов – 6</a:t>
            </a:r>
          </a:p>
          <a:p>
            <a:pPr marL="342900" indent="-342900">
              <a:spcBef>
                <a:spcPct val="20000"/>
              </a:spcBef>
              <a:buClr>
                <a:schemeClr val="hlink"/>
              </a:buClr>
              <a:buSzPct val="65000"/>
              <a:buFont typeface="Wingdings" pitchFamily="2" charset="2"/>
              <a:buNone/>
            </a:pPr>
            <a:r>
              <a:rPr lang="ru-RU">
                <a:solidFill>
                  <a:srgbClr val="800000"/>
                </a:solidFill>
                <a:effectLst>
                  <a:outerShdw blurRad="38100" dist="38100" dir="2700000" algn="tl">
                    <a:srgbClr val="000000"/>
                  </a:outerShdw>
                </a:effectLst>
              </a:rPr>
              <a:t>Благоприятные исходы – 2</a:t>
            </a:r>
          </a:p>
          <a:p>
            <a:pPr marL="342900" indent="-342900">
              <a:spcBef>
                <a:spcPct val="20000"/>
              </a:spcBef>
              <a:buClr>
                <a:schemeClr val="hlink"/>
              </a:buClr>
              <a:buSzPct val="65000"/>
              <a:buFont typeface="Wingdings" pitchFamily="2" charset="2"/>
              <a:buNone/>
            </a:pPr>
            <a:r>
              <a:rPr lang="ru-RU">
                <a:solidFill>
                  <a:srgbClr val="800000"/>
                </a:solidFill>
                <a:effectLst>
                  <a:outerShdw blurRad="38100" dist="38100" dir="2700000" algn="tl">
                    <a:srgbClr val="000000"/>
                  </a:outerShdw>
                </a:effectLst>
              </a:rPr>
              <a:t>Р = 2/6=1/3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Effect transition="in" filter="wipe(down)">
                                      <p:cBhvr>
                                        <p:cTn id="7" dur="500"/>
                                        <p:tgtEl>
                                          <p:spTgt spid="450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5060">
                                            <p:txEl>
                                              <p:pRg st="0" end="0"/>
                                            </p:txEl>
                                          </p:spTgt>
                                        </p:tgtEl>
                                        <p:attrNameLst>
                                          <p:attrName>style.visibility</p:attrName>
                                        </p:attrNameLst>
                                      </p:cBhvr>
                                      <p:to>
                                        <p:strVal val="visible"/>
                                      </p:to>
                                    </p:set>
                                    <p:animEffect transition="in" filter="wipe(down)">
                                      <p:cBhvr>
                                        <p:cTn id="12" dur="500"/>
                                        <p:tgtEl>
                                          <p:spTgt spid="45060">
                                            <p:txEl>
                                              <p:pRg st="0" end="0"/>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45060">
                                            <p:txEl>
                                              <p:pRg st="1" end="1"/>
                                            </p:txEl>
                                          </p:spTgt>
                                        </p:tgtEl>
                                        <p:attrNameLst>
                                          <p:attrName>style.visibility</p:attrName>
                                        </p:attrNameLst>
                                      </p:cBhvr>
                                      <p:to>
                                        <p:strVal val="visible"/>
                                      </p:to>
                                    </p:set>
                                    <p:animEffect transition="in" filter="wipe(down)">
                                      <p:cBhvr>
                                        <p:cTn id="15" dur="500"/>
                                        <p:tgtEl>
                                          <p:spTgt spid="45060">
                                            <p:txEl>
                                              <p:pRg st="1" end="1"/>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45060">
                                            <p:txEl>
                                              <p:pRg st="2" end="2"/>
                                            </p:txEl>
                                          </p:spTgt>
                                        </p:tgtEl>
                                        <p:attrNameLst>
                                          <p:attrName>style.visibility</p:attrName>
                                        </p:attrNameLst>
                                      </p:cBhvr>
                                      <p:to>
                                        <p:strVal val="visible"/>
                                      </p:to>
                                    </p:set>
                                    <p:animEffect transition="in" filter="wipe(down)">
                                      <p:cBhvr>
                                        <p:cTn id="18" dur="500"/>
                                        <p:tgtEl>
                                          <p:spTgt spid="4506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95288" y="1916113"/>
            <a:ext cx="5843587" cy="1371600"/>
          </a:xfrm>
        </p:spPr>
        <p:txBody>
          <a:bodyPr/>
          <a:lstStyle/>
          <a:p>
            <a:r>
              <a:rPr lang="ru-RU" sz="5400" b="1" u="sng">
                <a:solidFill>
                  <a:schemeClr val="bg1"/>
                </a:solidFill>
              </a:rPr>
              <a:t>Правила</a:t>
            </a:r>
            <a:r>
              <a:rPr lang="ru-RU" sz="4800" b="1" u="sng">
                <a:solidFill>
                  <a:schemeClr val="bg1"/>
                </a:solidFill>
              </a:rPr>
              <a:t> </a:t>
            </a:r>
          </a:p>
        </p:txBody>
      </p:sp>
      <p:sp>
        <p:nvSpPr>
          <p:cNvPr id="43014" name="Rectangle 6"/>
          <p:cNvSpPr>
            <a:spLocks noGrp="1" noChangeArrowheads="1"/>
          </p:cNvSpPr>
          <p:nvPr>
            <p:ph idx="1"/>
          </p:nvPr>
        </p:nvSpPr>
        <p:spPr/>
        <p:txBody>
          <a:bodyPr/>
          <a:lstStyle/>
          <a:p>
            <a:endParaRPr lang="ru-RU"/>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sz="half" idx="1"/>
          </p:nvPr>
        </p:nvSpPr>
        <p:spPr>
          <a:xfrm>
            <a:off x="250825" y="520700"/>
            <a:ext cx="8532813" cy="6337300"/>
          </a:xfrm>
        </p:spPr>
        <p:txBody>
          <a:bodyPr/>
          <a:lstStyle/>
          <a:p>
            <a:pPr>
              <a:buFont typeface="Wingdings" pitchFamily="2" charset="2"/>
              <a:buNone/>
            </a:pPr>
            <a:r>
              <a:rPr lang="ru-RU" sz="3600" b="1">
                <a:solidFill>
                  <a:srgbClr val="66FF99"/>
                </a:solidFill>
              </a:rPr>
              <a:t>      Два события называются </a:t>
            </a:r>
            <a:r>
              <a:rPr lang="ru-RU" sz="3600" b="1">
                <a:solidFill>
                  <a:srgbClr val="800000"/>
                </a:solidFill>
              </a:rPr>
              <a:t>несовместными</a:t>
            </a:r>
            <a:r>
              <a:rPr lang="ru-RU" sz="3600" b="1">
                <a:solidFill>
                  <a:srgbClr val="66FF99"/>
                </a:solidFill>
              </a:rPr>
              <a:t>, если они не могут появиться одновременно в одном и том же испытании.</a:t>
            </a:r>
          </a:p>
          <a:p>
            <a:pPr>
              <a:buFont typeface="Wingdings" pitchFamily="2" charset="2"/>
              <a:buNone/>
            </a:pPr>
            <a:r>
              <a:rPr lang="ru-RU" sz="3600" b="1">
                <a:solidFill>
                  <a:srgbClr val="800000"/>
                </a:solidFill>
              </a:rPr>
              <a:t>       Вероятность появления хотя бы одного из двух несовместных событий, </a:t>
            </a:r>
            <a:r>
              <a:rPr lang="ru-RU" sz="3600" b="1">
                <a:solidFill>
                  <a:srgbClr val="66FF99"/>
                </a:solidFill>
              </a:rPr>
              <a:t>равна сумме вероятностей этих событий.</a:t>
            </a:r>
            <a:endParaRPr lang="en-US" sz="3600" b="1">
              <a:solidFill>
                <a:srgbClr val="66FF99"/>
              </a:solidFill>
            </a:endParaRPr>
          </a:p>
          <a:p>
            <a:pPr>
              <a:buFont typeface="Wingdings" pitchFamily="2" charset="2"/>
              <a:buNone/>
            </a:pPr>
            <a:r>
              <a:rPr lang="en-US" sz="3600" b="1">
                <a:solidFill>
                  <a:srgbClr val="66FF99"/>
                </a:solidFill>
              </a:rPr>
              <a:t>                         </a:t>
            </a:r>
            <a:r>
              <a:rPr lang="ru-RU" sz="3600" b="1">
                <a:solidFill>
                  <a:srgbClr val="800000"/>
                </a:solidFill>
              </a:rPr>
              <a:t>р = р(а) +р(</a:t>
            </a:r>
            <a:r>
              <a:rPr lang="en-US" sz="3600" b="1">
                <a:solidFill>
                  <a:srgbClr val="800000"/>
                </a:solidFill>
              </a:rPr>
              <a:t>b</a:t>
            </a:r>
            <a:r>
              <a:rPr lang="ru-RU" sz="3600" b="1">
                <a:solidFill>
                  <a:srgbClr val="800000"/>
                </a:solidFill>
              </a:rPr>
              <a:t>)</a:t>
            </a:r>
          </a:p>
        </p:txBody>
      </p:sp>
      <p:pic>
        <p:nvPicPr>
          <p:cNvPr id="23556" name="Picture 17" descr="1[29]"/>
          <p:cNvPicPr>
            <a:picLocks noChangeAspect="1" noChangeArrowheads="1" noCrop="1"/>
          </p:cNvPicPr>
          <p:nvPr>
            <p:ph sz="half" idx="2"/>
          </p:nvPr>
        </p:nvPicPr>
        <p:blipFill>
          <a:blip r:embed="rId2" cstate="email"/>
          <a:srcRect/>
          <a:stretch>
            <a:fillRect/>
          </a:stretch>
        </p:blipFill>
        <p:spPr>
          <a:xfrm>
            <a:off x="7380288" y="333375"/>
            <a:ext cx="1533525" cy="14097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wipe(down)">
                                      <p:cBhvr>
                                        <p:cTn id="7" dur="500"/>
                                        <p:tgtEl>
                                          <p:spTgt spid="235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3555">
                                            <p:txEl>
                                              <p:pRg st="1" end="1"/>
                                            </p:txEl>
                                          </p:spTgt>
                                        </p:tgtEl>
                                        <p:attrNameLst>
                                          <p:attrName>style.visibility</p:attrName>
                                        </p:attrNameLst>
                                      </p:cBhvr>
                                      <p:to>
                                        <p:strVal val="visible"/>
                                      </p:to>
                                    </p:set>
                                    <p:animEffect transition="in" filter="wipe(down)">
                                      <p:cBhvr>
                                        <p:cTn id="12" dur="500"/>
                                        <p:tgtEl>
                                          <p:spTgt spid="23555">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animEffect transition="in" filter="wipe(down)">
                                      <p:cBhvr>
                                        <p:cTn id="15" dur="500"/>
                                        <p:tgtEl>
                                          <p:spTgt spid="235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692275" y="476250"/>
            <a:ext cx="7010400" cy="987425"/>
          </a:xfrm>
        </p:spPr>
        <p:txBody>
          <a:bodyPr/>
          <a:lstStyle/>
          <a:p>
            <a:pPr algn="r"/>
            <a:r>
              <a:rPr lang="ru-RU" sz="5000" b="1">
                <a:solidFill>
                  <a:schemeClr val="accent2"/>
                </a:solidFill>
              </a:rPr>
              <a:t>Основные понятия</a:t>
            </a:r>
          </a:p>
        </p:txBody>
      </p:sp>
      <p:sp>
        <p:nvSpPr>
          <p:cNvPr id="6147" name="Rectangle 3"/>
          <p:cNvSpPr>
            <a:spLocks noGrp="1" noChangeArrowheads="1"/>
          </p:cNvSpPr>
          <p:nvPr>
            <p:ph type="body" idx="1"/>
          </p:nvPr>
        </p:nvSpPr>
        <p:spPr>
          <a:xfrm>
            <a:off x="323850" y="1557338"/>
            <a:ext cx="8362950" cy="4538662"/>
          </a:xfrm>
        </p:spPr>
        <p:txBody>
          <a:bodyPr/>
          <a:lstStyle/>
          <a:p>
            <a:pPr>
              <a:lnSpc>
                <a:spcPct val="90000"/>
              </a:lnSpc>
              <a:buFont typeface="Wingdings" pitchFamily="2" charset="2"/>
              <a:buNone/>
            </a:pPr>
            <a:r>
              <a:rPr lang="ru-RU" b="1">
                <a:solidFill>
                  <a:schemeClr val="hlink"/>
                </a:solidFill>
              </a:rPr>
              <a:t>         </a:t>
            </a:r>
            <a:r>
              <a:rPr lang="ru-RU" b="1">
                <a:solidFill>
                  <a:srgbClr val="800000"/>
                </a:solidFill>
              </a:rPr>
              <a:t>Случайное</a:t>
            </a:r>
            <a:r>
              <a:rPr lang="ru-RU" b="1">
                <a:solidFill>
                  <a:srgbClr val="FF0000"/>
                </a:solidFill>
              </a:rPr>
              <a:t> </a:t>
            </a:r>
            <a:r>
              <a:rPr lang="ru-RU" b="1">
                <a:solidFill>
                  <a:srgbClr val="66FF99"/>
                </a:solidFill>
              </a:rPr>
              <a:t>– событие, которое            </a:t>
            </a:r>
          </a:p>
          <a:p>
            <a:pPr>
              <a:lnSpc>
                <a:spcPct val="90000"/>
              </a:lnSpc>
              <a:buFont typeface="Wingdings" pitchFamily="2" charset="2"/>
              <a:buNone/>
            </a:pPr>
            <a:r>
              <a:rPr lang="ru-RU" b="1">
                <a:solidFill>
                  <a:srgbClr val="66FF99"/>
                </a:solidFill>
              </a:rPr>
              <a:t> нельзя точно предсказать заранее, оно может либо произойти, </a:t>
            </a:r>
          </a:p>
          <a:p>
            <a:pPr>
              <a:lnSpc>
                <a:spcPct val="90000"/>
              </a:lnSpc>
              <a:buFont typeface="Wingdings" pitchFamily="2" charset="2"/>
              <a:buNone/>
            </a:pPr>
            <a:r>
              <a:rPr lang="ru-RU" b="1">
                <a:solidFill>
                  <a:srgbClr val="66FF99"/>
                </a:solidFill>
              </a:rPr>
              <a:t>                                           либо нет.</a:t>
            </a:r>
          </a:p>
          <a:p>
            <a:pPr>
              <a:lnSpc>
                <a:spcPct val="90000"/>
              </a:lnSpc>
              <a:buFont typeface="Wingdings" pitchFamily="2" charset="2"/>
              <a:buNone/>
            </a:pPr>
            <a:r>
              <a:rPr lang="ru-RU" b="1">
                <a:solidFill>
                  <a:srgbClr val="66FF99"/>
                </a:solidFill>
              </a:rPr>
              <a:t> О каждом таком событии можно    </a:t>
            </a:r>
          </a:p>
          <a:p>
            <a:pPr>
              <a:lnSpc>
                <a:spcPct val="90000"/>
              </a:lnSpc>
              <a:buFont typeface="Wingdings" pitchFamily="2" charset="2"/>
              <a:buNone/>
            </a:pPr>
            <a:r>
              <a:rPr lang="ru-RU" b="1">
                <a:solidFill>
                  <a:srgbClr val="66FF99"/>
                </a:solidFill>
              </a:rPr>
              <a:t>     сказать, что оно произойдет с </a:t>
            </a:r>
          </a:p>
          <a:p>
            <a:pPr>
              <a:lnSpc>
                <a:spcPct val="90000"/>
              </a:lnSpc>
              <a:buFont typeface="Wingdings" pitchFamily="2" charset="2"/>
              <a:buNone/>
            </a:pPr>
            <a:r>
              <a:rPr lang="ru-RU" b="1">
                <a:solidFill>
                  <a:srgbClr val="66FF99"/>
                </a:solidFill>
              </a:rPr>
              <a:t>                  некоторой</a:t>
            </a:r>
            <a:r>
              <a:rPr lang="ru-RU" b="1"/>
              <a:t> </a:t>
            </a:r>
            <a:r>
              <a:rPr lang="ru-RU" b="1">
                <a:solidFill>
                  <a:srgbClr val="800000"/>
                </a:solidFill>
              </a:rPr>
              <a:t>вероятностью</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wipe(down)">
                                      <p:cBhvr>
                                        <p:cTn id="7" dur="500"/>
                                        <p:tgtEl>
                                          <p:spTgt spid="614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Effect transition="in" filter="wipe(down)">
                                      <p:cBhvr>
                                        <p:cTn id="12" dur="500"/>
                                        <p:tgtEl>
                                          <p:spTgt spid="6147">
                                            <p:txEl>
                                              <p:pRg st="0" end="0"/>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6147">
                                            <p:txEl>
                                              <p:pRg st="1" end="1"/>
                                            </p:txEl>
                                          </p:spTgt>
                                        </p:tgtEl>
                                        <p:attrNameLst>
                                          <p:attrName>style.visibility</p:attrName>
                                        </p:attrNameLst>
                                      </p:cBhvr>
                                      <p:to>
                                        <p:strVal val="visible"/>
                                      </p:to>
                                    </p:set>
                                    <p:animEffect transition="in" filter="wipe(down)">
                                      <p:cBhvr>
                                        <p:cTn id="15" dur="500"/>
                                        <p:tgtEl>
                                          <p:spTgt spid="6147">
                                            <p:txEl>
                                              <p:pRg st="1" end="1"/>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6147">
                                            <p:txEl>
                                              <p:pRg st="2" end="2"/>
                                            </p:txEl>
                                          </p:spTgt>
                                        </p:tgtEl>
                                        <p:attrNameLst>
                                          <p:attrName>style.visibility</p:attrName>
                                        </p:attrNameLst>
                                      </p:cBhvr>
                                      <p:to>
                                        <p:strVal val="visible"/>
                                      </p:to>
                                    </p:set>
                                    <p:animEffect transition="in" filter="wipe(down)">
                                      <p:cBhvr>
                                        <p:cTn id="18" dur="500"/>
                                        <p:tgtEl>
                                          <p:spTgt spid="6147">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6147">
                                            <p:txEl>
                                              <p:pRg st="3" end="3"/>
                                            </p:txEl>
                                          </p:spTgt>
                                        </p:tgtEl>
                                        <p:attrNameLst>
                                          <p:attrName>style.visibility</p:attrName>
                                        </p:attrNameLst>
                                      </p:cBhvr>
                                      <p:to>
                                        <p:strVal val="visible"/>
                                      </p:to>
                                    </p:set>
                                    <p:animEffect transition="in" filter="wipe(down)">
                                      <p:cBhvr>
                                        <p:cTn id="23" dur="500"/>
                                        <p:tgtEl>
                                          <p:spTgt spid="6147">
                                            <p:txEl>
                                              <p:pRg st="3" end="3"/>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6147">
                                            <p:txEl>
                                              <p:pRg st="4" end="4"/>
                                            </p:txEl>
                                          </p:spTgt>
                                        </p:tgtEl>
                                        <p:attrNameLst>
                                          <p:attrName>style.visibility</p:attrName>
                                        </p:attrNameLst>
                                      </p:cBhvr>
                                      <p:to>
                                        <p:strVal val="visible"/>
                                      </p:to>
                                    </p:set>
                                    <p:animEffect transition="in" filter="wipe(down)">
                                      <p:cBhvr>
                                        <p:cTn id="26" dur="500"/>
                                        <p:tgtEl>
                                          <p:spTgt spid="6147">
                                            <p:txEl>
                                              <p:pRg st="4" end="4"/>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6147">
                                            <p:txEl>
                                              <p:pRg st="5" end="5"/>
                                            </p:txEl>
                                          </p:spTgt>
                                        </p:tgtEl>
                                        <p:attrNameLst>
                                          <p:attrName>style.visibility</p:attrName>
                                        </p:attrNameLst>
                                      </p:cBhvr>
                                      <p:to>
                                        <p:strVal val="visible"/>
                                      </p:to>
                                    </p:set>
                                    <p:animEffect transition="in" filter="wipe(down)">
                                      <p:cBhvr>
                                        <p:cTn id="29" dur="500"/>
                                        <p:tgtEl>
                                          <p:spTgt spid="61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body" idx="1"/>
          </p:nvPr>
        </p:nvSpPr>
        <p:spPr>
          <a:xfrm>
            <a:off x="0" y="0"/>
            <a:ext cx="9144000" cy="3284538"/>
          </a:xfrm>
        </p:spPr>
        <p:txBody>
          <a:bodyPr/>
          <a:lstStyle/>
          <a:p>
            <a:pPr>
              <a:buFont typeface="Wingdings" pitchFamily="2" charset="2"/>
              <a:buNone/>
            </a:pPr>
            <a:r>
              <a:rPr lang="ru-RU"/>
              <a:t>       </a:t>
            </a:r>
            <a:r>
              <a:rPr lang="ru-RU" sz="2400" b="1">
                <a:solidFill>
                  <a:srgbClr val="66FF99"/>
                </a:solidFill>
              </a:rPr>
              <a:t>На экзамене по геометрии школьнику достается один вопрос из списка экзаменационных вопросов. Вероятность того, что это вопрос на тему «Вписанная окружность», равна 0,2. Вероятность того, что это вопрос на тему «Параллелограмм», равна 0,15. Вопросов, относящихся одновременно к этим двум темам,  нет. Найдите вероятность того, что школьнику на экзамене достанется вопрос по одной из этих тем.</a:t>
            </a:r>
          </a:p>
        </p:txBody>
      </p:sp>
      <p:sp>
        <p:nvSpPr>
          <p:cNvPr id="51204" name="Text Box 4"/>
          <p:cNvSpPr txBox="1">
            <a:spLocks noChangeArrowheads="1"/>
          </p:cNvSpPr>
          <p:nvPr/>
        </p:nvSpPr>
        <p:spPr bwMode="auto">
          <a:xfrm>
            <a:off x="250825" y="3573463"/>
            <a:ext cx="8713788" cy="2227262"/>
          </a:xfrm>
          <a:prstGeom prst="rect">
            <a:avLst/>
          </a:prstGeom>
          <a:noFill/>
          <a:ln w="9525">
            <a:noFill/>
            <a:miter lim="800000"/>
            <a:headEnd/>
            <a:tailEnd/>
          </a:ln>
          <a:effectLst/>
        </p:spPr>
        <p:txBody>
          <a:bodyPr>
            <a:spAutoFit/>
          </a:bodyPr>
          <a:lstStyle/>
          <a:p>
            <a:pPr>
              <a:spcBef>
                <a:spcPct val="50000"/>
              </a:spcBef>
            </a:pPr>
            <a:r>
              <a:rPr lang="ru-RU" sz="2800" b="1">
                <a:solidFill>
                  <a:srgbClr val="800000"/>
                </a:solidFill>
              </a:rPr>
              <a:t>События «вопрос о вписанной окружности» и «вопрос о параллелограмме»  - несовместные, поэтому вероятность выбрать один из них равна сумме вероятностей:           </a:t>
            </a:r>
            <a:r>
              <a:rPr lang="ru-RU" sz="2800" b="1">
                <a:solidFill>
                  <a:schemeClr val="folHlink"/>
                </a:solidFill>
              </a:rPr>
              <a:t>р = 0,2+0,15=0,35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additive="base">
                                        <p:cTn id="7" dur="500" fill="hold"/>
                                        <p:tgtEl>
                                          <p:spTgt spid="512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1204">
                                            <p:txEl>
                                              <p:pRg st="0" end="0"/>
                                            </p:txEl>
                                          </p:spTgt>
                                        </p:tgtEl>
                                        <p:attrNameLst>
                                          <p:attrName>style.visibility</p:attrName>
                                        </p:attrNameLst>
                                      </p:cBhvr>
                                      <p:to>
                                        <p:strVal val="visible"/>
                                      </p:to>
                                    </p:set>
                                    <p:anim calcmode="lin" valueType="num">
                                      <p:cBhvr additive="base">
                                        <p:cTn id="13" dur="500" fill="hold"/>
                                        <p:tgtEl>
                                          <p:spTgt spid="5120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body" idx="1"/>
          </p:nvPr>
        </p:nvSpPr>
        <p:spPr>
          <a:xfrm>
            <a:off x="0" y="333375"/>
            <a:ext cx="9144000" cy="2159000"/>
          </a:xfrm>
        </p:spPr>
        <p:txBody>
          <a:bodyPr/>
          <a:lstStyle/>
          <a:p>
            <a:pPr>
              <a:buFont typeface="Wingdings" pitchFamily="2" charset="2"/>
              <a:buNone/>
            </a:pPr>
            <a:r>
              <a:rPr lang="ru-RU"/>
              <a:t>       </a:t>
            </a:r>
            <a:r>
              <a:rPr lang="ru-RU" sz="2400" b="1">
                <a:solidFill>
                  <a:srgbClr val="66FF99"/>
                </a:solidFill>
                <a:latin typeface="Arial" charset="0"/>
              </a:rPr>
              <a:t>Вероятность того, что новый  чайник прослужит больше года равна 0,97. Вероятность того, что он прослужит более двух лет , равна 0,89. Найдите вероятность того, что чайник прослужит меньше двух лет, но больше года.</a:t>
            </a:r>
          </a:p>
        </p:txBody>
      </p:sp>
      <p:sp>
        <p:nvSpPr>
          <p:cNvPr id="52228" name="Text Box 4"/>
          <p:cNvSpPr txBox="1">
            <a:spLocks noChangeArrowheads="1"/>
          </p:cNvSpPr>
          <p:nvPr/>
        </p:nvSpPr>
        <p:spPr bwMode="auto">
          <a:xfrm>
            <a:off x="539750" y="2636838"/>
            <a:ext cx="8353425" cy="2654300"/>
          </a:xfrm>
          <a:prstGeom prst="rect">
            <a:avLst/>
          </a:prstGeom>
          <a:noFill/>
          <a:ln w="9525">
            <a:noFill/>
            <a:miter lim="800000"/>
            <a:headEnd/>
            <a:tailEnd/>
          </a:ln>
          <a:effectLst/>
        </p:spPr>
        <p:txBody>
          <a:bodyPr>
            <a:spAutoFit/>
          </a:bodyPr>
          <a:lstStyle/>
          <a:p>
            <a:pPr>
              <a:spcBef>
                <a:spcPct val="50000"/>
              </a:spcBef>
            </a:pPr>
            <a:r>
              <a:rPr lang="ru-RU" sz="2800" b="1">
                <a:solidFill>
                  <a:srgbClr val="800000"/>
                </a:solidFill>
              </a:rPr>
              <a:t>События «чайник прослужит больше двух лет» и « чайник прослужит больше года, но менее двух лет» - несовместные. Сумма этих событий равна событию «чайник прослужит более года». Поэтому искомая вероятность  </a:t>
            </a:r>
            <a:r>
              <a:rPr lang="ru-RU" sz="2800" b="1">
                <a:solidFill>
                  <a:schemeClr val="folHlink"/>
                </a:solidFill>
              </a:rPr>
              <a:t>р = 0,97-0,89=0,08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 fill="hold"/>
                                        <p:tgtEl>
                                          <p:spTgt spid="522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52228"/>
                                        </p:tgtEl>
                                        <p:attrNameLst>
                                          <p:attrName>style.visibility</p:attrName>
                                        </p:attrNameLst>
                                      </p:cBhvr>
                                      <p:to>
                                        <p:strVal val="visible"/>
                                      </p:to>
                                    </p:set>
                                    <p:animEffect transition="in" filter="wipe(down)">
                                      <p:cBhvr>
                                        <p:cTn id="13" dur="500"/>
                                        <p:tgtEl>
                                          <p:spTgt spid="522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type="body" sz="half" idx="1"/>
          </p:nvPr>
        </p:nvSpPr>
        <p:spPr>
          <a:xfrm>
            <a:off x="323850" y="333375"/>
            <a:ext cx="8569325" cy="6191250"/>
          </a:xfrm>
        </p:spPr>
        <p:txBody>
          <a:bodyPr/>
          <a:lstStyle/>
          <a:p>
            <a:pPr>
              <a:buFont typeface="Wingdings" pitchFamily="2" charset="2"/>
              <a:buNone/>
            </a:pPr>
            <a:r>
              <a:rPr lang="ru-RU" sz="2800"/>
              <a:t>   </a:t>
            </a:r>
            <a:r>
              <a:rPr lang="en-US" sz="2800"/>
              <a:t>   </a:t>
            </a:r>
            <a:r>
              <a:rPr lang="ru-RU" sz="3600" b="1">
                <a:solidFill>
                  <a:srgbClr val="66FF99"/>
                </a:solidFill>
              </a:rPr>
              <a:t>События называются</a:t>
            </a:r>
            <a:r>
              <a:rPr lang="ru-RU" sz="3600" b="1"/>
              <a:t> </a:t>
            </a:r>
            <a:r>
              <a:rPr lang="ru-RU" sz="3600" b="1">
                <a:solidFill>
                  <a:srgbClr val="800000"/>
                </a:solidFill>
              </a:rPr>
              <a:t>совместными</a:t>
            </a:r>
            <a:r>
              <a:rPr lang="ru-RU" sz="3600" b="1">
                <a:solidFill>
                  <a:srgbClr val="66FF99"/>
                </a:solidFill>
              </a:rPr>
              <a:t>,</a:t>
            </a:r>
            <a:r>
              <a:rPr lang="ru-RU" sz="3600" b="1"/>
              <a:t> </a:t>
            </a:r>
            <a:r>
              <a:rPr lang="ru-RU" sz="3600" b="1">
                <a:solidFill>
                  <a:srgbClr val="66FF99"/>
                </a:solidFill>
              </a:rPr>
              <a:t>если они </a:t>
            </a:r>
          </a:p>
          <a:p>
            <a:pPr>
              <a:buFont typeface="Wingdings" pitchFamily="2" charset="2"/>
              <a:buNone/>
            </a:pPr>
            <a:r>
              <a:rPr lang="ru-RU" sz="3600" b="1">
                <a:solidFill>
                  <a:srgbClr val="66FF99"/>
                </a:solidFill>
              </a:rPr>
              <a:t>   могут происходить одновременно.</a:t>
            </a:r>
            <a:endParaRPr lang="en-US" sz="3600" b="1">
              <a:solidFill>
                <a:srgbClr val="66FF99"/>
              </a:solidFill>
            </a:endParaRPr>
          </a:p>
          <a:p>
            <a:pPr>
              <a:buFont typeface="Wingdings" pitchFamily="2" charset="2"/>
              <a:buNone/>
            </a:pPr>
            <a:r>
              <a:rPr lang="ru-RU" sz="3600" b="1"/>
              <a:t>    </a:t>
            </a:r>
            <a:r>
              <a:rPr lang="ru-RU" sz="3600" b="1">
                <a:solidFill>
                  <a:srgbClr val="800000"/>
                </a:solidFill>
              </a:rPr>
              <a:t>Вероятность появления хотя бы одного события</a:t>
            </a:r>
            <a:r>
              <a:rPr lang="ru-RU" sz="3600" b="1"/>
              <a:t> </a:t>
            </a:r>
            <a:r>
              <a:rPr lang="ru-RU" sz="3600" b="1">
                <a:solidFill>
                  <a:srgbClr val="66FF99"/>
                </a:solidFill>
              </a:rPr>
              <a:t>равна сумме их вероятностей без вероятности их совместного появления.</a:t>
            </a:r>
          </a:p>
          <a:p>
            <a:pPr>
              <a:buFont typeface="Wingdings" pitchFamily="2" charset="2"/>
              <a:buNone/>
            </a:pPr>
            <a:endParaRPr lang="ru-RU" sz="3600" b="1"/>
          </a:p>
          <a:p>
            <a:pPr>
              <a:buFont typeface="Wingdings" pitchFamily="2" charset="2"/>
              <a:buNone/>
            </a:pPr>
            <a:r>
              <a:rPr lang="ru-RU" sz="3600" b="1"/>
              <a:t>           </a:t>
            </a:r>
            <a:r>
              <a:rPr lang="ru-RU" sz="3600" b="1">
                <a:solidFill>
                  <a:srgbClr val="800000"/>
                </a:solidFill>
              </a:rPr>
              <a:t>р = р(а) +р(</a:t>
            </a:r>
            <a:r>
              <a:rPr lang="en-US" sz="3600" b="1">
                <a:solidFill>
                  <a:srgbClr val="800000"/>
                </a:solidFill>
              </a:rPr>
              <a:t>b</a:t>
            </a:r>
            <a:r>
              <a:rPr lang="ru-RU" sz="3600" b="1">
                <a:solidFill>
                  <a:srgbClr val="800000"/>
                </a:solidFill>
              </a:rPr>
              <a:t>) – р(а</a:t>
            </a:r>
            <a:r>
              <a:rPr lang="en-US" sz="3600" b="1">
                <a:solidFill>
                  <a:srgbClr val="800000"/>
                </a:solidFill>
              </a:rPr>
              <a:t>b)</a:t>
            </a:r>
            <a:endParaRPr lang="ru-RU" sz="3600" b="1">
              <a:solidFill>
                <a:srgbClr val="800000"/>
              </a:solidFill>
            </a:endParaRPr>
          </a:p>
        </p:txBody>
      </p:sp>
      <p:pic>
        <p:nvPicPr>
          <p:cNvPr id="53252" name="Picture 17" descr="1[29]"/>
          <p:cNvPicPr>
            <a:picLocks noChangeAspect="1" noChangeArrowheads="1" noCrop="1"/>
          </p:cNvPicPr>
          <p:nvPr>
            <p:ph sz="half" idx="2"/>
          </p:nvPr>
        </p:nvPicPr>
        <p:blipFill>
          <a:blip r:embed="rId2" cstate="email"/>
          <a:srcRect/>
          <a:stretch>
            <a:fillRect/>
          </a:stretch>
        </p:blipFill>
        <p:spPr>
          <a:xfrm>
            <a:off x="7380288" y="333375"/>
            <a:ext cx="1533525" cy="14097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5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anim calcmode="lin" valueType="num">
                                      <p:cBhvr additive="base">
                                        <p:cTn id="17"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3251">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3251">
                                            <p:txEl>
                                              <p:pRg st="4" end="4"/>
                                            </p:txEl>
                                          </p:spTgt>
                                        </p:tgtEl>
                                        <p:attrNameLst>
                                          <p:attrName>style.visibility</p:attrName>
                                        </p:attrNameLst>
                                      </p:cBhvr>
                                      <p:to>
                                        <p:strVal val="visible"/>
                                      </p:to>
                                    </p:set>
                                    <p:anim calcmode="lin" valueType="num">
                                      <p:cBhvr additive="base">
                                        <p:cTn id="21" dur="500" fill="hold"/>
                                        <p:tgtEl>
                                          <p:spTgt spid="53251">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325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a:xfrm>
            <a:off x="0" y="188913"/>
            <a:ext cx="9324975" cy="2519362"/>
          </a:xfrm>
        </p:spPr>
        <p:txBody>
          <a:bodyPr/>
          <a:lstStyle/>
          <a:p>
            <a:pPr>
              <a:buFont typeface="Wingdings" pitchFamily="2" charset="2"/>
              <a:buNone/>
            </a:pPr>
            <a:r>
              <a:rPr lang="en-US"/>
              <a:t>  </a:t>
            </a:r>
            <a:r>
              <a:rPr lang="ru-RU"/>
              <a:t>   </a:t>
            </a:r>
            <a:r>
              <a:rPr lang="ru-RU" sz="2400" b="1">
                <a:solidFill>
                  <a:srgbClr val="66FF99"/>
                </a:solidFill>
              </a:rPr>
              <a:t>В торговом центре два одинаковых кофейных автомата. Вероятность того, что к концу дня в автомате закончится  кофе равна 0,3. Вероятность того, что кофе закончится в обоих автоматах – 0,12. Найдите вероятность того, что к концу дня кофе останется  в обоих автоматах.</a:t>
            </a:r>
          </a:p>
        </p:txBody>
      </p:sp>
      <p:sp>
        <p:nvSpPr>
          <p:cNvPr id="54276" name="Text Box 4"/>
          <p:cNvSpPr txBox="1">
            <a:spLocks noChangeArrowheads="1"/>
          </p:cNvSpPr>
          <p:nvPr/>
        </p:nvSpPr>
        <p:spPr bwMode="auto">
          <a:xfrm>
            <a:off x="0" y="2493963"/>
            <a:ext cx="9144000" cy="3937000"/>
          </a:xfrm>
          <a:prstGeom prst="rect">
            <a:avLst/>
          </a:prstGeom>
          <a:noFill/>
          <a:ln w="9525">
            <a:noFill/>
            <a:miter lim="800000"/>
            <a:headEnd/>
            <a:tailEnd/>
          </a:ln>
          <a:effectLst/>
        </p:spPr>
        <p:txBody>
          <a:bodyPr>
            <a:spAutoFit/>
          </a:bodyPr>
          <a:lstStyle/>
          <a:p>
            <a:pPr>
              <a:spcBef>
                <a:spcPct val="50000"/>
              </a:spcBef>
            </a:pPr>
            <a:r>
              <a:rPr lang="ru-RU" sz="2800" b="1">
                <a:solidFill>
                  <a:srgbClr val="800000"/>
                </a:solidFill>
              </a:rPr>
              <a:t>   События « кофе останется в обоих автоматах» и « кофе закончится хотя бы в одном»  - противоположные.   Сумма их вероятностей 1. </a:t>
            </a:r>
          </a:p>
          <a:p>
            <a:pPr>
              <a:spcBef>
                <a:spcPct val="50000"/>
              </a:spcBef>
            </a:pPr>
            <a:r>
              <a:rPr lang="ru-RU" sz="2800" b="1">
                <a:solidFill>
                  <a:srgbClr val="800000"/>
                </a:solidFill>
              </a:rPr>
              <a:t>Найдем вероятность события « кофе закончится хотя бы в одном автомате»   </a:t>
            </a:r>
            <a:r>
              <a:rPr lang="ru-RU" sz="2800" b="1">
                <a:solidFill>
                  <a:schemeClr val="folHlink"/>
                </a:solidFill>
              </a:rPr>
              <a:t>р=0,3+0,3-0,12 = 0,48. </a:t>
            </a:r>
          </a:p>
          <a:p>
            <a:pPr>
              <a:spcBef>
                <a:spcPct val="50000"/>
              </a:spcBef>
            </a:pPr>
            <a:r>
              <a:rPr lang="ru-RU" sz="2800" b="1">
                <a:solidFill>
                  <a:srgbClr val="800000"/>
                </a:solidFill>
              </a:rPr>
              <a:t>Тогда вероятность события «кофе останется в обоих автоматах»   </a:t>
            </a:r>
            <a:r>
              <a:rPr lang="ru-RU" sz="2800" b="1">
                <a:solidFill>
                  <a:schemeClr val="folHlink"/>
                </a:solidFill>
              </a:rPr>
              <a:t>р = 1 – 0,48 = 0,52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 calcmode="lin" valueType="num">
                                      <p:cBhvr additive="base">
                                        <p:cTn id="7" dur="500" fill="hold"/>
                                        <p:tgtEl>
                                          <p:spTgt spid="542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2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54276">
                                            <p:txEl>
                                              <p:pRg st="0" end="0"/>
                                            </p:txEl>
                                          </p:spTgt>
                                        </p:tgtEl>
                                        <p:attrNameLst>
                                          <p:attrName>style.visibility</p:attrName>
                                        </p:attrNameLst>
                                      </p:cBhvr>
                                      <p:to>
                                        <p:strVal val="visible"/>
                                      </p:to>
                                    </p:set>
                                    <p:animEffect transition="in" filter="wipe(down)">
                                      <p:cBhvr>
                                        <p:cTn id="13" dur="500"/>
                                        <p:tgtEl>
                                          <p:spTgt spid="54276">
                                            <p:txEl>
                                              <p:pRg st="0" end="0"/>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54276">
                                            <p:txEl>
                                              <p:pRg st="1" end="1"/>
                                            </p:txEl>
                                          </p:spTgt>
                                        </p:tgtEl>
                                        <p:attrNameLst>
                                          <p:attrName>style.visibility</p:attrName>
                                        </p:attrNameLst>
                                      </p:cBhvr>
                                      <p:to>
                                        <p:strVal val="visible"/>
                                      </p:to>
                                    </p:set>
                                    <p:animEffect transition="in" filter="wipe(down)">
                                      <p:cBhvr>
                                        <p:cTn id="16" dur="500"/>
                                        <p:tgtEl>
                                          <p:spTgt spid="54276">
                                            <p:txEl>
                                              <p:pRg st="1" end="1"/>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54276">
                                            <p:txEl>
                                              <p:pRg st="2" end="2"/>
                                            </p:txEl>
                                          </p:spTgt>
                                        </p:tgtEl>
                                        <p:attrNameLst>
                                          <p:attrName>style.visibility</p:attrName>
                                        </p:attrNameLst>
                                      </p:cBhvr>
                                      <p:to>
                                        <p:strVal val="visible"/>
                                      </p:to>
                                    </p:set>
                                    <p:animEffect transition="in" filter="wipe(down)">
                                      <p:cBhvr>
                                        <p:cTn id="19" dur="500"/>
                                        <p:tgtEl>
                                          <p:spTgt spid="5427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179388" y="476250"/>
            <a:ext cx="8964612" cy="5619750"/>
          </a:xfrm>
        </p:spPr>
        <p:txBody>
          <a:bodyPr/>
          <a:lstStyle/>
          <a:p>
            <a:pPr>
              <a:buFont typeface="Wingdings" pitchFamily="2" charset="2"/>
              <a:buNone/>
            </a:pPr>
            <a:r>
              <a:rPr lang="ru-RU" sz="4000" b="1"/>
              <a:t>   </a:t>
            </a:r>
            <a:r>
              <a:rPr lang="ru-RU" sz="4000" b="1">
                <a:solidFill>
                  <a:srgbClr val="66FF99"/>
                </a:solidFill>
              </a:rPr>
              <a:t>Два события называются   </a:t>
            </a:r>
          </a:p>
          <a:p>
            <a:pPr>
              <a:buFont typeface="Wingdings" pitchFamily="2" charset="2"/>
              <a:buNone/>
            </a:pPr>
            <a:r>
              <a:rPr lang="ru-RU" sz="4000" b="1">
                <a:solidFill>
                  <a:srgbClr val="66FF99"/>
                </a:solidFill>
              </a:rPr>
              <a:t> </a:t>
            </a:r>
            <a:r>
              <a:rPr lang="ru-RU" sz="4000" b="1">
                <a:solidFill>
                  <a:srgbClr val="800000"/>
                </a:solidFill>
              </a:rPr>
              <a:t>независимыми</a:t>
            </a:r>
            <a:r>
              <a:rPr lang="ru-RU" sz="4000" b="1">
                <a:solidFill>
                  <a:srgbClr val="66FF99"/>
                </a:solidFill>
              </a:rPr>
              <a:t>, если появление </a:t>
            </a:r>
          </a:p>
          <a:p>
            <a:pPr>
              <a:buFont typeface="Wingdings" pitchFamily="2" charset="2"/>
              <a:buNone/>
            </a:pPr>
            <a:r>
              <a:rPr lang="ru-RU" sz="4000" b="1">
                <a:solidFill>
                  <a:srgbClr val="66FF99"/>
                </a:solidFill>
              </a:rPr>
              <a:t> одного из них не влияет на </a:t>
            </a:r>
          </a:p>
          <a:p>
            <a:pPr>
              <a:buFont typeface="Wingdings" pitchFamily="2" charset="2"/>
              <a:buNone/>
            </a:pPr>
            <a:r>
              <a:rPr lang="ru-RU" sz="4000" b="1">
                <a:solidFill>
                  <a:srgbClr val="66FF99"/>
                </a:solidFill>
              </a:rPr>
              <a:t> вероятность  появления другого.</a:t>
            </a:r>
          </a:p>
          <a:p>
            <a:pPr>
              <a:buFont typeface="Wingdings" pitchFamily="2" charset="2"/>
              <a:buNone/>
            </a:pPr>
            <a:r>
              <a:rPr lang="ru-RU" sz="4000" b="1">
                <a:solidFill>
                  <a:srgbClr val="66FF99"/>
                </a:solidFill>
              </a:rPr>
              <a:t>    </a:t>
            </a:r>
            <a:r>
              <a:rPr lang="ru-RU" sz="4000" b="1">
                <a:solidFill>
                  <a:srgbClr val="800000"/>
                </a:solidFill>
              </a:rPr>
              <a:t>Вероятность совместного появления двух независимых событий</a:t>
            </a:r>
            <a:r>
              <a:rPr lang="ru-RU" sz="4000" b="1">
                <a:solidFill>
                  <a:srgbClr val="66FF99"/>
                </a:solidFill>
              </a:rPr>
              <a:t> равна произведению вероятностей этих событий.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wipe(down)">
                                      <p:cBhvr>
                                        <p:cTn id="7" dur="500"/>
                                        <p:tgtEl>
                                          <p:spTgt spid="1536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15363">
                                            <p:txEl>
                                              <p:pRg st="1" end="1"/>
                                            </p:txEl>
                                          </p:spTgt>
                                        </p:tgtEl>
                                        <p:attrNameLst>
                                          <p:attrName>style.visibility</p:attrName>
                                        </p:attrNameLst>
                                      </p:cBhvr>
                                      <p:to>
                                        <p:strVal val="visible"/>
                                      </p:to>
                                    </p:set>
                                    <p:animEffect transition="in" filter="wipe(down)">
                                      <p:cBhvr>
                                        <p:cTn id="10" dur="500"/>
                                        <p:tgtEl>
                                          <p:spTgt spid="1536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animEffect transition="in" filter="wipe(down)">
                                      <p:cBhvr>
                                        <p:cTn id="13" dur="500"/>
                                        <p:tgtEl>
                                          <p:spTgt spid="1536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15363">
                                            <p:txEl>
                                              <p:pRg st="3" end="3"/>
                                            </p:txEl>
                                          </p:spTgt>
                                        </p:tgtEl>
                                        <p:attrNameLst>
                                          <p:attrName>style.visibility</p:attrName>
                                        </p:attrNameLst>
                                      </p:cBhvr>
                                      <p:to>
                                        <p:strVal val="visible"/>
                                      </p:to>
                                    </p:set>
                                    <p:animEffect transition="in" filter="wipe(down)">
                                      <p:cBhvr>
                                        <p:cTn id="16" dur="500"/>
                                        <p:tgtEl>
                                          <p:spTgt spid="1536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15363">
                                            <p:txEl>
                                              <p:pRg st="4" end="4"/>
                                            </p:txEl>
                                          </p:spTgt>
                                        </p:tgtEl>
                                        <p:attrNameLst>
                                          <p:attrName>style.visibility</p:attrName>
                                        </p:attrNameLst>
                                      </p:cBhvr>
                                      <p:to>
                                        <p:strVal val="visible"/>
                                      </p:to>
                                    </p:set>
                                    <p:animEffect transition="in" filter="wipe(down)">
                                      <p:cBhvr>
                                        <p:cTn id="19" dur="500"/>
                                        <p:tgtEl>
                                          <p:spTgt spid="153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250825" y="404813"/>
            <a:ext cx="8435975" cy="2160587"/>
          </a:xfrm>
        </p:spPr>
        <p:txBody>
          <a:bodyPr/>
          <a:lstStyle/>
          <a:p>
            <a:pPr>
              <a:buFont typeface="Wingdings" pitchFamily="2" charset="2"/>
              <a:buNone/>
            </a:pPr>
            <a:r>
              <a:rPr lang="ru-RU">
                <a:solidFill>
                  <a:srgbClr val="66FF99"/>
                </a:solidFill>
              </a:rPr>
              <a:t>     </a:t>
            </a:r>
            <a:r>
              <a:rPr lang="ru-RU" sz="2800" b="1">
                <a:solidFill>
                  <a:srgbClr val="66FF99"/>
                </a:solidFill>
              </a:rPr>
              <a:t>Стрелок попадает в цель с вероятностью 0,9. Найдите вероятность того, что он попадет в цель четыре выстрела подряд.</a:t>
            </a:r>
          </a:p>
        </p:txBody>
      </p:sp>
      <p:sp>
        <p:nvSpPr>
          <p:cNvPr id="35844" name="Rectangle 4"/>
          <p:cNvSpPr>
            <a:spLocks noChangeArrowheads="1"/>
          </p:cNvSpPr>
          <p:nvPr/>
        </p:nvSpPr>
        <p:spPr bwMode="auto">
          <a:xfrm>
            <a:off x="468313" y="2276475"/>
            <a:ext cx="8229600" cy="2160588"/>
          </a:xfrm>
          <a:prstGeom prst="rect">
            <a:avLst/>
          </a:prstGeom>
          <a:noFill/>
          <a:ln w="9525">
            <a:noFill/>
            <a:miter lim="800000"/>
            <a:headEnd/>
            <a:tailEnd/>
          </a:ln>
          <a:effectLst/>
        </p:spPr>
        <p:txBody>
          <a:bodyPr/>
          <a:lstStyle/>
          <a:p>
            <a:pPr marL="342900" indent="-342900">
              <a:spcBef>
                <a:spcPct val="20000"/>
              </a:spcBef>
              <a:buClr>
                <a:schemeClr val="hlink"/>
              </a:buClr>
              <a:buSzPct val="65000"/>
              <a:buFont typeface="Wingdings" pitchFamily="2" charset="2"/>
              <a:buNone/>
            </a:pPr>
            <a:r>
              <a:rPr lang="ru-RU">
                <a:solidFill>
                  <a:srgbClr val="FF0000"/>
                </a:solidFill>
                <a:effectLst>
                  <a:outerShdw blurRad="38100" dist="38100" dir="2700000" algn="tl">
                    <a:srgbClr val="000000"/>
                  </a:outerShdw>
                </a:effectLst>
              </a:rPr>
              <a:t>       </a:t>
            </a:r>
            <a:r>
              <a:rPr lang="ru-RU">
                <a:solidFill>
                  <a:srgbClr val="800000"/>
                </a:solidFill>
                <a:effectLst>
                  <a:outerShdw blurRad="38100" dist="38100" dir="2700000" algn="tl">
                    <a:srgbClr val="000000"/>
                  </a:outerShdw>
                </a:effectLst>
              </a:rPr>
              <a:t>Попадание в цель при каждом последующем выстреле  – независимое от предыдущего исхода событие</a:t>
            </a:r>
          </a:p>
          <a:p>
            <a:pPr marL="342900" indent="-342900">
              <a:spcBef>
                <a:spcPct val="20000"/>
              </a:spcBef>
              <a:buClr>
                <a:schemeClr val="hlink"/>
              </a:buClr>
              <a:buSzPct val="65000"/>
              <a:buFont typeface="Wingdings" pitchFamily="2" charset="2"/>
              <a:buNone/>
            </a:pPr>
            <a:endParaRPr lang="ru-RU">
              <a:solidFill>
                <a:srgbClr val="800000"/>
              </a:solidFill>
              <a:effectLst>
                <a:outerShdw blurRad="38100" dist="38100" dir="2700000" algn="tl">
                  <a:srgbClr val="000000"/>
                </a:outerShdw>
              </a:effectLst>
            </a:endParaRPr>
          </a:p>
          <a:p>
            <a:pPr marL="342900" indent="-342900">
              <a:spcBef>
                <a:spcPct val="20000"/>
              </a:spcBef>
              <a:buClr>
                <a:schemeClr val="hlink"/>
              </a:buClr>
              <a:buSzPct val="65000"/>
              <a:buFont typeface="Wingdings" pitchFamily="2" charset="2"/>
              <a:buNone/>
            </a:pPr>
            <a:r>
              <a:rPr lang="ru-RU">
                <a:solidFill>
                  <a:srgbClr val="66FF99"/>
                </a:solidFill>
                <a:effectLst>
                  <a:outerShdw blurRad="38100" dist="38100" dir="2700000" algn="tl">
                    <a:srgbClr val="000000"/>
                  </a:outerShdw>
                </a:effectLst>
              </a:rPr>
              <a:t>    Вероятность    </a:t>
            </a:r>
          </a:p>
          <a:p>
            <a:pPr marL="342900" indent="-342900">
              <a:spcBef>
                <a:spcPct val="20000"/>
              </a:spcBef>
              <a:buClr>
                <a:schemeClr val="hlink"/>
              </a:buClr>
              <a:buSzPct val="65000"/>
              <a:buFont typeface="Wingdings" pitchFamily="2" charset="2"/>
              <a:buNone/>
            </a:pPr>
            <a:r>
              <a:rPr lang="ru-RU">
                <a:solidFill>
                  <a:srgbClr val="66FF99"/>
                </a:solidFill>
                <a:effectLst>
                  <a:outerShdw blurRad="38100" dist="38100" dir="2700000" algn="tl">
                    <a:srgbClr val="000000"/>
                  </a:outerShdw>
                </a:effectLst>
              </a:rPr>
              <a:t>                </a:t>
            </a:r>
            <a:r>
              <a:rPr lang="ru-RU">
                <a:solidFill>
                  <a:schemeClr val="folHlink"/>
                </a:solidFill>
                <a:effectLst>
                  <a:outerShdw blurRad="38100" dist="38100" dir="2700000" algn="tl">
                    <a:srgbClr val="000000"/>
                  </a:outerShdw>
                </a:effectLst>
              </a:rPr>
              <a:t>р = 0,9*0,9*0,9*0,9 = 0,6561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diamond(in)">
                                      <p:cBhvr>
                                        <p:cTn id="7" dur="2000"/>
                                        <p:tgtEl>
                                          <p:spTgt spid="358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5844">
                                            <p:txEl>
                                              <p:pRg st="0" end="0"/>
                                            </p:txEl>
                                          </p:spTgt>
                                        </p:tgtEl>
                                        <p:attrNameLst>
                                          <p:attrName>style.visibility</p:attrName>
                                        </p:attrNameLst>
                                      </p:cBhvr>
                                      <p:to>
                                        <p:strVal val="visible"/>
                                      </p:to>
                                    </p:set>
                                    <p:animEffect transition="in" filter="blinds(horizontal)">
                                      <p:cBhvr>
                                        <p:cTn id="12" dur="500"/>
                                        <p:tgtEl>
                                          <p:spTgt spid="3584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5844">
                                            <p:txEl>
                                              <p:pRg st="2" end="2"/>
                                            </p:txEl>
                                          </p:spTgt>
                                        </p:tgtEl>
                                        <p:attrNameLst>
                                          <p:attrName>style.visibility</p:attrName>
                                        </p:attrNameLst>
                                      </p:cBhvr>
                                      <p:to>
                                        <p:strVal val="visible"/>
                                      </p:to>
                                    </p:set>
                                    <p:anim calcmode="lin" valueType="num">
                                      <p:cBhvr additive="base">
                                        <p:cTn id="17" dur="500" fill="hold"/>
                                        <p:tgtEl>
                                          <p:spTgt spid="3584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5844">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5844">
                                            <p:txEl>
                                              <p:pRg st="3" end="3"/>
                                            </p:txEl>
                                          </p:spTgt>
                                        </p:tgtEl>
                                        <p:attrNameLst>
                                          <p:attrName>style.visibility</p:attrName>
                                        </p:attrNameLst>
                                      </p:cBhvr>
                                      <p:to>
                                        <p:strVal val="visible"/>
                                      </p:to>
                                    </p:set>
                                    <p:anim calcmode="lin" valueType="num">
                                      <p:cBhvr additive="base">
                                        <p:cTn id="21" dur="500" fill="hold"/>
                                        <p:tgtEl>
                                          <p:spTgt spid="35844">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584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0" y="333375"/>
            <a:ext cx="9144000" cy="2159000"/>
          </a:xfrm>
        </p:spPr>
        <p:txBody>
          <a:bodyPr/>
          <a:lstStyle/>
          <a:p>
            <a:pPr>
              <a:lnSpc>
                <a:spcPct val="90000"/>
              </a:lnSpc>
              <a:buFont typeface="Wingdings" pitchFamily="2" charset="2"/>
              <a:buNone/>
            </a:pPr>
            <a:r>
              <a:rPr lang="ru-RU" sz="2800"/>
              <a:t>     </a:t>
            </a:r>
            <a:r>
              <a:rPr lang="ru-RU" sz="2800" b="1">
                <a:solidFill>
                  <a:srgbClr val="66FF99"/>
                </a:solidFill>
              </a:rPr>
              <a:t>Вероятность того, что батарейка бракованная, равна 0,02. Покупатель выбирает в магазине случайную упаковку, в которой две такие батарейки. Найдите вероятность того, что обе батарейки окажутся исправными.</a:t>
            </a:r>
          </a:p>
        </p:txBody>
      </p:sp>
      <p:sp>
        <p:nvSpPr>
          <p:cNvPr id="36868" name="Rectangle 4"/>
          <p:cNvSpPr>
            <a:spLocks noChangeArrowheads="1"/>
          </p:cNvSpPr>
          <p:nvPr/>
        </p:nvSpPr>
        <p:spPr bwMode="auto">
          <a:xfrm>
            <a:off x="0" y="2708275"/>
            <a:ext cx="9144000" cy="3960813"/>
          </a:xfrm>
          <a:prstGeom prst="rect">
            <a:avLst/>
          </a:prstGeom>
          <a:noFill/>
          <a:ln w="9525">
            <a:noFill/>
            <a:miter lim="800000"/>
            <a:headEnd/>
            <a:tailEnd/>
          </a:ln>
          <a:effectLst/>
        </p:spPr>
        <p:txBody>
          <a:bodyPr/>
          <a:lstStyle/>
          <a:p>
            <a:pPr marL="342900" indent="-342900">
              <a:spcBef>
                <a:spcPct val="20000"/>
              </a:spcBef>
              <a:buClr>
                <a:schemeClr val="hlink"/>
              </a:buClr>
              <a:buSzPct val="65000"/>
              <a:buFont typeface="Wingdings" pitchFamily="2" charset="2"/>
              <a:buNone/>
            </a:pPr>
            <a:r>
              <a:rPr lang="ru-RU">
                <a:effectLst>
                  <a:outerShdw blurRad="38100" dist="38100" dir="2700000" algn="tl">
                    <a:srgbClr val="000000"/>
                  </a:outerShdw>
                </a:effectLst>
              </a:rPr>
              <a:t>      </a:t>
            </a:r>
            <a:r>
              <a:rPr lang="ru-RU" sz="2800" b="1">
                <a:solidFill>
                  <a:srgbClr val="800000"/>
                </a:solidFill>
                <a:effectLst>
                  <a:outerShdw blurRad="38100" dist="38100" dir="2700000" algn="tl">
                    <a:srgbClr val="000000"/>
                  </a:outerShdw>
                </a:effectLst>
              </a:rPr>
              <a:t>События «батарейка бракованная» и «батарейка  исправная» - противоположные, поэтому вероятность события  «батарейка исправная»       </a:t>
            </a:r>
            <a:r>
              <a:rPr lang="ru-RU" sz="2800" b="1">
                <a:solidFill>
                  <a:schemeClr val="folHlink"/>
                </a:solidFill>
                <a:effectLst>
                  <a:outerShdw blurRad="38100" dist="38100" dir="2700000" algn="tl">
                    <a:srgbClr val="000000"/>
                  </a:outerShdw>
                </a:effectLst>
              </a:rPr>
              <a:t>р = 1-0,02 = 0,98.</a:t>
            </a:r>
          </a:p>
          <a:p>
            <a:pPr marL="342900" indent="-342900">
              <a:spcBef>
                <a:spcPct val="20000"/>
              </a:spcBef>
              <a:buClr>
                <a:schemeClr val="hlink"/>
              </a:buClr>
              <a:buSzPct val="65000"/>
              <a:buFont typeface="Wingdings" pitchFamily="2" charset="2"/>
              <a:buNone/>
            </a:pPr>
            <a:r>
              <a:rPr lang="ru-RU" sz="2800" b="1">
                <a:solidFill>
                  <a:srgbClr val="800000"/>
                </a:solidFill>
                <a:effectLst>
                  <a:outerShdw blurRad="38100" dist="38100" dir="2700000" algn="tl">
                    <a:srgbClr val="000000"/>
                  </a:outerShdw>
                </a:effectLst>
              </a:rPr>
              <a:t>     События «1 батарейка исправная» и «2 батарейка исправная»  - независимые, поэтому вероятность того, что обе батарейки исправны  </a:t>
            </a:r>
            <a:r>
              <a:rPr lang="ru-RU" sz="2800" b="1">
                <a:solidFill>
                  <a:schemeClr val="folHlink"/>
                </a:solidFill>
                <a:effectLst>
                  <a:outerShdw blurRad="38100" dist="38100" dir="2700000" algn="tl">
                    <a:srgbClr val="000000"/>
                  </a:outerShdw>
                </a:effectLst>
              </a:rPr>
              <a:t>р = 0,98*0,98= 0,9604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additive="base">
                                        <p:cTn id="7" dur="500" fill="hold"/>
                                        <p:tgtEl>
                                          <p:spTgt spid="368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68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6868">
                                            <p:txEl>
                                              <p:pRg st="0" end="0"/>
                                            </p:txEl>
                                          </p:spTgt>
                                        </p:tgtEl>
                                        <p:attrNameLst>
                                          <p:attrName>style.visibility</p:attrName>
                                        </p:attrNameLst>
                                      </p:cBhvr>
                                      <p:to>
                                        <p:strVal val="visible"/>
                                      </p:to>
                                    </p:set>
                                    <p:anim calcmode="lin" valueType="num">
                                      <p:cBhvr additive="base">
                                        <p:cTn id="13" dur="500" fill="hold"/>
                                        <p:tgtEl>
                                          <p:spTgt spid="3686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686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6868">
                                            <p:txEl>
                                              <p:pRg st="1" end="1"/>
                                            </p:txEl>
                                          </p:spTgt>
                                        </p:tgtEl>
                                        <p:attrNameLst>
                                          <p:attrName>style.visibility</p:attrName>
                                        </p:attrNameLst>
                                      </p:cBhvr>
                                      <p:to>
                                        <p:strVal val="visible"/>
                                      </p:to>
                                    </p:set>
                                    <p:anim calcmode="lin" valueType="num">
                                      <p:cBhvr additive="base">
                                        <p:cTn id="19" dur="500" fill="hold"/>
                                        <p:tgtEl>
                                          <p:spTgt spid="36868">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686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0" y="333375"/>
            <a:ext cx="9144000" cy="2519363"/>
          </a:xfrm>
        </p:spPr>
        <p:txBody>
          <a:bodyPr/>
          <a:lstStyle/>
          <a:p>
            <a:pPr>
              <a:buFont typeface="Wingdings" pitchFamily="2" charset="2"/>
              <a:buNone/>
            </a:pPr>
            <a:r>
              <a:rPr lang="ru-RU"/>
              <a:t>      </a:t>
            </a:r>
            <a:r>
              <a:rPr lang="ru-RU" sz="2800" b="1">
                <a:solidFill>
                  <a:srgbClr val="66FF99"/>
                </a:solidFill>
              </a:rPr>
              <a:t>Помещение освещается фонарем с двумя лампами. Вероятность перегорания одной лампы в течение года равна 0,17. Найдите вероятность того, что в течение года хотя бы одна лампа не перегорит.</a:t>
            </a:r>
          </a:p>
        </p:txBody>
      </p:sp>
      <p:sp>
        <p:nvSpPr>
          <p:cNvPr id="55300" name="Text Box 4"/>
          <p:cNvSpPr txBox="1">
            <a:spLocks noChangeArrowheads="1"/>
          </p:cNvSpPr>
          <p:nvPr/>
        </p:nvSpPr>
        <p:spPr bwMode="auto">
          <a:xfrm>
            <a:off x="0" y="2852738"/>
            <a:ext cx="9144000" cy="3722687"/>
          </a:xfrm>
          <a:prstGeom prst="rect">
            <a:avLst/>
          </a:prstGeom>
          <a:noFill/>
          <a:ln w="9525">
            <a:noFill/>
            <a:miter lim="800000"/>
            <a:headEnd/>
            <a:tailEnd/>
          </a:ln>
          <a:effectLst/>
        </p:spPr>
        <p:txBody>
          <a:bodyPr>
            <a:spAutoFit/>
          </a:bodyPr>
          <a:lstStyle/>
          <a:p>
            <a:pPr>
              <a:spcBef>
                <a:spcPct val="50000"/>
              </a:spcBef>
            </a:pPr>
            <a:r>
              <a:rPr lang="ru-RU" sz="2800" b="1">
                <a:solidFill>
                  <a:srgbClr val="800000"/>
                </a:solidFill>
              </a:rPr>
              <a:t>  Событие « хотя бы одна лампа не перегорит» противоположно событию « обе лампы перегорят» . Вероятность события «обе лампы перегорят» равна произведению вероятностей   (т.к. события независимые)                                                                                                             </a:t>
            </a:r>
            <a:r>
              <a:rPr lang="ru-RU" sz="2800" b="1">
                <a:solidFill>
                  <a:schemeClr val="folHlink"/>
                </a:solidFill>
              </a:rPr>
              <a:t>р=0,17*0,17=0,0289</a:t>
            </a:r>
          </a:p>
          <a:p>
            <a:pPr>
              <a:spcBef>
                <a:spcPct val="50000"/>
              </a:spcBef>
            </a:pPr>
            <a:r>
              <a:rPr lang="ru-RU" sz="2800" b="1">
                <a:solidFill>
                  <a:srgbClr val="800000"/>
                </a:solidFill>
              </a:rPr>
              <a:t>Тогда вероятность события « хотя бы одна лампа не перегорит»  равна: </a:t>
            </a:r>
            <a:r>
              <a:rPr lang="ru-RU" sz="2800" b="1">
                <a:solidFill>
                  <a:schemeClr val="folHlink"/>
                </a:solidFill>
              </a:rPr>
              <a:t>1 – 0,0289 = 0,9711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 calcmode="lin" valueType="num">
                                      <p:cBhvr additive="base">
                                        <p:cTn id="7" dur="500" fill="hold"/>
                                        <p:tgtEl>
                                          <p:spTgt spid="552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55300">
                                            <p:txEl>
                                              <p:pRg st="0" end="0"/>
                                            </p:txEl>
                                          </p:spTgt>
                                        </p:tgtEl>
                                        <p:attrNameLst>
                                          <p:attrName>style.visibility</p:attrName>
                                        </p:attrNameLst>
                                      </p:cBhvr>
                                      <p:to>
                                        <p:strVal val="visible"/>
                                      </p:to>
                                    </p:set>
                                    <p:animEffect transition="in" filter="box(in)">
                                      <p:cBhvr>
                                        <p:cTn id="13" dur="500"/>
                                        <p:tgtEl>
                                          <p:spTgt spid="55300">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55300">
                                            <p:txEl>
                                              <p:pRg st="1" end="1"/>
                                            </p:txEl>
                                          </p:spTgt>
                                        </p:tgtEl>
                                        <p:attrNameLst>
                                          <p:attrName>style.visibility</p:attrName>
                                        </p:attrNameLst>
                                      </p:cBhvr>
                                      <p:to>
                                        <p:strVal val="visible"/>
                                      </p:to>
                                    </p:set>
                                    <p:anim calcmode="lin" valueType="num">
                                      <p:cBhvr additive="base">
                                        <p:cTn id="18" dur="500" fill="hold"/>
                                        <p:tgtEl>
                                          <p:spTgt spid="5530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530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0" y="404813"/>
            <a:ext cx="9144000" cy="6453187"/>
          </a:xfrm>
        </p:spPr>
        <p:txBody>
          <a:bodyPr/>
          <a:lstStyle/>
          <a:p>
            <a:pPr>
              <a:lnSpc>
                <a:spcPct val="90000"/>
              </a:lnSpc>
              <a:buFont typeface="Wingdings" pitchFamily="2" charset="2"/>
              <a:buNone/>
            </a:pPr>
            <a:r>
              <a:rPr lang="ru-RU" sz="2400"/>
              <a:t>     </a:t>
            </a:r>
            <a:r>
              <a:rPr lang="ru-RU" sz="3600" b="1">
                <a:solidFill>
                  <a:srgbClr val="800000"/>
                </a:solidFill>
              </a:rPr>
              <a:t>Зависимые события</a:t>
            </a:r>
            <a:r>
              <a:rPr lang="ru-RU" sz="3600" b="1"/>
              <a:t> </a:t>
            </a:r>
            <a:r>
              <a:rPr lang="ru-RU" sz="3600" b="1">
                <a:solidFill>
                  <a:srgbClr val="66FF99"/>
                </a:solidFill>
              </a:rPr>
              <a:t>– наступление одного из них  изменяет  вероятность наступления другого.</a:t>
            </a:r>
          </a:p>
          <a:p>
            <a:pPr>
              <a:lnSpc>
                <a:spcPct val="90000"/>
              </a:lnSpc>
              <a:buFont typeface="Wingdings" pitchFamily="2" charset="2"/>
              <a:buNone/>
            </a:pPr>
            <a:endParaRPr lang="ru-RU" sz="3600" b="1"/>
          </a:p>
          <a:p>
            <a:pPr>
              <a:lnSpc>
                <a:spcPct val="90000"/>
              </a:lnSpc>
              <a:buFont typeface="Wingdings" pitchFamily="2" charset="2"/>
              <a:buNone/>
            </a:pPr>
            <a:r>
              <a:rPr lang="ru-RU" sz="3600" b="1"/>
              <a:t>     </a:t>
            </a:r>
            <a:r>
              <a:rPr lang="ru-RU" sz="3600" b="1">
                <a:solidFill>
                  <a:srgbClr val="800000"/>
                </a:solidFill>
              </a:rPr>
              <a:t>Вероятность совместного появления двух зависимых событий</a:t>
            </a:r>
            <a:r>
              <a:rPr lang="ru-RU" sz="3600" b="1"/>
              <a:t> </a:t>
            </a:r>
            <a:r>
              <a:rPr lang="ru-RU" sz="3600" b="1">
                <a:solidFill>
                  <a:srgbClr val="66FF99"/>
                </a:solidFill>
              </a:rPr>
              <a:t>равна произведению вероятности одного из них на условную вероятность другого, вычисленную при условии, что первое событие произошло.</a:t>
            </a:r>
          </a:p>
          <a:p>
            <a:pPr>
              <a:lnSpc>
                <a:spcPct val="90000"/>
              </a:lnSpc>
              <a:buFont typeface="Wingdings" pitchFamily="2" charset="2"/>
              <a:buNone/>
            </a:pPr>
            <a:r>
              <a:rPr lang="ru-RU" sz="3600" b="1">
                <a:solidFill>
                  <a:srgbClr val="66FF99"/>
                </a:solidFill>
              </a:rPr>
              <a:t>  </a:t>
            </a:r>
          </a:p>
          <a:p>
            <a:pPr>
              <a:lnSpc>
                <a:spcPct val="90000"/>
              </a:lnSpc>
              <a:buFont typeface="Wingdings" pitchFamily="2" charset="2"/>
              <a:buNone/>
            </a:pPr>
            <a:endParaRPr lang="ru-RU" sz="3600" b="1">
              <a:solidFill>
                <a:srgbClr val="66FF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Effect transition="in" filter="box(in)">
                                      <p:cBhvr>
                                        <p:cTn id="7" dur="500"/>
                                        <p:tgtEl>
                                          <p:spTgt spid="56323">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56323">
                                            <p:txEl>
                                              <p:pRg st="2" end="2"/>
                                            </p:txEl>
                                          </p:spTgt>
                                        </p:tgtEl>
                                        <p:attrNameLst>
                                          <p:attrName>style.visibility</p:attrName>
                                        </p:attrNameLst>
                                      </p:cBhvr>
                                      <p:to>
                                        <p:strVal val="visible"/>
                                      </p:to>
                                    </p:set>
                                    <p:animEffect transition="in" filter="box(in)">
                                      <p:cBhvr>
                                        <p:cTn id="10" dur="500"/>
                                        <p:tgtEl>
                                          <p:spTgt spid="563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457200" y="333375"/>
            <a:ext cx="8229600" cy="5762625"/>
          </a:xfrm>
        </p:spPr>
        <p:txBody>
          <a:bodyPr/>
          <a:lstStyle/>
          <a:p>
            <a:pPr>
              <a:buFont typeface="Wingdings" pitchFamily="2" charset="2"/>
              <a:buNone/>
            </a:pPr>
            <a:r>
              <a:rPr lang="ru-RU"/>
              <a:t>    </a:t>
            </a:r>
            <a:r>
              <a:rPr lang="ru-RU" sz="2800" b="1">
                <a:solidFill>
                  <a:srgbClr val="66FF99"/>
                </a:solidFill>
              </a:rPr>
              <a:t>В урне 6 шаров – 2 белых и 4 черных. Без возвращения выбираем два шара. Найдите вероятность того, что оба шара белые.</a:t>
            </a:r>
          </a:p>
          <a:p>
            <a:pPr>
              <a:buFont typeface="Wingdings" pitchFamily="2" charset="2"/>
              <a:buNone/>
            </a:pPr>
            <a:endParaRPr lang="ru-RU" sz="2800" b="1">
              <a:solidFill>
                <a:srgbClr val="66FF99"/>
              </a:solidFill>
            </a:endParaRPr>
          </a:p>
          <a:p>
            <a:pPr>
              <a:buFont typeface="Wingdings" pitchFamily="2" charset="2"/>
              <a:buNone/>
            </a:pPr>
            <a:r>
              <a:rPr lang="ru-RU" sz="2800" b="1">
                <a:solidFill>
                  <a:srgbClr val="66FF99"/>
                </a:solidFill>
              </a:rPr>
              <a:t>       </a:t>
            </a:r>
            <a:r>
              <a:rPr lang="ru-RU" sz="2800" b="1">
                <a:solidFill>
                  <a:srgbClr val="800000"/>
                </a:solidFill>
              </a:rPr>
              <a:t>Вероятность события «первый шар белый» равна 2/6. </a:t>
            </a:r>
          </a:p>
          <a:p>
            <a:pPr>
              <a:buFont typeface="Wingdings" pitchFamily="2" charset="2"/>
              <a:buNone/>
            </a:pPr>
            <a:r>
              <a:rPr lang="ru-RU" sz="2800" b="1">
                <a:solidFill>
                  <a:srgbClr val="800000"/>
                </a:solidFill>
              </a:rPr>
              <a:t>       При условии что первый шар белый вероятность события «второй шар белый» равна 1/5.</a:t>
            </a:r>
          </a:p>
          <a:p>
            <a:pPr>
              <a:buFont typeface="Wingdings" pitchFamily="2" charset="2"/>
              <a:buNone/>
            </a:pPr>
            <a:r>
              <a:rPr lang="ru-RU" sz="2800" b="1">
                <a:solidFill>
                  <a:srgbClr val="800000"/>
                </a:solidFill>
              </a:rPr>
              <a:t>        Вероятность события «оба шара белые» </a:t>
            </a:r>
            <a:r>
              <a:rPr lang="ru-RU" sz="2800" b="1">
                <a:solidFill>
                  <a:schemeClr val="folHlink"/>
                </a:solidFill>
              </a:rPr>
              <a:t>р = 2/6*1/5 = 1/15</a:t>
            </a:r>
          </a:p>
          <a:p>
            <a:pPr>
              <a:buFont typeface="Wingdings" pitchFamily="2" charset="2"/>
              <a:buNone/>
            </a:pPr>
            <a:endParaRPr lang="ru-RU" sz="2800" b="1">
              <a:solidFill>
                <a:schemeClr val="folHlink"/>
              </a:solidFill>
            </a:endParaRPr>
          </a:p>
          <a:p>
            <a:pPr>
              <a:buFont typeface="Wingdings" pitchFamily="2" charset="2"/>
              <a:buNone/>
            </a:pPr>
            <a:endParaRPr lang="ru-RU"/>
          </a:p>
          <a:p>
            <a:pPr>
              <a:buFont typeface="Wingdings" pitchFamily="2" charset="2"/>
              <a:buNone/>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Effect transition="in" filter="checkerboard(across)">
                                      <p:cBhvr>
                                        <p:cTn id="7" dur="500"/>
                                        <p:tgtEl>
                                          <p:spTgt spid="57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7347">
                                            <p:txEl>
                                              <p:pRg st="2" end="2"/>
                                            </p:txEl>
                                          </p:spTgt>
                                        </p:tgtEl>
                                        <p:attrNameLst>
                                          <p:attrName>style.visibility</p:attrName>
                                        </p:attrNameLst>
                                      </p:cBhvr>
                                      <p:to>
                                        <p:strVal val="visible"/>
                                      </p:to>
                                    </p:set>
                                    <p:anim calcmode="lin" valueType="num">
                                      <p:cBhvr additive="base">
                                        <p:cTn id="12"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57347">
                                            <p:txEl>
                                              <p:pRg st="3" end="3"/>
                                            </p:txEl>
                                          </p:spTgt>
                                        </p:tgtEl>
                                        <p:attrNameLst>
                                          <p:attrName>style.visibility</p:attrName>
                                        </p:attrNameLst>
                                      </p:cBhvr>
                                      <p:to>
                                        <p:strVal val="visible"/>
                                      </p:to>
                                    </p:set>
                                    <p:anim calcmode="lin" valueType="num">
                                      <p:cBhvr additive="base">
                                        <p:cTn id="18" dur="5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73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57347">
                                            <p:txEl>
                                              <p:pRg st="4" end="4"/>
                                            </p:txEl>
                                          </p:spTgt>
                                        </p:tgtEl>
                                        <p:attrNameLst>
                                          <p:attrName>style.visibility</p:attrName>
                                        </p:attrNameLst>
                                      </p:cBhvr>
                                      <p:to>
                                        <p:strVal val="visible"/>
                                      </p:to>
                                    </p:set>
                                    <p:anim calcmode="lin" valueType="num">
                                      <p:cBhvr additive="base">
                                        <p:cTn id="24" dur="500" fill="hold"/>
                                        <p:tgtEl>
                                          <p:spTgt spid="57347">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73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395288" y="620713"/>
            <a:ext cx="8497887" cy="5256212"/>
          </a:xfrm>
        </p:spPr>
        <p:txBody>
          <a:bodyPr/>
          <a:lstStyle/>
          <a:p>
            <a:pPr>
              <a:buFont typeface="Wingdings" pitchFamily="2" charset="2"/>
              <a:buNone/>
            </a:pPr>
            <a:r>
              <a:rPr lang="ru-RU" b="1">
                <a:solidFill>
                  <a:srgbClr val="66FF99"/>
                </a:solidFill>
              </a:rPr>
              <a:t>Бросаем монетку. Орел или решка? </a:t>
            </a:r>
          </a:p>
          <a:p>
            <a:pPr>
              <a:buFont typeface="Wingdings" pitchFamily="2" charset="2"/>
              <a:buNone/>
            </a:pPr>
            <a:endParaRPr lang="ru-RU" b="1">
              <a:solidFill>
                <a:srgbClr val="66FF99"/>
              </a:solidFill>
            </a:endParaRPr>
          </a:p>
          <a:p>
            <a:pPr>
              <a:buFont typeface="Wingdings" pitchFamily="2" charset="2"/>
              <a:buNone/>
            </a:pPr>
            <a:r>
              <a:rPr lang="ru-RU" b="1">
                <a:solidFill>
                  <a:srgbClr val="66FF99"/>
                </a:solidFill>
              </a:rPr>
              <a:t>Бросить монетку –</a:t>
            </a:r>
            <a:r>
              <a:rPr lang="ru-RU"/>
              <a:t> </a:t>
            </a:r>
            <a:r>
              <a:rPr lang="ru-RU" b="1">
                <a:solidFill>
                  <a:srgbClr val="800000"/>
                </a:solidFill>
              </a:rPr>
              <a:t>испытание</a:t>
            </a:r>
          </a:p>
          <a:p>
            <a:pPr>
              <a:buFont typeface="Wingdings" pitchFamily="2" charset="2"/>
              <a:buNone/>
            </a:pPr>
            <a:endParaRPr lang="ru-RU" b="1">
              <a:solidFill>
                <a:srgbClr val="800000"/>
              </a:solidFill>
            </a:endParaRPr>
          </a:p>
          <a:p>
            <a:pPr>
              <a:buFont typeface="Wingdings" pitchFamily="2" charset="2"/>
              <a:buNone/>
            </a:pPr>
            <a:r>
              <a:rPr lang="ru-RU" b="1">
                <a:solidFill>
                  <a:srgbClr val="66FF99"/>
                </a:solidFill>
              </a:rPr>
              <a:t>Орел или решка –</a:t>
            </a:r>
            <a:r>
              <a:rPr lang="ru-RU"/>
              <a:t> </a:t>
            </a:r>
            <a:r>
              <a:rPr lang="ru-RU" b="1">
                <a:solidFill>
                  <a:srgbClr val="800000"/>
                </a:solidFill>
              </a:rPr>
              <a:t>два возможных  </a:t>
            </a:r>
          </a:p>
          <a:p>
            <a:pPr>
              <a:buFont typeface="Wingdings" pitchFamily="2" charset="2"/>
              <a:buNone/>
            </a:pPr>
            <a:r>
              <a:rPr lang="ru-RU" b="1">
                <a:solidFill>
                  <a:srgbClr val="800000"/>
                </a:solidFill>
              </a:rPr>
              <a:t>                                                       исхода.</a:t>
            </a:r>
          </a:p>
          <a:p>
            <a:pPr>
              <a:buFont typeface="Wingdings" pitchFamily="2" charset="2"/>
              <a:buNone/>
            </a:pPr>
            <a:r>
              <a:rPr lang="ru-RU" b="1">
                <a:solidFill>
                  <a:srgbClr val="66FF99"/>
                </a:solidFill>
              </a:rPr>
              <a:t>Вероятность выпадения орла –</a:t>
            </a:r>
            <a:r>
              <a:rPr lang="ru-RU"/>
              <a:t> </a:t>
            </a:r>
            <a:r>
              <a:rPr lang="ru-RU">
                <a:solidFill>
                  <a:srgbClr val="800000"/>
                </a:solidFill>
              </a:rPr>
              <a:t>½,</a:t>
            </a:r>
            <a:r>
              <a:rPr lang="ru-RU">
                <a:solidFill>
                  <a:schemeClr val="folHlink"/>
                </a:solidFill>
              </a:rPr>
              <a:t> </a:t>
            </a:r>
          </a:p>
          <a:p>
            <a:pPr>
              <a:buFont typeface="Wingdings" pitchFamily="2" charset="2"/>
              <a:buNone/>
            </a:pPr>
            <a:r>
              <a:rPr lang="ru-RU">
                <a:solidFill>
                  <a:schemeClr val="folHlink"/>
                </a:solidFill>
              </a:rPr>
              <a:t>                                             </a:t>
            </a:r>
            <a:r>
              <a:rPr lang="ru-RU" b="1">
                <a:solidFill>
                  <a:srgbClr val="66FF99"/>
                </a:solidFill>
              </a:rPr>
              <a:t>решки –</a:t>
            </a:r>
            <a:r>
              <a:rPr lang="ru-RU"/>
              <a:t>  </a:t>
            </a:r>
            <a:r>
              <a:rPr lang="ru-RU">
                <a:solidFill>
                  <a:srgbClr val="800000"/>
                </a:solidFill>
              </a:rPr>
              <a:t>½.</a:t>
            </a:r>
            <a:r>
              <a:rPr lang="ru-RU"/>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wipe(down)">
                                      <p:cBhvr>
                                        <p:cTn id="7" dur="500"/>
                                        <p:tgtEl>
                                          <p:spTgt spid="92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9219">
                                            <p:txEl>
                                              <p:pRg st="2" end="2"/>
                                            </p:txEl>
                                          </p:spTgt>
                                        </p:tgtEl>
                                        <p:attrNameLst>
                                          <p:attrName>style.visibility</p:attrName>
                                        </p:attrNameLst>
                                      </p:cBhvr>
                                      <p:to>
                                        <p:strVal val="visible"/>
                                      </p:to>
                                    </p:set>
                                    <p:animEffect transition="in" filter="wipe(down)">
                                      <p:cBhvr>
                                        <p:cTn id="12" dur="500"/>
                                        <p:tgtEl>
                                          <p:spTgt spid="921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9219">
                                            <p:txEl>
                                              <p:pRg st="4" end="4"/>
                                            </p:txEl>
                                          </p:spTgt>
                                        </p:tgtEl>
                                        <p:attrNameLst>
                                          <p:attrName>style.visibility</p:attrName>
                                        </p:attrNameLst>
                                      </p:cBhvr>
                                      <p:to>
                                        <p:strVal val="visible"/>
                                      </p:to>
                                    </p:set>
                                    <p:animEffect transition="in" filter="wipe(down)">
                                      <p:cBhvr>
                                        <p:cTn id="17" dur="500"/>
                                        <p:tgtEl>
                                          <p:spTgt spid="9219">
                                            <p:txEl>
                                              <p:pRg st="4" end="4"/>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9219">
                                            <p:txEl>
                                              <p:pRg st="5" end="5"/>
                                            </p:txEl>
                                          </p:spTgt>
                                        </p:tgtEl>
                                        <p:attrNameLst>
                                          <p:attrName>style.visibility</p:attrName>
                                        </p:attrNameLst>
                                      </p:cBhvr>
                                      <p:to>
                                        <p:strVal val="visible"/>
                                      </p:to>
                                    </p:set>
                                    <p:animEffect transition="in" filter="wipe(down)">
                                      <p:cBhvr>
                                        <p:cTn id="20" dur="500"/>
                                        <p:tgtEl>
                                          <p:spTgt spid="9219">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9219">
                                            <p:txEl>
                                              <p:pRg st="6" end="6"/>
                                            </p:txEl>
                                          </p:spTgt>
                                        </p:tgtEl>
                                        <p:attrNameLst>
                                          <p:attrName>style.visibility</p:attrName>
                                        </p:attrNameLst>
                                      </p:cBhvr>
                                      <p:to>
                                        <p:strVal val="visible"/>
                                      </p:to>
                                    </p:set>
                                    <p:animEffect transition="in" filter="wipe(down)">
                                      <p:cBhvr>
                                        <p:cTn id="25" dur="500"/>
                                        <p:tgtEl>
                                          <p:spTgt spid="9219">
                                            <p:txEl>
                                              <p:pRg st="6" end="6"/>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9219">
                                            <p:txEl>
                                              <p:pRg st="7" end="7"/>
                                            </p:txEl>
                                          </p:spTgt>
                                        </p:tgtEl>
                                        <p:attrNameLst>
                                          <p:attrName>style.visibility</p:attrName>
                                        </p:attrNameLst>
                                      </p:cBhvr>
                                      <p:to>
                                        <p:strVal val="visible"/>
                                      </p:to>
                                    </p:set>
                                    <p:animEffect transition="in" filter="wipe(down)">
                                      <p:cBhvr>
                                        <p:cTn id="28" dur="500"/>
                                        <p:tgtEl>
                                          <p:spTgt spid="921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type="body" sz="half" idx="1"/>
          </p:nvPr>
        </p:nvSpPr>
        <p:spPr>
          <a:xfrm>
            <a:off x="395288" y="476250"/>
            <a:ext cx="5761037" cy="2016125"/>
          </a:xfrm>
        </p:spPr>
        <p:txBody>
          <a:bodyPr/>
          <a:lstStyle/>
          <a:p>
            <a:pPr algn="ctr">
              <a:buFont typeface="Wingdings" pitchFamily="2" charset="2"/>
              <a:buNone/>
            </a:pPr>
            <a:r>
              <a:rPr lang="ru-RU" sz="4800" b="1" u="sng">
                <a:solidFill>
                  <a:schemeClr val="bg1"/>
                </a:solidFill>
                <a:latin typeface="Arial" charset="0"/>
              </a:rPr>
              <a:t>Полная вероятность</a:t>
            </a:r>
          </a:p>
        </p:txBody>
      </p:sp>
      <p:pic>
        <p:nvPicPr>
          <p:cNvPr id="58372" name="Picture 4" descr="books_paper"/>
          <p:cNvPicPr>
            <a:picLocks noChangeAspect="1" noChangeArrowheads="1"/>
          </p:cNvPicPr>
          <p:nvPr>
            <p:ph sz="half" idx="2"/>
          </p:nvPr>
        </p:nvPicPr>
        <p:blipFill>
          <a:blip r:embed="rId2" cstate="email"/>
          <a:srcRect/>
          <a:stretch>
            <a:fillRect/>
          </a:stretch>
        </p:blipFill>
        <p:spPr>
          <a:xfrm>
            <a:off x="4643438" y="3573463"/>
            <a:ext cx="4038600" cy="2892425"/>
          </a:xfrm>
          <a:noFill/>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539750" y="549275"/>
            <a:ext cx="8208963" cy="4464050"/>
          </a:xfrm>
        </p:spPr>
        <p:txBody>
          <a:bodyPr/>
          <a:lstStyle/>
          <a:p>
            <a:pPr algn="ctr">
              <a:buFont typeface="Wingdings" pitchFamily="2" charset="2"/>
              <a:buNone/>
            </a:pPr>
            <a:r>
              <a:rPr lang="ru-RU"/>
              <a:t>    </a:t>
            </a:r>
            <a:r>
              <a:rPr lang="ru-RU" sz="2800" b="1">
                <a:solidFill>
                  <a:srgbClr val="66FF99"/>
                </a:solidFill>
              </a:rPr>
              <a:t>С первого станка поступает 40%, со второго – 30% и с третьего – 30% всех деталей. Вероятность изготовления бракованной детали  равны для каждого станка соответственно 0,01,   0,03,  0,05. Найдите вероятность того, что наудачу взятая деталь будет бракованной.</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AutoShape 4"/>
          <p:cNvSpPr>
            <a:spLocks noChangeArrowheads="1"/>
          </p:cNvSpPr>
          <p:nvPr/>
        </p:nvSpPr>
        <p:spPr bwMode="auto">
          <a:xfrm>
            <a:off x="4211638" y="765175"/>
            <a:ext cx="288925" cy="287338"/>
          </a:xfrm>
          <a:prstGeom prst="flowChartConnector">
            <a:avLst/>
          </a:prstGeom>
          <a:solidFill>
            <a:schemeClr val="accent1"/>
          </a:solidFill>
          <a:ln w="9525">
            <a:solidFill>
              <a:schemeClr val="tx1"/>
            </a:solidFill>
            <a:round/>
            <a:headEnd/>
            <a:tailEnd/>
          </a:ln>
          <a:effectLst/>
        </p:spPr>
        <p:txBody>
          <a:bodyPr wrap="none" anchor="ctr"/>
          <a:lstStyle/>
          <a:p>
            <a:endParaRPr lang="ru-RU"/>
          </a:p>
        </p:txBody>
      </p:sp>
      <p:sp>
        <p:nvSpPr>
          <p:cNvPr id="60421" name="AutoShape 5"/>
          <p:cNvSpPr>
            <a:spLocks noChangeArrowheads="1"/>
          </p:cNvSpPr>
          <p:nvPr/>
        </p:nvSpPr>
        <p:spPr bwMode="auto">
          <a:xfrm rot="3189770">
            <a:off x="2844007" y="548481"/>
            <a:ext cx="215900" cy="2665413"/>
          </a:xfrm>
          <a:prstGeom prst="downArrow">
            <a:avLst>
              <a:gd name="adj1" fmla="val 50000"/>
              <a:gd name="adj2" fmla="val 308640"/>
            </a:avLst>
          </a:prstGeom>
          <a:solidFill>
            <a:schemeClr val="accent1"/>
          </a:solidFill>
          <a:ln w="9525">
            <a:solidFill>
              <a:schemeClr val="tx1"/>
            </a:solidFill>
            <a:miter lim="800000"/>
            <a:headEnd/>
            <a:tailEnd/>
          </a:ln>
          <a:effectLst/>
        </p:spPr>
        <p:txBody>
          <a:bodyPr wrap="none" anchor="ctr"/>
          <a:lstStyle/>
          <a:p>
            <a:endParaRPr lang="ru-RU"/>
          </a:p>
        </p:txBody>
      </p:sp>
      <p:sp>
        <p:nvSpPr>
          <p:cNvPr id="60422" name="AutoShape 6"/>
          <p:cNvSpPr>
            <a:spLocks noChangeArrowheads="1"/>
          </p:cNvSpPr>
          <p:nvPr/>
        </p:nvSpPr>
        <p:spPr bwMode="auto">
          <a:xfrm rot="18476061">
            <a:off x="5580063" y="476250"/>
            <a:ext cx="215900" cy="2520950"/>
          </a:xfrm>
          <a:prstGeom prst="downArrow">
            <a:avLst>
              <a:gd name="adj1" fmla="val 50000"/>
              <a:gd name="adj2" fmla="val 291912"/>
            </a:avLst>
          </a:prstGeom>
          <a:solidFill>
            <a:schemeClr val="accent1"/>
          </a:solidFill>
          <a:ln w="9525">
            <a:solidFill>
              <a:schemeClr val="tx1"/>
            </a:solidFill>
            <a:miter lim="800000"/>
            <a:headEnd/>
            <a:tailEnd/>
          </a:ln>
          <a:effectLst/>
        </p:spPr>
        <p:txBody>
          <a:bodyPr wrap="none" anchor="ctr"/>
          <a:lstStyle/>
          <a:p>
            <a:endParaRPr lang="ru-RU"/>
          </a:p>
        </p:txBody>
      </p:sp>
      <p:sp>
        <p:nvSpPr>
          <p:cNvPr id="60423" name="AutoShape 7"/>
          <p:cNvSpPr>
            <a:spLocks noChangeArrowheads="1"/>
          </p:cNvSpPr>
          <p:nvPr/>
        </p:nvSpPr>
        <p:spPr bwMode="auto">
          <a:xfrm>
            <a:off x="4211638" y="1196975"/>
            <a:ext cx="287337" cy="2520950"/>
          </a:xfrm>
          <a:prstGeom prst="downArrow">
            <a:avLst>
              <a:gd name="adj1" fmla="val 50000"/>
              <a:gd name="adj2" fmla="val 219337"/>
            </a:avLst>
          </a:prstGeom>
          <a:solidFill>
            <a:schemeClr val="accent1"/>
          </a:solidFill>
          <a:ln w="9525">
            <a:solidFill>
              <a:schemeClr val="tx1"/>
            </a:solidFill>
            <a:miter lim="800000"/>
            <a:headEnd/>
            <a:tailEnd/>
          </a:ln>
          <a:effectLst/>
        </p:spPr>
        <p:txBody>
          <a:bodyPr wrap="none" anchor="ctr"/>
          <a:lstStyle/>
          <a:p>
            <a:endParaRPr lang="ru-RU"/>
          </a:p>
        </p:txBody>
      </p:sp>
      <p:sp>
        <p:nvSpPr>
          <p:cNvPr id="60424" name="Text Box 8"/>
          <p:cNvSpPr txBox="1">
            <a:spLocks noChangeArrowheads="1"/>
          </p:cNvSpPr>
          <p:nvPr/>
        </p:nvSpPr>
        <p:spPr bwMode="auto">
          <a:xfrm>
            <a:off x="2484438" y="1125538"/>
            <a:ext cx="792162" cy="519112"/>
          </a:xfrm>
          <a:prstGeom prst="rect">
            <a:avLst/>
          </a:prstGeom>
          <a:noFill/>
          <a:ln w="9525">
            <a:noFill/>
            <a:miter lim="800000"/>
            <a:headEnd/>
            <a:tailEnd/>
          </a:ln>
          <a:effectLst/>
        </p:spPr>
        <p:txBody>
          <a:bodyPr>
            <a:spAutoFit/>
          </a:bodyPr>
          <a:lstStyle/>
          <a:p>
            <a:pPr>
              <a:spcBef>
                <a:spcPct val="50000"/>
              </a:spcBef>
            </a:pPr>
            <a:r>
              <a:rPr lang="ru-RU" sz="2800" b="1">
                <a:solidFill>
                  <a:srgbClr val="800000"/>
                </a:solidFill>
              </a:rPr>
              <a:t>0,4</a:t>
            </a:r>
          </a:p>
        </p:txBody>
      </p:sp>
      <p:sp>
        <p:nvSpPr>
          <p:cNvPr id="60425" name="Text Box 9"/>
          <p:cNvSpPr txBox="1">
            <a:spLocks noChangeArrowheads="1"/>
          </p:cNvSpPr>
          <p:nvPr/>
        </p:nvSpPr>
        <p:spPr bwMode="auto">
          <a:xfrm>
            <a:off x="4211638" y="1916113"/>
            <a:ext cx="792162" cy="519112"/>
          </a:xfrm>
          <a:prstGeom prst="rect">
            <a:avLst/>
          </a:prstGeom>
          <a:noFill/>
          <a:ln w="9525">
            <a:noFill/>
            <a:miter lim="800000"/>
            <a:headEnd/>
            <a:tailEnd/>
          </a:ln>
          <a:effectLst/>
        </p:spPr>
        <p:txBody>
          <a:bodyPr>
            <a:spAutoFit/>
          </a:bodyPr>
          <a:lstStyle/>
          <a:p>
            <a:pPr>
              <a:spcBef>
                <a:spcPct val="50000"/>
              </a:spcBef>
            </a:pPr>
            <a:r>
              <a:rPr lang="ru-RU" sz="2800" b="1">
                <a:solidFill>
                  <a:srgbClr val="800000"/>
                </a:solidFill>
              </a:rPr>
              <a:t>0,3</a:t>
            </a:r>
          </a:p>
        </p:txBody>
      </p:sp>
      <p:sp>
        <p:nvSpPr>
          <p:cNvPr id="60426" name="Text Box 10"/>
          <p:cNvSpPr txBox="1">
            <a:spLocks noChangeArrowheads="1"/>
          </p:cNvSpPr>
          <p:nvPr/>
        </p:nvSpPr>
        <p:spPr bwMode="auto">
          <a:xfrm>
            <a:off x="6011863" y="1125538"/>
            <a:ext cx="792162" cy="519112"/>
          </a:xfrm>
          <a:prstGeom prst="rect">
            <a:avLst/>
          </a:prstGeom>
          <a:noFill/>
          <a:ln w="9525">
            <a:noFill/>
            <a:miter lim="800000"/>
            <a:headEnd/>
            <a:tailEnd/>
          </a:ln>
          <a:effectLst/>
        </p:spPr>
        <p:txBody>
          <a:bodyPr>
            <a:spAutoFit/>
          </a:bodyPr>
          <a:lstStyle/>
          <a:p>
            <a:pPr>
              <a:spcBef>
                <a:spcPct val="50000"/>
              </a:spcBef>
            </a:pPr>
            <a:r>
              <a:rPr lang="ru-RU" sz="2800" b="1">
                <a:solidFill>
                  <a:srgbClr val="800000"/>
                </a:solidFill>
              </a:rPr>
              <a:t>0,3</a:t>
            </a:r>
          </a:p>
        </p:txBody>
      </p:sp>
      <p:sp>
        <p:nvSpPr>
          <p:cNvPr id="60427" name="AutoShape 11"/>
          <p:cNvSpPr>
            <a:spLocks noChangeArrowheads="1"/>
          </p:cNvSpPr>
          <p:nvPr/>
        </p:nvSpPr>
        <p:spPr bwMode="auto">
          <a:xfrm rot="2199367">
            <a:off x="1331913" y="2565400"/>
            <a:ext cx="215900" cy="1727200"/>
          </a:xfrm>
          <a:prstGeom prst="downArrow">
            <a:avLst>
              <a:gd name="adj1" fmla="val 50000"/>
              <a:gd name="adj2" fmla="val 200000"/>
            </a:avLst>
          </a:prstGeom>
          <a:solidFill>
            <a:schemeClr val="accent1"/>
          </a:solidFill>
          <a:ln w="9525">
            <a:solidFill>
              <a:schemeClr val="tx1"/>
            </a:solidFill>
            <a:miter lim="800000"/>
            <a:headEnd/>
            <a:tailEnd/>
          </a:ln>
          <a:effectLst/>
        </p:spPr>
        <p:txBody>
          <a:bodyPr wrap="none" anchor="ctr"/>
          <a:lstStyle/>
          <a:p>
            <a:endParaRPr lang="ru-RU"/>
          </a:p>
        </p:txBody>
      </p:sp>
      <p:sp>
        <p:nvSpPr>
          <p:cNvPr id="60428" name="AutoShape 12"/>
          <p:cNvSpPr>
            <a:spLocks noChangeArrowheads="1"/>
          </p:cNvSpPr>
          <p:nvPr/>
        </p:nvSpPr>
        <p:spPr bwMode="auto">
          <a:xfrm rot="-829720">
            <a:off x="2124075" y="2708275"/>
            <a:ext cx="71438" cy="1512888"/>
          </a:xfrm>
          <a:prstGeom prst="downArrow">
            <a:avLst>
              <a:gd name="adj1" fmla="val 50000"/>
              <a:gd name="adj2" fmla="val 529441"/>
            </a:avLst>
          </a:prstGeom>
          <a:solidFill>
            <a:schemeClr val="accent1"/>
          </a:solidFill>
          <a:ln w="9525">
            <a:solidFill>
              <a:schemeClr val="tx1"/>
            </a:solidFill>
            <a:miter lim="800000"/>
            <a:headEnd/>
            <a:tailEnd/>
          </a:ln>
          <a:effectLst/>
        </p:spPr>
        <p:txBody>
          <a:bodyPr wrap="none" anchor="ctr"/>
          <a:lstStyle/>
          <a:p>
            <a:endParaRPr lang="ru-RU"/>
          </a:p>
        </p:txBody>
      </p:sp>
      <p:sp>
        <p:nvSpPr>
          <p:cNvPr id="60429" name="AutoShape 13"/>
          <p:cNvSpPr>
            <a:spLocks noChangeArrowheads="1"/>
          </p:cNvSpPr>
          <p:nvPr/>
        </p:nvSpPr>
        <p:spPr bwMode="auto">
          <a:xfrm rot="2199367">
            <a:off x="3635375" y="3573463"/>
            <a:ext cx="252413" cy="1728787"/>
          </a:xfrm>
          <a:prstGeom prst="downArrow">
            <a:avLst>
              <a:gd name="adj1" fmla="val 50000"/>
              <a:gd name="adj2" fmla="val 171226"/>
            </a:avLst>
          </a:prstGeom>
          <a:solidFill>
            <a:schemeClr val="accent1"/>
          </a:solidFill>
          <a:ln w="9525">
            <a:solidFill>
              <a:schemeClr val="tx1"/>
            </a:solidFill>
            <a:miter lim="800000"/>
            <a:headEnd/>
            <a:tailEnd/>
          </a:ln>
          <a:effectLst/>
        </p:spPr>
        <p:txBody>
          <a:bodyPr wrap="none" anchor="ctr"/>
          <a:lstStyle/>
          <a:p>
            <a:endParaRPr lang="ru-RU"/>
          </a:p>
        </p:txBody>
      </p:sp>
      <p:sp>
        <p:nvSpPr>
          <p:cNvPr id="60430" name="AutoShape 14"/>
          <p:cNvSpPr>
            <a:spLocks noChangeArrowheads="1"/>
          </p:cNvSpPr>
          <p:nvPr/>
        </p:nvSpPr>
        <p:spPr bwMode="auto">
          <a:xfrm rot="2199367">
            <a:off x="5940425" y="2420938"/>
            <a:ext cx="265113" cy="1584325"/>
          </a:xfrm>
          <a:prstGeom prst="downArrow">
            <a:avLst>
              <a:gd name="adj1" fmla="val 50000"/>
              <a:gd name="adj2" fmla="val 149401"/>
            </a:avLst>
          </a:prstGeom>
          <a:solidFill>
            <a:schemeClr val="accent1"/>
          </a:solidFill>
          <a:ln w="9525">
            <a:solidFill>
              <a:schemeClr val="tx1"/>
            </a:solidFill>
            <a:miter lim="800000"/>
            <a:headEnd/>
            <a:tailEnd/>
          </a:ln>
          <a:effectLst/>
        </p:spPr>
        <p:txBody>
          <a:bodyPr wrap="none" anchor="ctr"/>
          <a:lstStyle/>
          <a:p>
            <a:endParaRPr lang="ru-RU"/>
          </a:p>
        </p:txBody>
      </p:sp>
      <p:sp>
        <p:nvSpPr>
          <p:cNvPr id="60431" name="AutoShape 15"/>
          <p:cNvSpPr>
            <a:spLocks noChangeArrowheads="1"/>
          </p:cNvSpPr>
          <p:nvPr/>
        </p:nvSpPr>
        <p:spPr bwMode="auto">
          <a:xfrm rot="-1693919">
            <a:off x="4716463" y="3716338"/>
            <a:ext cx="71437" cy="1439862"/>
          </a:xfrm>
          <a:prstGeom prst="downArrow">
            <a:avLst>
              <a:gd name="adj1" fmla="val 50000"/>
              <a:gd name="adj2" fmla="val 503892"/>
            </a:avLst>
          </a:prstGeom>
          <a:solidFill>
            <a:schemeClr val="accent1"/>
          </a:solidFill>
          <a:ln w="9525">
            <a:solidFill>
              <a:schemeClr val="tx1"/>
            </a:solidFill>
            <a:miter lim="800000"/>
            <a:headEnd/>
            <a:tailEnd/>
          </a:ln>
          <a:effectLst/>
        </p:spPr>
        <p:txBody>
          <a:bodyPr wrap="none" anchor="ctr"/>
          <a:lstStyle/>
          <a:p>
            <a:endParaRPr lang="ru-RU"/>
          </a:p>
        </p:txBody>
      </p:sp>
      <p:sp>
        <p:nvSpPr>
          <p:cNvPr id="60432" name="AutoShape 16"/>
          <p:cNvSpPr>
            <a:spLocks noChangeArrowheads="1"/>
          </p:cNvSpPr>
          <p:nvPr/>
        </p:nvSpPr>
        <p:spPr bwMode="auto">
          <a:xfrm rot="-829720">
            <a:off x="6948488" y="2565400"/>
            <a:ext cx="87312" cy="1439863"/>
          </a:xfrm>
          <a:prstGeom prst="downArrow">
            <a:avLst>
              <a:gd name="adj1" fmla="val 50000"/>
              <a:gd name="adj2" fmla="val 412275"/>
            </a:avLst>
          </a:prstGeom>
          <a:solidFill>
            <a:schemeClr val="accent1"/>
          </a:solidFill>
          <a:ln w="9525">
            <a:solidFill>
              <a:schemeClr val="tx1"/>
            </a:solidFill>
            <a:miter lim="800000"/>
            <a:headEnd/>
            <a:tailEnd/>
          </a:ln>
          <a:effectLst/>
        </p:spPr>
        <p:txBody>
          <a:bodyPr wrap="none" anchor="ctr"/>
          <a:lstStyle/>
          <a:p>
            <a:endParaRPr lang="ru-RU"/>
          </a:p>
        </p:txBody>
      </p:sp>
      <p:sp>
        <p:nvSpPr>
          <p:cNvPr id="60433" name="Text Box 17"/>
          <p:cNvSpPr txBox="1">
            <a:spLocks noChangeArrowheads="1"/>
          </p:cNvSpPr>
          <p:nvPr/>
        </p:nvSpPr>
        <p:spPr bwMode="auto">
          <a:xfrm>
            <a:off x="611188" y="2565400"/>
            <a:ext cx="1152525" cy="519113"/>
          </a:xfrm>
          <a:prstGeom prst="rect">
            <a:avLst/>
          </a:prstGeom>
          <a:noFill/>
          <a:ln w="9525">
            <a:noFill/>
            <a:miter lim="800000"/>
            <a:headEnd/>
            <a:tailEnd/>
          </a:ln>
          <a:effectLst/>
        </p:spPr>
        <p:txBody>
          <a:bodyPr>
            <a:spAutoFit/>
          </a:bodyPr>
          <a:lstStyle/>
          <a:p>
            <a:pPr>
              <a:spcBef>
                <a:spcPct val="50000"/>
              </a:spcBef>
            </a:pPr>
            <a:r>
              <a:rPr lang="ru-RU" sz="2800" b="1">
                <a:solidFill>
                  <a:srgbClr val="800000"/>
                </a:solidFill>
              </a:rPr>
              <a:t>брак</a:t>
            </a:r>
          </a:p>
        </p:txBody>
      </p:sp>
      <p:sp>
        <p:nvSpPr>
          <p:cNvPr id="60434" name="Rectangle 18"/>
          <p:cNvSpPr>
            <a:spLocks noChangeArrowheads="1"/>
          </p:cNvSpPr>
          <p:nvPr/>
        </p:nvSpPr>
        <p:spPr bwMode="auto">
          <a:xfrm>
            <a:off x="250825" y="2997200"/>
            <a:ext cx="976313" cy="519113"/>
          </a:xfrm>
          <a:prstGeom prst="rect">
            <a:avLst/>
          </a:prstGeom>
          <a:noFill/>
          <a:ln w="9525">
            <a:noFill/>
            <a:miter lim="800000"/>
            <a:headEnd/>
            <a:tailEnd/>
          </a:ln>
          <a:effectLst/>
        </p:spPr>
        <p:txBody>
          <a:bodyPr wrap="none">
            <a:spAutoFit/>
          </a:bodyPr>
          <a:lstStyle/>
          <a:p>
            <a:r>
              <a:rPr lang="ru-RU" sz="2800" b="1">
                <a:solidFill>
                  <a:srgbClr val="800000"/>
                </a:solidFill>
              </a:rPr>
              <a:t>0,01</a:t>
            </a:r>
          </a:p>
        </p:txBody>
      </p:sp>
      <p:sp>
        <p:nvSpPr>
          <p:cNvPr id="60435" name="Rectangle 19"/>
          <p:cNvSpPr>
            <a:spLocks noChangeArrowheads="1"/>
          </p:cNvSpPr>
          <p:nvPr/>
        </p:nvSpPr>
        <p:spPr bwMode="auto">
          <a:xfrm>
            <a:off x="2051050" y="671513"/>
            <a:ext cx="1697038" cy="519112"/>
          </a:xfrm>
          <a:prstGeom prst="rect">
            <a:avLst/>
          </a:prstGeom>
          <a:noFill/>
          <a:ln w="9525">
            <a:noFill/>
            <a:miter lim="800000"/>
            <a:headEnd/>
            <a:tailEnd/>
          </a:ln>
          <a:effectLst/>
        </p:spPr>
        <p:txBody>
          <a:bodyPr wrap="none">
            <a:spAutoFit/>
          </a:bodyPr>
          <a:lstStyle/>
          <a:p>
            <a:r>
              <a:rPr lang="ru-RU" sz="2800" b="1">
                <a:solidFill>
                  <a:srgbClr val="800000"/>
                </a:solidFill>
              </a:rPr>
              <a:t>1 станок</a:t>
            </a:r>
          </a:p>
        </p:txBody>
      </p:sp>
      <p:sp>
        <p:nvSpPr>
          <p:cNvPr id="60436" name="Rectangle 20"/>
          <p:cNvSpPr>
            <a:spLocks noChangeArrowheads="1"/>
          </p:cNvSpPr>
          <p:nvPr/>
        </p:nvSpPr>
        <p:spPr bwMode="auto">
          <a:xfrm>
            <a:off x="5076825" y="620713"/>
            <a:ext cx="1697038" cy="519112"/>
          </a:xfrm>
          <a:prstGeom prst="rect">
            <a:avLst/>
          </a:prstGeom>
          <a:noFill/>
          <a:ln w="9525">
            <a:noFill/>
            <a:miter lim="800000"/>
            <a:headEnd/>
            <a:tailEnd/>
          </a:ln>
          <a:effectLst/>
        </p:spPr>
        <p:txBody>
          <a:bodyPr wrap="none">
            <a:spAutoFit/>
          </a:bodyPr>
          <a:lstStyle/>
          <a:p>
            <a:r>
              <a:rPr lang="ru-RU" sz="2800" b="1">
                <a:solidFill>
                  <a:srgbClr val="800000"/>
                </a:solidFill>
              </a:rPr>
              <a:t>3 станок</a:t>
            </a:r>
          </a:p>
        </p:txBody>
      </p:sp>
      <p:sp>
        <p:nvSpPr>
          <p:cNvPr id="60437" name="Rectangle 21"/>
          <p:cNvSpPr>
            <a:spLocks noChangeArrowheads="1"/>
          </p:cNvSpPr>
          <p:nvPr/>
        </p:nvSpPr>
        <p:spPr bwMode="auto">
          <a:xfrm>
            <a:off x="3563938" y="1412875"/>
            <a:ext cx="1697037" cy="519113"/>
          </a:xfrm>
          <a:prstGeom prst="rect">
            <a:avLst/>
          </a:prstGeom>
          <a:noFill/>
          <a:ln w="9525">
            <a:noFill/>
            <a:miter lim="800000"/>
            <a:headEnd/>
            <a:tailEnd/>
          </a:ln>
          <a:effectLst/>
        </p:spPr>
        <p:txBody>
          <a:bodyPr wrap="none">
            <a:spAutoFit/>
          </a:bodyPr>
          <a:lstStyle/>
          <a:p>
            <a:r>
              <a:rPr lang="ru-RU" sz="2800" b="1">
                <a:solidFill>
                  <a:srgbClr val="800000"/>
                </a:solidFill>
              </a:rPr>
              <a:t>2 станок</a:t>
            </a:r>
          </a:p>
        </p:txBody>
      </p:sp>
      <p:sp>
        <p:nvSpPr>
          <p:cNvPr id="60439" name="Text Box 23"/>
          <p:cNvSpPr txBox="1">
            <a:spLocks noChangeArrowheads="1"/>
          </p:cNvSpPr>
          <p:nvPr/>
        </p:nvSpPr>
        <p:spPr bwMode="auto">
          <a:xfrm>
            <a:off x="3203575" y="3500438"/>
            <a:ext cx="1152525" cy="519112"/>
          </a:xfrm>
          <a:prstGeom prst="rect">
            <a:avLst/>
          </a:prstGeom>
          <a:noFill/>
          <a:ln w="9525">
            <a:noFill/>
            <a:miter lim="800000"/>
            <a:headEnd/>
            <a:tailEnd/>
          </a:ln>
          <a:effectLst/>
        </p:spPr>
        <p:txBody>
          <a:bodyPr>
            <a:spAutoFit/>
          </a:bodyPr>
          <a:lstStyle/>
          <a:p>
            <a:pPr>
              <a:spcBef>
                <a:spcPct val="50000"/>
              </a:spcBef>
            </a:pPr>
            <a:r>
              <a:rPr lang="ru-RU" sz="2800" b="1">
                <a:solidFill>
                  <a:srgbClr val="800000"/>
                </a:solidFill>
              </a:rPr>
              <a:t>брак</a:t>
            </a:r>
          </a:p>
        </p:txBody>
      </p:sp>
      <p:sp>
        <p:nvSpPr>
          <p:cNvPr id="60440" name="Text Box 24"/>
          <p:cNvSpPr txBox="1">
            <a:spLocks noChangeArrowheads="1"/>
          </p:cNvSpPr>
          <p:nvPr/>
        </p:nvSpPr>
        <p:spPr bwMode="auto">
          <a:xfrm>
            <a:off x="5580063" y="2565400"/>
            <a:ext cx="1152525" cy="519113"/>
          </a:xfrm>
          <a:prstGeom prst="rect">
            <a:avLst/>
          </a:prstGeom>
          <a:noFill/>
          <a:ln w="9525">
            <a:noFill/>
            <a:miter lim="800000"/>
            <a:headEnd/>
            <a:tailEnd/>
          </a:ln>
          <a:effectLst/>
        </p:spPr>
        <p:txBody>
          <a:bodyPr>
            <a:spAutoFit/>
          </a:bodyPr>
          <a:lstStyle/>
          <a:p>
            <a:pPr>
              <a:spcBef>
                <a:spcPct val="50000"/>
              </a:spcBef>
            </a:pPr>
            <a:r>
              <a:rPr lang="ru-RU" sz="2800" b="1">
                <a:solidFill>
                  <a:srgbClr val="800000"/>
                </a:solidFill>
              </a:rPr>
              <a:t>брак</a:t>
            </a:r>
          </a:p>
        </p:txBody>
      </p:sp>
      <p:sp>
        <p:nvSpPr>
          <p:cNvPr id="60441" name="Rectangle 25"/>
          <p:cNvSpPr>
            <a:spLocks noChangeArrowheads="1"/>
          </p:cNvSpPr>
          <p:nvPr/>
        </p:nvSpPr>
        <p:spPr bwMode="auto">
          <a:xfrm>
            <a:off x="2916238" y="3860800"/>
            <a:ext cx="976312" cy="519113"/>
          </a:xfrm>
          <a:prstGeom prst="rect">
            <a:avLst/>
          </a:prstGeom>
          <a:noFill/>
          <a:ln w="9525">
            <a:noFill/>
            <a:miter lim="800000"/>
            <a:headEnd/>
            <a:tailEnd/>
          </a:ln>
          <a:effectLst/>
        </p:spPr>
        <p:txBody>
          <a:bodyPr wrap="none">
            <a:spAutoFit/>
          </a:bodyPr>
          <a:lstStyle/>
          <a:p>
            <a:r>
              <a:rPr lang="ru-RU" sz="2800" b="1">
                <a:solidFill>
                  <a:srgbClr val="800000"/>
                </a:solidFill>
              </a:rPr>
              <a:t>0,03</a:t>
            </a:r>
          </a:p>
        </p:txBody>
      </p:sp>
      <p:sp>
        <p:nvSpPr>
          <p:cNvPr id="60442" name="Rectangle 26"/>
          <p:cNvSpPr>
            <a:spLocks noChangeArrowheads="1"/>
          </p:cNvSpPr>
          <p:nvPr/>
        </p:nvSpPr>
        <p:spPr bwMode="auto">
          <a:xfrm>
            <a:off x="5292725" y="3068638"/>
            <a:ext cx="976313" cy="519112"/>
          </a:xfrm>
          <a:prstGeom prst="rect">
            <a:avLst/>
          </a:prstGeom>
          <a:noFill/>
          <a:ln w="9525">
            <a:noFill/>
            <a:miter lim="800000"/>
            <a:headEnd/>
            <a:tailEnd/>
          </a:ln>
          <a:effectLst/>
        </p:spPr>
        <p:txBody>
          <a:bodyPr wrap="none">
            <a:spAutoFit/>
          </a:bodyPr>
          <a:lstStyle/>
          <a:p>
            <a:r>
              <a:rPr lang="ru-RU" sz="2800" b="1">
                <a:solidFill>
                  <a:srgbClr val="800000"/>
                </a:solidFill>
              </a:rPr>
              <a:t>0,05</a:t>
            </a:r>
          </a:p>
        </p:txBody>
      </p:sp>
      <p:sp>
        <p:nvSpPr>
          <p:cNvPr id="60444" name="Text Box 28"/>
          <p:cNvSpPr txBox="1">
            <a:spLocks noChangeArrowheads="1"/>
          </p:cNvSpPr>
          <p:nvPr/>
        </p:nvSpPr>
        <p:spPr bwMode="auto">
          <a:xfrm>
            <a:off x="539750" y="5516563"/>
            <a:ext cx="8064500" cy="519112"/>
          </a:xfrm>
          <a:prstGeom prst="rect">
            <a:avLst/>
          </a:prstGeom>
          <a:noFill/>
          <a:ln w="9525">
            <a:noFill/>
            <a:miter lim="800000"/>
            <a:headEnd/>
            <a:tailEnd/>
          </a:ln>
          <a:effectLst/>
        </p:spPr>
        <p:txBody>
          <a:bodyPr>
            <a:spAutoFit/>
          </a:bodyPr>
          <a:lstStyle/>
          <a:p>
            <a:pPr>
              <a:spcBef>
                <a:spcPct val="50000"/>
              </a:spcBef>
            </a:pPr>
            <a:r>
              <a:rPr lang="ru-RU" sz="2800" b="1">
                <a:solidFill>
                  <a:srgbClr val="800000"/>
                </a:solidFill>
              </a:rPr>
              <a:t>Р = 0,4*0,01+0,3*0,03+0,3*0,05 = 0,028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0420"/>
                                        </p:tgtEl>
                                        <p:attrNameLst>
                                          <p:attrName>style.visibility</p:attrName>
                                        </p:attrNameLst>
                                      </p:cBhvr>
                                      <p:to>
                                        <p:strVal val="visible"/>
                                      </p:to>
                                    </p:set>
                                    <p:animEffect transition="in" filter="wipe(down)">
                                      <p:cBhvr>
                                        <p:cTn id="7" dur="500"/>
                                        <p:tgtEl>
                                          <p:spTgt spid="604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0435"/>
                                        </p:tgtEl>
                                        <p:attrNameLst>
                                          <p:attrName>style.visibility</p:attrName>
                                        </p:attrNameLst>
                                      </p:cBhvr>
                                      <p:to>
                                        <p:strVal val="visible"/>
                                      </p:to>
                                    </p:set>
                                    <p:animEffect transition="in" filter="wipe(down)">
                                      <p:cBhvr>
                                        <p:cTn id="12" dur="500"/>
                                        <p:tgtEl>
                                          <p:spTgt spid="60435"/>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0421"/>
                                        </p:tgtEl>
                                        <p:attrNameLst>
                                          <p:attrName>style.visibility</p:attrName>
                                        </p:attrNameLst>
                                      </p:cBhvr>
                                      <p:to>
                                        <p:strVal val="visible"/>
                                      </p:to>
                                    </p:set>
                                    <p:animEffect transition="in" filter="wipe(down)">
                                      <p:cBhvr>
                                        <p:cTn id="15" dur="500"/>
                                        <p:tgtEl>
                                          <p:spTgt spid="60421"/>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60424"/>
                                        </p:tgtEl>
                                        <p:attrNameLst>
                                          <p:attrName>style.visibility</p:attrName>
                                        </p:attrNameLst>
                                      </p:cBhvr>
                                      <p:to>
                                        <p:strVal val="visible"/>
                                      </p:to>
                                    </p:set>
                                    <p:animEffect transition="in" filter="wipe(down)">
                                      <p:cBhvr>
                                        <p:cTn id="18" dur="500"/>
                                        <p:tgtEl>
                                          <p:spTgt spid="6042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0437"/>
                                        </p:tgtEl>
                                        <p:attrNameLst>
                                          <p:attrName>style.visibility</p:attrName>
                                        </p:attrNameLst>
                                      </p:cBhvr>
                                      <p:to>
                                        <p:strVal val="visible"/>
                                      </p:to>
                                    </p:set>
                                    <p:animEffect transition="in" filter="wipe(down)">
                                      <p:cBhvr>
                                        <p:cTn id="23" dur="500"/>
                                        <p:tgtEl>
                                          <p:spTgt spid="60437"/>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60423"/>
                                        </p:tgtEl>
                                        <p:attrNameLst>
                                          <p:attrName>style.visibility</p:attrName>
                                        </p:attrNameLst>
                                      </p:cBhvr>
                                      <p:to>
                                        <p:strVal val="visible"/>
                                      </p:to>
                                    </p:set>
                                    <p:animEffect transition="in" filter="wipe(down)">
                                      <p:cBhvr>
                                        <p:cTn id="26" dur="500"/>
                                        <p:tgtEl>
                                          <p:spTgt spid="60423"/>
                                        </p:tgtEl>
                                      </p:cBhvr>
                                    </p:animEffect>
                                  </p:childTnLst>
                                </p:cTn>
                              </p:par>
                              <p:par>
                                <p:cTn id="27" presetID="22" presetClass="entr" presetSubtype="4" fill="hold" nodeType="withEffect">
                                  <p:stCondLst>
                                    <p:cond delay="0"/>
                                  </p:stCondLst>
                                  <p:childTnLst>
                                    <p:set>
                                      <p:cBhvr>
                                        <p:cTn id="28" dur="1" fill="hold">
                                          <p:stCondLst>
                                            <p:cond delay="0"/>
                                          </p:stCondLst>
                                        </p:cTn>
                                        <p:tgtEl>
                                          <p:spTgt spid="60425">
                                            <p:txEl>
                                              <p:pRg st="0" end="0"/>
                                            </p:txEl>
                                          </p:spTgt>
                                        </p:tgtEl>
                                        <p:attrNameLst>
                                          <p:attrName>style.visibility</p:attrName>
                                        </p:attrNameLst>
                                      </p:cBhvr>
                                      <p:to>
                                        <p:strVal val="visible"/>
                                      </p:to>
                                    </p:set>
                                    <p:animEffect transition="in" filter="wipe(down)">
                                      <p:cBhvr>
                                        <p:cTn id="29" dur="500"/>
                                        <p:tgtEl>
                                          <p:spTgt spid="60425">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60436"/>
                                        </p:tgtEl>
                                        <p:attrNameLst>
                                          <p:attrName>style.visibility</p:attrName>
                                        </p:attrNameLst>
                                      </p:cBhvr>
                                      <p:to>
                                        <p:strVal val="visible"/>
                                      </p:to>
                                    </p:set>
                                    <p:animEffect transition="in" filter="wipe(down)">
                                      <p:cBhvr>
                                        <p:cTn id="34" dur="500"/>
                                        <p:tgtEl>
                                          <p:spTgt spid="60436"/>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60422"/>
                                        </p:tgtEl>
                                        <p:attrNameLst>
                                          <p:attrName>style.visibility</p:attrName>
                                        </p:attrNameLst>
                                      </p:cBhvr>
                                      <p:to>
                                        <p:strVal val="visible"/>
                                      </p:to>
                                    </p:set>
                                    <p:animEffect transition="in" filter="wipe(down)">
                                      <p:cBhvr>
                                        <p:cTn id="37" dur="500"/>
                                        <p:tgtEl>
                                          <p:spTgt spid="60422"/>
                                        </p:tgtEl>
                                      </p:cBhvr>
                                    </p:animEffect>
                                  </p:childTnLst>
                                </p:cTn>
                              </p:par>
                              <p:par>
                                <p:cTn id="38" presetID="22" presetClass="entr" presetSubtype="4" fill="hold" nodeType="withEffect">
                                  <p:stCondLst>
                                    <p:cond delay="0"/>
                                  </p:stCondLst>
                                  <p:childTnLst>
                                    <p:set>
                                      <p:cBhvr>
                                        <p:cTn id="39" dur="1" fill="hold">
                                          <p:stCondLst>
                                            <p:cond delay="0"/>
                                          </p:stCondLst>
                                        </p:cTn>
                                        <p:tgtEl>
                                          <p:spTgt spid="60426">
                                            <p:txEl>
                                              <p:pRg st="0" end="0"/>
                                            </p:txEl>
                                          </p:spTgt>
                                        </p:tgtEl>
                                        <p:attrNameLst>
                                          <p:attrName>style.visibility</p:attrName>
                                        </p:attrNameLst>
                                      </p:cBhvr>
                                      <p:to>
                                        <p:strVal val="visible"/>
                                      </p:to>
                                    </p:set>
                                    <p:animEffect transition="in" filter="wipe(down)">
                                      <p:cBhvr>
                                        <p:cTn id="40" dur="500"/>
                                        <p:tgtEl>
                                          <p:spTgt spid="60426">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60433"/>
                                        </p:tgtEl>
                                        <p:attrNameLst>
                                          <p:attrName>style.visibility</p:attrName>
                                        </p:attrNameLst>
                                      </p:cBhvr>
                                      <p:to>
                                        <p:strVal val="visible"/>
                                      </p:to>
                                    </p:set>
                                    <p:animEffect transition="in" filter="wipe(down)">
                                      <p:cBhvr>
                                        <p:cTn id="45" dur="500"/>
                                        <p:tgtEl>
                                          <p:spTgt spid="60433"/>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60427"/>
                                        </p:tgtEl>
                                        <p:attrNameLst>
                                          <p:attrName>style.visibility</p:attrName>
                                        </p:attrNameLst>
                                      </p:cBhvr>
                                      <p:to>
                                        <p:strVal val="visible"/>
                                      </p:to>
                                    </p:set>
                                    <p:animEffect transition="in" filter="wipe(down)">
                                      <p:cBhvr>
                                        <p:cTn id="48" dur="500"/>
                                        <p:tgtEl>
                                          <p:spTgt spid="60427"/>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60434"/>
                                        </p:tgtEl>
                                        <p:attrNameLst>
                                          <p:attrName>style.visibility</p:attrName>
                                        </p:attrNameLst>
                                      </p:cBhvr>
                                      <p:to>
                                        <p:strVal val="visible"/>
                                      </p:to>
                                    </p:set>
                                    <p:animEffect transition="in" filter="wipe(down)">
                                      <p:cBhvr>
                                        <p:cTn id="51" dur="500"/>
                                        <p:tgtEl>
                                          <p:spTgt spid="60434"/>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60428"/>
                                        </p:tgtEl>
                                        <p:attrNameLst>
                                          <p:attrName>style.visibility</p:attrName>
                                        </p:attrNameLst>
                                      </p:cBhvr>
                                      <p:to>
                                        <p:strVal val="visible"/>
                                      </p:to>
                                    </p:set>
                                    <p:animEffect transition="in" filter="wipe(down)">
                                      <p:cBhvr>
                                        <p:cTn id="56" dur="500"/>
                                        <p:tgtEl>
                                          <p:spTgt spid="60428"/>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60439"/>
                                        </p:tgtEl>
                                        <p:attrNameLst>
                                          <p:attrName>style.visibility</p:attrName>
                                        </p:attrNameLst>
                                      </p:cBhvr>
                                      <p:to>
                                        <p:strVal val="visible"/>
                                      </p:to>
                                    </p:set>
                                    <p:animEffect transition="in" filter="wipe(down)">
                                      <p:cBhvr>
                                        <p:cTn id="61" dur="500"/>
                                        <p:tgtEl>
                                          <p:spTgt spid="60439"/>
                                        </p:tgtEl>
                                      </p:cBhvr>
                                    </p:animEffect>
                                  </p:childTnLst>
                                </p:cTn>
                              </p:par>
                              <p:par>
                                <p:cTn id="62" presetID="22" presetClass="entr" presetSubtype="4" fill="hold" grpId="0" nodeType="withEffect">
                                  <p:stCondLst>
                                    <p:cond delay="0"/>
                                  </p:stCondLst>
                                  <p:childTnLst>
                                    <p:set>
                                      <p:cBhvr>
                                        <p:cTn id="63" dur="1" fill="hold">
                                          <p:stCondLst>
                                            <p:cond delay="0"/>
                                          </p:stCondLst>
                                        </p:cTn>
                                        <p:tgtEl>
                                          <p:spTgt spid="60429"/>
                                        </p:tgtEl>
                                        <p:attrNameLst>
                                          <p:attrName>style.visibility</p:attrName>
                                        </p:attrNameLst>
                                      </p:cBhvr>
                                      <p:to>
                                        <p:strVal val="visible"/>
                                      </p:to>
                                    </p:set>
                                    <p:animEffect transition="in" filter="wipe(down)">
                                      <p:cBhvr>
                                        <p:cTn id="64" dur="500"/>
                                        <p:tgtEl>
                                          <p:spTgt spid="60429"/>
                                        </p:tgtEl>
                                      </p:cBhvr>
                                    </p:animEffect>
                                  </p:childTnLst>
                                </p:cTn>
                              </p:par>
                              <p:par>
                                <p:cTn id="65" presetID="22" presetClass="entr" presetSubtype="4" fill="hold" grpId="0" nodeType="withEffect">
                                  <p:stCondLst>
                                    <p:cond delay="0"/>
                                  </p:stCondLst>
                                  <p:childTnLst>
                                    <p:set>
                                      <p:cBhvr>
                                        <p:cTn id="66" dur="1" fill="hold">
                                          <p:stCondLst>
                                            <p:cond delay="0"/>
                                          </p:stCondLst>
                                        </p:cTn>
                                        <p:tgtEl>
                                          <p:spTgt spid="60441"/>
                                        </p:tgtEl>
                                        <p:attrNameLst>
                                          <p:attrName>style.visibility</p:attrName>
                                        </p:attrNameLst>
                                      </p:cBhvr>
                                      <p:to>
                                        <p:strVal val="visible"/>
                                      </p:to>
                                    </p:set>
                                    <p:animEffect transition="in" filter="wipe(down)">
                                      <p:cBhvr>
                                        <p:cTn id="67" dur="500"/>
                                        <p:tgtEl>
                                          <p:spTgt spid="60441"/>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60431"/>
                                        </p:tgtEl>
                                        <p:attrNameLst>
                                          <p:attrName>style.visibility</p:attrName>
                                        </p:attrNameLst>
                                      </p:cBhvr>
                                      <p:to>
                                        <p:strVal val="visible"/>
                                      </p:to>
                                    </p:set>
                                    <p:animEffect transition="in" filter="wipe(down)">
                                      <p:cBhvr>
                                        <p:cTn id="72" dur="500"/>
                                        <p:tgtEl>
                                          <p:spTgt spid="60431"/>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60440"/>
                                        </p:tgtEl>
                                        <p:attrNameLst>
                                          <p:attrName>style.visibility</p:attrName>
                                        </p:attrNameLst>
                                      </p:cBhvr>
                                      <p:to>
                                        <p:strVal val="visible"/>
                                      </p:to>
                                    </p:set>
                                    <p:animEffect transition="in" filter="wipe(down)">
                                      <p:cBhvr>
                                        <p:cTn id="77" dur="500"/>
                                        <p:tgtEl>
                                          <p:spTgt spid="60440"/>
                                        </p:tgtEl>
                                      </p:cBhvr>
                                    </p:animEffect>
                                  </p:childTnLst>
                                </p:cTn>
                              </p:par>
                              <p:par>
                                <p:cTn id="78" presetID="22" presetClass="entr" presetSubtype="4" fill="hold" grpId="0" nodeType="withEffect">
                                  <p:stCondLst>
                                    <p:cond delay="0"/>
                                  </p:stCondLst>
                                  <p:childTnLst>
                                    <p:set>
                                      <p:cBhvr>
                                        <p:cTn id="79" dur="1" fill="hold">
                                          <p:stCondLst>
                                            <p:cond delay="0"/>
                                          </p:stCondLst>
                                        </p:cTn>
                                        <p:tgtEl>
                                          <p:spTgt spid="60430"/>
                                        </p:tgtEl>
                                        <p:attrNameLst>
                                          <p:attrName>style.visibility</p:attrName>
                                        </p:attrNameLst>
                                      </p:cBhvr>
                                      <p:to>
                                        <p:strVal val="visible"/>
                                      </p:to>
                                    </p:set>
                                    <p:animEffect transition="in" filter="wipe(down)">
                                      <p:cBhvr>
                                        <p:cTn id="80" dur="500"/>
                                        <p:tgtEl>
                                          <p:spTgt spid="60430"/>
                                        </p:tgtEl>
                                      </p:cBhvr>
                                    </p:animEffect>
                                  </p:childTnLst>
                                </p:cTn>
                              </p:par>
                              <p:par>
                                <p:cTn id="81" presetID="22" presetClass="entr" presetSubtype="4" fill="hold" nodeType="withEffect">
                                  <p:stCondLst>
                                    <p:cond delay="0"/>
                                  </p:stCondLst>
                                  <p:childTnLst>
                                    <p:set>
                                      <p:cBhvr>
                                        <p:cTn id="82" dur="1" fill="hold">
                                          <p:stCondLst>
                                            <p:cond delay="0"/>
                                          </p:stCondLst>
                                        </p:cTn>
                                        <p:tgtEl>
                                          <p:spTgt spid="60442">
                                            <p:txEl>
                                              <p:pRg st="0" end="0"/>
                                            </p:txEl>
                                          </p:spTgt>
                                        </p:tgtEl>
                                        <p:attrNameLst>
                                          <p:attrName>style.visibility</p:attrName>
                                        </p:attrNameLst>
                                      </p:cBhvr>
                                      <p:to>
                                        <p:strVal val="visible"/>
                                      </p:to>
                                    </p:set>
                                    <p:animEffect transition="in" filter="wipe(down)">
                                      <p:cBhvr>
                                        <p:cTn id="83" dur="500"/>
                                        <p:tgtEl>
                                          <p:spTgt spid="60442">
                                            <p:txEl>
                                              <p:pRg st="0" end="0"/>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22" presetClass="entr" presetSubtype="4" fill="hold" grpId="0" nodeType="clickEffect">
                                  <p:stCondLst>
                                    <p:cond delay="0"/>
                                  </p:stCondLst>
                                  <p:childTnLst>
                                    <p:set>
                                      <p:cBhvr>
                                        <p:cTn id="87" dur="1" fill="hold">
                                          <p:stCondLst>
                                            <p:cond delay="0"/>
                                          </p:stCondLst>
                                        </p:cTn>
                                        <p:tgtEl>
                                          <p:spTgt spid="60432"/>
                                        </p:tgtEl>
                                        <p:attrNameLst>
                                          <p:attrName>style.visibility</p:attrName>
                                        </p:attrNameLst>
                                      </p:cBhvr>
                                      <p:to>
                                        <p:strVal val="visible"/>
                                      </p:to>
                                    </p:set>
                                    <p:animEffect transition="in" filter="wipe(down)">
                                      <p:cBhvr>
                                        <p:cTn id="88" dur="500"/>
                                        <p:tgtEl>
                                          <p:spTgt spid="60432"/>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4" fill="hold" nodeType="clickEffect">
                                  <p:stCondLst>
                                    <p:cond delay="0"/>
                                  </p:stCondLst>
                                  <p:childTnLst>
                                    <p:set>
                                      <p:cBhvr>
                                        <p:cTn id="92" dur="1" fill="hold">
                                          <p:stCondLst>
                                            <p:cond delay="0"/>
                                          </p:stCondLst>
                                        </p:cTn>
                                        <p:tgtEl>
                                          <p:spTgt spid="60444">
                                            <p:txEl>
                                              <p:pRg st="0" end="0"/>
                                            </p:txEl>
                                          </p:spTgt>
                                        </p:tgtEl>
                                        <p:attrNameLst>
                                          <p:attrName>style.visibility</p:attrName>
                                        </p:attrNameLst>
                                      </p:cBhvr>
                                      <p:to>
                                        <p:strVal val="visible"/>
                                      </p:to>
                                    </p:set>
                                    <p:animEffect transition="in" filter="wipe(down)">
                                      <p:cBhvr>
                                        <p:cTn id="93" dur="500"/>
                                        <p:tgtEl>
                                          <p:spTgt spid="6044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0" grpId="0" animBg="1"/>
      <p:bldP spid="60421" grpId="0" animBg="1"/>
      <p:bldP spid="60422" grpId="0" animBg="1"/>
      <p:bldP spid="60423" grpId="0" animBg="1"/>
      <p:bldP spid="60424" grpId="0"/>
      <p:bldP spid="60427" grpId="0" animBg="1"/>
      <p:bldP spid="60428" grpId="0" animBg="1"/>
      <p:bldP spid="60429" grpId="0" animBg="1"/>
      <p:bldP spid="60430" grpId="0" animBg="1"/>
      <p:bldP spid="60431" grpId="0" animBg="1"/>
      <p:bldP spid="60432" grpId="0" animBg="1"/>
      <p:bldP spid="60433" grpId="0"/>
      <p:bldP spid="60434" grpId="0"/>
      <p:bldP spid="60435" grpId="0"/>
      <p:bldP spid="60436" grpId="0"/>
      <p:bldP spid="60437" grpId="0"/>
      <p:bldP spid="60439" grpId="0"/>
      <p:bldP spid="60440" grpId="0"/>
      <p:bldP spid="6044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type="body" sz="half" idx="1"/>
          </p:nvPr>
        </p:nvSpPr>
        <p:spPr>
          <a:xfrm>
            <a:off x="323850" y="260350"/>
            <a:ext cx="5832475" cy="6264275"/>
          </a:xfrm>
        </p:spPr>
        <p:txBody>
          <a:bodyPr/>
          <a:lstStyle/>
          <a:p>
            <a:pPr>
              <a:buFont typeface="Wingdings" pitchFamily="2" charset="2"/>
              <a:buNone/>
            </a:pPr>
            <a:r>
              <a:rPr lang="ru-RU" sz="2800"/>
              <a:t>     </a:t>
            </a:r>
            <a:r>
              <a:rPr lang="ru-RU" sz="2800" b="1">
                <a:solidFill>
                  <a:srgbClr val="800000"/>
                </a:solidFill>
              </a:rPr>
              <a:t>В волшебной стране бывает два типа погоды: хорошая и отличная, причем погода, установившись утром, держится неизменной весь день. Известно, что с вероятностью 0,8 погода завтра будет такой же , как и сегодня. Сегодня 3 июня, погода в волшебной стране  хорошая. Найдите вероятность того,  что 6 июня в Волшебной стране будет отличная погода.</a:t>
            </a:r>
          </a:p>
        </p:txBody>
      </p:sp>
      <p:sp>
        <p:nvSpPr>
          <p:cNvPr id="61444" name="Text Box 4"/>
          <p:cNvSpPr txBox="1">
            <a:spLocks noChangeArrowheads="1"/>
          </p:cNvSpPr>
          <p:nvPr/>
        </p:nvSpPr>
        <p:spPr bwMode="auto">
          <a:xfrm>
            <a:off x="6227763" y="5949950"/>
            <a:ext cx="2735262" cy="579438"/>
          </a:xfrm>
          <a:prstGeom prst="rect">
            <a:avLst/>
          </a:prstGeom>
          <a:noFill/>
          <a:ln w="9525">
            <a:noFill/>
            <a:miter lim="800000"/>
            <a:headEnd/>
            <a:tailEnd/>
          </a:ln>
          <a:effectLst/>
        </p:spPr>
        <p:txBody>
          <a:bodyPr>
            <a:spAutoFit/>
          </a:bodyPr>
          <a:lstStyle/>
          <a:p>
            <a:pPr>
              <a:spcBef>
                <a:spcPct val="50000"/>
              </a:spcBef>
            </a:pPr>
            <a:r>
              <a:rPr lang="ru-RU">
                <a:solidFill>
                  <a:srgbClr val="66FF99"/>
                </a:solidFill>
              </a:rPr>
              <a:t>Ответ: 0,392</a:t>
            </a:r>
          </a:p>
        </p:txBody>
      </p:sp>
      <p:pic>
        <p:nvPicPr>
          <p:cNvPr id="14340" name="Рисунок 1" descr="MC900434411[1]"/>
          <p:cNvPicPr>
            <a:picLocks noChangeAspect="1" noChangeArrowheads="1"/>
          </p:cNvPicPr>
          <p:nvPr>
            <p:ph sz="half" idx="2"/>
          </p:nvPr>
        </p:nvPicPr>
        <p:blipFill>
          <a:blip r:embed="rId2" cstate="email"/>
          <a:srcRect/>
          <a:stretch>
            <a:fillRect/>
          </a:stretch>
        </p:blipFill>
        <p:spPr>
          <a:xfrm>
            <a:off x="6659563" y="333375"/>
            <a:ext cx="2484437" cy="2735263"/>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Effect transition="in" filter="wipe(down)">
                                      <p:cBhvr>
                                        <p:cTn id="7" dur="500"/>
                                        <p:tgtEl>
                                          <p:spTgt spid="61443">
                                            <p:txEl>
                                              <p:pRg st="0" end="0"/>
                                            </p:txEl>
                                          </p:spTgt>
                                        </p:tgtEl>
                                      </p:cBhvr>
                                    </p:animEffect>
                                  </p:childTnLst>
                                </p:cTn>
                              </p:par>
                            </p:childTnLst>
                          </p:cTn>
                        </p:par>
                        <p:par>
                          <p:cTn id="8" fill="hold">
                            <p:stCondLst>
                              <p:cond delay="500"/>
                            </p:stCondLst>
                            <p:childTnLst>
                              <p:par>
                                <p:cTn id="9" presetID="23" presetClass="entr" presetSubtype="16" fill="hold" nodeType="afterEffect">
                                  <p:stCondLst>
                                    <p:cond delay="0"/>
                                  </p:stCondLst>
                                  <p:childTnLst>
                                    <p:set>
                                      <p:cBhvr>
                                        <p:cTn id="10" dur="1" fill="hold">
                                          <p:stCondLst>
                                            <p:cond delay="0"/>
                                          </p:stCondLst>
                                        </p:cTn>
                                        <p:tgtEl>
                                          <p:spTgt spid="14340"/>
                                        </p:tgtEl>
                                        <p:attrNameLst>
                                          <p:attrName>style.visibility</p:attrName>
                                        </p:attrNameLst>
                                      </p:cBhvr>
                                      <p:to>
                                        <p:strVal val="visible"/>
                                      </p:to>
                                    </p:set>
                                    <p:anim calcmode="lin" valueType="num">
                                      <p:cBhvr>
                                        <p:cTn id="11" dur="500" fill="hold"/>
                                        <p:tgtEl>
                                          <p:spTgt spid="14340"/>
                                        </p:tgtEl>
                                        <p:attrNameLst>
                                          <p:attrName>ppt_w</p:attrName>
                                        </p:attrNameLst>
                                      </p:cBhvr>
                                      <p:tavLst>
                                        <p:tav tm="0">
                                          <p:val>
                                            <p:fltVal val="0"/>
                                          </p:val>
                                        </p:tav>
                                        <p:tav tm="100000">
                                          <p:val>
                                            <p:strVal val="#ppt_w"/>
                                          </p:val>
                                        </p:tav>
                                      </p:tavLst>
                                    </p:anim>
                                    <p:anim calcmode="lin" valueType="num">
                                      <p:cBhvr>
                                        <p:cTn id="12" dur="500" fill="hold"/>
                                        <p:tgtEl>
                                          <p:spTgt spid="14340"/>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1444">
                                            <p:txEl>
                                              <p:pRg st="0" end="0"/>
                                            </p:txEl>
                                          </p:spTgt>
                                        </p:tgtEl>
                                        <p:attrNameLst>
                                          <p:attrName>style.visibility</p:attrName>
                                        </p:attrNameLst>
                                      </p:cBhvr>
                                      <p:to>
                                        <p:strVal val="visible"/>
                                      </p:to>
                                    </p:set>
                                    <p:animEffect transition="in" filter="wipe(down)">
                                      <p:cBhvr>
                                        <p:cTn id="17" dur="500"/>
                                        <p:tgtEl>
                                          <p:spTgt spid="6144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9" name="Rectangle 5"/>
          <p:cNvSpPr>
            <a:spLocks noGrp="1" noChangeArrowheads="1"/>
          </p:cNvSpPr>
          <p:nvPr>
            <p:ph type="title"/>
          </p:nvPr>
        </p:nvSpPr>
        <p:spPr/>
        <p:txBody>
          <a:bodyPr/>
          <a:lstStyle/>
          <a:p>
            <a:r>
              <a:rPr lang="ru-RU"/>
              <a:t>Спасибо за внимание!</a:t>
            </a:r>
          </a:p>
        </p:txBody>
      </p:sp>
      <p:pic>
        <p:nvPicPr>
          <p:cNvPr id="53250" name="Рисунок 4" descr="C:\Users\Василий\Pictures\9840746.jpg"/>
          <p:cNvPicPr>
            <a:picLocks noChangeAspect="1" noChangeArrowheads="1"/>
          </p:cNvPicPr>
          <p:nvPr>
            <p:ph idx="1"/>
          </p:nvPr>
        </p:nvPicPr>
        <p:blipFill>
          <a:blip r:embed="rId2" cstate="email"/>
          <a:srcRect/>
          <a:stretch>
            <a:fillRect/>
          </a:stretch>
        </p:blipFill>
        <p:spPr>
          <a:xfrm>
            <a:off x="3419475" y="2795588"/>
            <a:ext cx="2305050" cy="2486025"/>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53250"/>
                                        </p:tgtEl>
                                        <p:attrNameLst>
                                          <p:attrName>style.visibility</p:attrName>
                                        </p:attrNameLst>
                                      </p:cBhvr>
                                      <p:to>
                                        <p:strVal val="visible"/>
                                      </p:to>
                                    </p:set>
                                    <p:anim calcmode="lin" valueType="num">
                                      <p:cBhvr>
                                        <p:cTn id="7" dur="2000" fill="hold"/>
                                        <p:tgtEl>
                                          <p:spTgt spid="53250"/>
                                        </p:tgtEl>
                                        <p:attrNameLst>
                                          <p:attrName>ppt_x</p:attrName>
                                        </p:attrNameLst>
                                      </p:cBhvr>
                                      <p:tavLst>
                                        <p:tav tm="0">
                                          <p:val>
                                            <p:strVal val="#ppt_x-.2"/>
                                          </p:val>
                                        </p:tav>
                                        <p:tav tm="100000">
                                          <p:val>
                                            <p:strVal val="#ppt_x"/>
                                          </p:val>
                                        </p:tav>
                                      </p:tavLst>
                                    </p:anim>
                                    <p:anim calcmode="lin" valueType="num">
                                      <p:cBhvr>
                                        <p:cTn id="8" dur="2000" fill="hold"/>
                                        <p:tgtEl>
                                          <p:spTgt spid="53250"/>
                                        </p:tgtEl>
                                        <p:attrNameLst>
                                          <p:attrName>ppt_y</p:attrName>
                                        </p:attrNameLst>
                                      </p:cBhvr>
                                      <p:tavLst>
                                        <p:tav tm="0">
                                          <p:val>
                                            <p:strVal val="#ppt_y"/>
                                          </p:val>
                                        </p:tav>
                                        <p:tav tm="100000">
                                          <p:val>
                                            <p:strVal val="#ppt_y"/>
                                          </p:val>
                                        </p:tav>
                                      </p:tavLst>
                                    </p:anim>
                                    <p:animEffect transition="in" filter="wipe(right)" prLst="gradientSize: 0.1">
                                      <p:cBhvr>
                                        <p:cTn id="9" dur="2000"/>
                                        <p:tgtEl>
                                          <p:spTgt spid="53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323850" y="836613"/>
            <a:ext cx="8820150" cy="4691062"/>
          </a:xfrm>
        </p:spPr>
        <p:txBody>
          <a:bodyPr/>
          <a:lstStyle/>
          <a:p>
            <a:pPr>
              <a:buFont typeface="Wingdings" pitchFamily="2" charset="2"/>
              <a:buNone/>
            </a:pPr>
            <a:r>
              <a:rPr lang="ru-RU" b="1" u="sng">
                <a:solidFill>
                  <a:srgbClr val="66FF99"/>
                </a:solidFill>
              </a:rPr>
              <a:t>Бросаем игральную кость (кубик).</a:t>
            </a:r>
            <a:r>
              <a:rPr lang="ru-RU" b="1">
                <a:solidFill>
                  <a:srgbClr val="66FF99"/>
                </a:solidFill>
              </a:rPr>
              <a:t> </a:t>
            </a:r>
          </a:p>
          <a:p>
            <a:pPr>
              <a:buFont typeface="Wingdings" pitchFamily="2" charset="2"/>
              <a:buNone/>
            </a:pPr>
            <a:endParaRPr lang="ru-RU" b="1">
              <a:solidFill>
                <a:srgbClr val="66FF99"/>
              </a:solidFill>
            </a:endParaRPr>
          </a:p>
          <a:p>
            <a:pPr>
              <a:buFont typeface="Wingdings" pitchFamily="2" charset="2"/>
              <a:buNone/>
            </a:pPr>
            <a:r>
              <a:rPr lang="ru-RU" b="1">
                <a:solidFill>
                  <a:schemeClr val="folHlink"/>
                </a:solidFill>
              </a:rPr>
              <a:t>Выпадение одного очка</a:t>
            </a:r>
            <a:r>
              <a:rPr lang="ru-RU" b="1">
                <a:solidFill>
                  <a:srgbClr val="66FF99"/>
                </a:solidFill>
              </a:rPr>
              <a:t> – это один исход из шести возможных.</a:t>
            </a:r>
          </a:p>
          <a:p>
            <a:pPr>
              <a:buFont typeface="Wingdings" pitchFamily="2" charset="2"/>
              <a:buNone/>
            </a:pPr>
            <a:r>
              <a:rPr lang="ru-RU" b="1">
                <a:solidFill>
                  <a:schemeClr val="folHlink"/>
                </a:solidFill>
              </a:rPr>
              <a:t>Выпадение двух очков</a:t>
            </a:r>
            <a:r>
              <a:rPr lang="ru-RU" b="1">
                <a:solidFill>
                  <a:srgbClr val="66FF99"/>
                </a:solidFill>
              </a:rPr>
              <a:t>  - один исход из шести возможных.</a:t>
            </a:r>
          </a:p>
          <a:p>
            <a:pPr>
              <a:buFont typeface="Wingdings" pitchFamily="2" charset="2"/>
              <a:buNone/>
            </a:pPr>
            <a:r>
              <a:rPr lang="ru-RU" b="1">
                <a:solidFill>
                  <a:srgbClr val="66FF99"/>
                </a:solidFill>
              </a:rPr>
              <a:t>Допустим, нам необходимо выпадение 2 очков, такой исход в теории вероятностей называется</a:t>
            </a:r>
            <a:r>
              <a:rPr lang="ru-RU" b="1">
                <a:solidFill>
                  <a:schemeClr val="hlink"/>
                </a:solidFill>
              </a:rPr>
              <a:t>              </a:t>
            </a:r>
          </a:p>
          <a:p>
            <a:pPr>
              <a:buFont typeface="Wingdings" pitchFamily="2" charset="2"/>
              <a:buNone/>
            </a:pPr>
            <a:r>
              <a:rPr lang="ru-RU" b="1">
                <a:solidFill>
                  <a:schemeClr val="hlink"/>
                </a:solidFill>
              </a:rPr>
              <a:t>                                     </a:t>
            </a:r>
            <a:r>
              <a:rPr lang="ru-RU" b="1">
                <a:solidFill>
                  <a:srgbClr val="800000"/>
                </a:solidFill>
              </a:rPr>
              <a:t>благоприятным.</a:t>
            </a:r>
          </a:p>
          <a:p>
            <a:pPr>
              <a:buFont typeface="Wingdings" pitchFamily="2" charset="2"/>
              <a:buNone/>
            </a:pPr>
            <a:endParaRPr lang="ru-RU" b="1">
              <a:solidFill>
                <a:srgbClr val="8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wipe(down)">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wipe(down)">
                                      <p:cBhvr>
                                        <p:cTn id="12" dur="500"/>
                                        <p:tgtEl>
                                          <p:spTgt spid="1126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1267">
                                            <p:txEl>
                                              <p:pRg st="3" end="3"/>
                                            </p:txEl>
                                          </p:spTgt>
                                        </p:tgtEl>
                                        <p:attrNameLst>
                                          <p:attrName>style.visibility</p:attrName>
                                        </p:attrNameLst>
                                      </p:cBhvr>
                                      <p:to>
                                        <p:strVal val="visible"/>
                                      </p:to>
                                    </p:set>
                                    <p:animEffect transition="in" filter="wipe(down)">
                                      <p:cBhvr>
                                        <p:cTn id="17" dur="500"/>
                                        <p:tgtEl>
                                          <p:spTgt spid="1126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1267">
                                            <p:txEl>
                                              <p:pRg st="4" end="4"/>
                                            </p:txEl>
                                          </p:spTgt>
                                        </p:tgtEl>
                                        <p:attrNameLst>
                                          <p:attrName>style.visibility</p:attrName>
                                        </p:attrNameLst>
                                      </p:cBhvr>
                                      <p:to>
                                        <p:strVal val="visible"/>
                                      </p:to>
                                    </p:set>
                                    <p:animEffect transition="in" filter="wipe(down)">
                                      <p:cBhvr>
                                        <p:cTn id="22" dur="500"/>
                                        <p:tgtEl>
                                          <p:spTgt spid="1126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1267">
                                            <p:txEl>
                                              <p:pRg st="5" end="5"/>
                                            </p:txEl>
                                          </p:spTgt>
                                        </p:tgtEl>
                                        <p:attrNameLst>
                                          <p:attrName>style.visibility</p:attrName>
                                        </p:attrNameLst>
                                      </p:cBhvr>
                                      <p:to>
                                        <p:strVal val="visible"/>
                                      </p:to>
                                    </p:set>
                                    <p:animEffect transition="in" filter="wipe(down)">
                                      <p:cBhvr>
                                        <p:cTn id="27" dur="500"/>
                                        <p:tgtEl>
                                          <p:spTgt spid="112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250825" y="476250"/>
            <a:ext cx="8569325" cy="5619750"/>
          </a:xfrm>
        </p:spPr>
        <p:txBody>
          <a:bodyPr/>
          <a:lstStyle/>
          <a:p>
            <a:pPr>
              <a:buFont typeface="Wingdings" pitchFamily="2" charset="2"/>
              <a:buNone/>
            </a:pPr>
            <a:r>
              <a:rPr lang="ru-RU" b="1">
                <a:solidFill>
                  <a:srgbClr val="66FF99"/>
                </a:solidFill>
              </a:rPr>
              <a:t>Вероятность выпадения тройки  -  1/6. </a:t>
            </a:r>
          </a:p>
          <a:p>
            <a:pPr>
              <a:buFont typeface="Wingdings" pitchFamily="2" charset="2"/>
              <a:buNone/>
            </a:pPr>
            <a:endParaRPr lang="ru-RU" b="1">
              <a:solidFill>
                <a:srgbClr val="66FF99"/>
              </a:solidFill>
            </a:endParaRPr>
          </a:p>
          <a:p>
            <a:pPr>
              <a:buFont typeface="Wingdings" pitchFamily="2" charset="2"/>
              <a:buNone/>
            </a:pPr>
            <a:r>
              <a:rPr lang="ru-RU" b="1">
                <a:solidFill>
                  <a:schemeClr val="folHlink"/>
                </a:solidFill>
              </a:rPr>
              <a:t>Вероятность выпадения семерки – 0.</a:t>
            </a:r>
          </a:p>
          <a:p>
            <a:pPr>
              <a:buFont typeface="Wingdings" pitchFamily="2" charset="2"/>
              <a:buNone/>
            </a:pPr>
            <a:endParaRPr lang="ru-RU" b="1">
              <a:solidFill>
                <a:schemeClr val="folHlink"/>
              </a:solidFill>
            </a:endParaRPr>
          </a:p>
          <a:p>
            <a:pPr>
              <a:buFont typeface="Wingdings" pitchFamily="2" charset="2"/>
              <a:buNone/>
            </a:pPr>
            <a:r>
              <a:rPr lang="ru-RU" b="1">
                <a:solidFill>
                  <a:srgbClr val="66FF99"/>
                </a:solidFill>
              </a:rPr>
              <a:t>Вероятность выпадения четного числа – ½.</a:t>
            </a:r>
          </a:p>
          <a:p>
            <a:pPr>
              <a:buFont typeface="Wingdings" pitchFamily="2" charset="2"/>
              <a:buNone/>
            </a:pPr>
            <a:endParaRPr lang="ru-RU" b="1">
              <a:solidFill>
                <a:srgbClr val="66FF99"/>
              </a:solidFill>
            </a:endParaRPr>
          </a:p>
          <a:p>
            <a:pPr>
              <a:buFont typeface="Wingdings" pitchFamily="2" charset="2"/>
              <a:buNone/>
            </a:pPr>
            <a:r>
              <a:rPr lang="ru-RU" b="1">
                <a:solidFill>
                  <a:schemeClr val="folHlink"/>
                </a:solidFill>
              </a:rPr>
              <a:t>Вероятность выпадения числа, меньше пяти – 4/6 или 2/3</a:t>
            </a:r>
          </a:p>
          <a:p>
            <a:pPr>
              <a:buFont typeface="Wingdings" pitchFamily="2" charset="2"/>
              <a:buNone/>
            </a:pPr>
            <a:endParaRPr lang="ru-RU" b="1">
              <a:solidFill>
                <a:schemeClr val="fo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linds(horizontal)">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2291">
                                            <p:txEl>
                                              <p:pRg st="2" end="2"/>
                                            </p:txEl>
                                          </p:spTgt>
                                        </p:tgtEl>
                                        <p:attrNameLst>
                                          <p:attrName>style.visibility</p:attrName>
                                        </p:attrNameLst>
                                      </p:cBhvr>
                                      <p:to>
                                        <p:strVal val="visible"/>
                                      </p:to>
                                    </p:set>
                                    <p:animEffect transition="in" filter="blinds(horizontal)">
                                      <p:cBhvr>
                                        <p:cTn id="12" dur="500"/>
                                        <p:tgtEl>
                                          <p:spTgt spid="1229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2291">
                                            <p:txEl>
                                              <p:pRg st="4" end="4"/>
                                            </p:txEl>
                                          </p:spTgt>
                                        </p:tgtEl>
                                        <p:attrNameLst>
                                          <p:attrName>style.visibility</p:attrName>
                                        </p:attrNameLst>
                                      </p:cBhvr>
                                      <p:to>
                                        <p:strVal val="visible"/>
                                      </p:to>
                                    </p:set>
                                    <p:animEffect transition="in" filter="blinds(horizontal)">
                                      <p:cBhvr>
                                        <p:cTn id="17" dur="500"/>
                                        <p:tgtEl>
                                          <p:spTgt spid="1229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2291">
                                            <p:txEl>
                                              <p:pRg st="6" end="6"/>
                                            </p:txEl>
                                          </p:spTgt>
                                        </p:tgtEl>
                                        <p:attrNameLst>
                                          <p:attrName>style.visibility</p:attrName>
                                        </p:attrNameLst>
                                      </p:cBhvr>
                                      <p:to>
                                        <p:strVal val="visible"/>
                                      </p:to>
                                    </p:set>
                                    <p:animEffect transition="in" filter="blinds(horizontal)">
                                      <p:cBhvr>
                                        <p:cTn id="22" dur="500"/>
                                        <p:tgtEl>
                                          <p:spTgt spid="122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323850" y="333375"/>
            <a:ext cx="8820150" cy="5111750"/>
          </a:xfrm>
        </p:spPr>
        <p:txBody>
          <a:bodyPr/>
          <a:lstStyle/>
          <a:p>
            <a:pPr>
              <a:buFont typeface="Wingdings" pitchFamily="2" charset="2"/>
              <a:buNone/>
            </a:pPr>
            <a:r>
              <a:rPr lang="ru-RU" b="1" u="sng">
                <a:solidFill>
                  <a:srgbClr val="800000"/>
                </a:solidFill>
              </a:rPr>
              <a:t>Берем колоду  из 36 карт.</a:t>
            </a:r>
          </a:p>
          <a:p>
            <a:pPr>
              <a:buFont typeface="Wingdings" pitchFamily="2" charset="2"/>
              <a:buNone/>
            </a:pPr>
            <a:endParaRPr lang="ru-RU" b="1" u="sng">
              <a:solidFill>
                <a:srgbClr val="800000"/>
              </a:solidFill>
            </a:endParaRPr>
          </a:p>
          <a:p>
            <a:pPr>
              <a:buFont typeface="Wingdings" pitchFamily="2" charset="2"/>
              <a:buNone/>
            </a:pPr>
            <a:r>
              <a:rPr lang="ru-RU" b="1">
                <a:solidFill>
                  <a:schemeClr val="folHlink"/>
                </a:solidFill>
              </a:rPr>
              <a:t>Вероятность вытащить загаданную карту – 1/36.</a:t>
            </a:r>
          </a:p>
          <a:p>
            <a:pPr>
              <a:buFont typeface="Wingdings" pitchFamily="2" charset="2"/>
              <a:buNone/>
            </a:pPr>
            <a:r>
              <a:rPr lang="ru-RU" b="1">
                <a:solidFill>
                  <a:srgbClr val="66FF99"/>
                </a:solidFill>
              </a:rPr>
              <a:t>Вероятность вытащить туза – 4/36 или 1/9</a:t>
            </a:r>
          </a:p>
          <a:p>
            <a:pPr>
              <a:buFont typeface="Wingdings" pitchFamily="2" charset="2"/>
              <a:buNone/>
            </a:pPr>
            <a:r>
              <a:rPr lang="ru-RU" b="1">
                <a:solidFill>
                  <a:schemeClr val="folHlink"/>
                </a:solidFill>
              </a:rPr>
              <a:t>Вероятность вытащить карту масти бубен – 9/36 или ¼</a:t>
            </a:r>
          </a:p>
          <a:p>
            <a:pPr>
              <a:buFont typeface="Wingdings" pitchFamily="2" charset="2"/>
              <a:buNone/>
            </a:pPr>
            <a:r>
              <a:rPr lang="ru-RU" b="1">
                <a:solidFill>
                  <a:srgbClr val="66FF99"/>
                </a:solidFill>
              </a:rPr>
              <a:t>Вероятность вытащить красную карту – 18/36 или </a:t>
            </a:r>
            <a:r>
              <a:rPr lang="ru-RU">
                <a:solidFill>
                  <a:srgbClr val="66FF99"/>
                </a:solidFill>
              </a:rPr>
              <a:t>½.</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checkerboard(across)">
                                      <p:cBhvr>
                                        <p:cTn id="7" dur="500"/>
                                        <p:tgtEl>
                                          <p:spTgt spid="143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4339">
                                            <p:txEl>
                                              <p:pRg st="2" end="2"/>
                                            </p:txEl>
                                          </p:spTgt>
                                        </p:tgtEl>
                                        <p:attrNameLst>
                                          <p:attrName>style.visibility</p:attrName>
                                        </p:attrNameLst>
                                      </p:cBhvr>
                                      <p:to>
                                        <p:strVal val="visible"/>
                                      </p:to>
                                    </p:set>
                                    <p:animEffect transition="in" filter="checkerboard(across)">
                                      <p:cBhvr>
                                        <p:cTn id="12" dur="500"/>
                                        <p:tgtEl>
                                          <p:spTgt spid="1433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4339">
                                            <p:txEl>
                                              <p:pRg st="3" end="3"/>
                                            </p:txEl>
                                          </p:spTgt>
                                        </p:tgtEl>
                                        <p:attrNameLst>
                                          <p:attrName>style.visibility</p:attrName>
                                        </p:attrNameLst>
                                      </p:cBhvr>
                                      <p:to>
                                        <p:strVal val="visible"/>
                                      </p:to>
                                    </p:set>
                                    <p:animEffect transition="in" filter="checkerboard(across)">
                                      <p:cBhvr>
                                        <p:cTn id="17" dur="500"/>
                                        <p:tgtEl>
                                          <p:spTgt spid="1433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4339">
                                            <p:txEl>
                                              <p:pRg st="4" end="4"/>
                                            </p:txEl>
                                          </p:spTgt>
                                        </p:tgtEl>
                                        <p:attrNameLst>
                                          <p:attrName>style.visibility</p:attrName>
                                        </p:attrNameLst>
                                      </p:cBhvr>
                                      <p:to>
                                        <p:strVal val="visible"/>
                                      </p:to>
                                    </p:set>
                                    <p:animEffect transition="in" filter="checkerboard(across)">
                                      <p:cBhvr>
                                        <p:cTn id="22" dur="500"/>
                                        <p:tgtEl>
                                          <p:spTgt spid="1433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animEffect transition="in" filter="checkerboard(across)">
                                      <p:cBhvr>
                                        <p:cTn id="27" dur="500"/>
                                        <p:tgtEl>
                                          <p:spTgt spid="14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sz="half" idx="1"/>
          </p:nvPr>
        </p:nvSpPr>
        <p:spPr>
          <a:xfrm>
            <a:off x="395288" y="333375"/>
            <a:ext cx="7848600" cy="6048375"/>
          </a:xfrm>
        </p:spPr>
        <p:txBody>
          <a:bodyPr/>
          <a:lstStyle/>
          <a:p>
            <a:pPr>
              <a:buFont typeface="Wingdings" pitchFamily="2" charset="2"/>
              <a:buNone/>
            </a:pPr>
            <a:r>
              <a:rPr lang="ru-RU" sz="3600" b="1">
                <a:solidFill>
                  <a:srgbClr val="800000"/>
                </a:solidFill>
              </a:rPr>
              <a:t>    Вероятность  события  </a:t>
            </a:r>
            <a:r>
              <a:rPr lang="ru-RU" sz="3600" b="1">
                <a:solidFill>
                  <a:srgbClr val="66FF99"/>
                </a:solidFill>
              </a:rPr>
              <a:t>равна</a:t>
            </a:r>
            <a:r>
              <a:rPr lang="ru-RU" sz="3600" b="1"/>
              <a:t>   </a:t>
            </a:r>
          </a:p>
          <a:p>
            <a:pPr>
              <a:buFont typeface="Wingdings" pitchFamily="2" charset="2"/>
              <a:buNone/>
            </a:pPr>
            <a:r>
              <a:rPr lang="ru-RU" sz="3600" b="1"/>
              <a:t>              </a:t>
            </a:r>
            <a:r>
              <a:rPr lang="ru-RU" sz="3600" b="1">
                <a:solidFill>
                  <a:srgbClr val="66FF99"/>
                </a:solidFill>
              </a:rPr>
              <a:t>отношению числа благоприятных исходов к числу всех возможных исходов.</a:t>
            </a:r>
          </a:p>
          <a:p>
            <a:pPr>
              <a:buFont typeface="Wingdings" pitchFamily="2" charset="2"/>
              <a:buNone/>
            </a:pPr>
            <a:endParaRPr lang="ru-RU" sz="2800" b="1">
              <a:solidFill>
                <a:srgbClr val="66FF99"/>
              </a:solidFill>
            </a:endParaRPr>
          </a:p>
          <a:p>
            <a:pPr>
              <a:buFont typeface="Wingdings" pitchFamily="2" charset="2"/>
              <a:buNone/>
            </a:pPr>
            <a:r>
              <a:rPr lang="ru-RU" sz="3600" b="1">
                <a:solidFill>
                  <a:srgbClr val="66FF99"/>
                </a:solidFill>
              </a:rPr>
              <a:t>Вероятность не может</a:t>
            </a:r>
          </a:p>
          <a:p>
            <a:pPr>
              <a:buFont typeface="Wingdings" pitchFamily="2" charset="2"/>
              <a:buNone/>
            </a:pPr>
            <a:r>
              <a:rPr lang="ru-RU" sz="3600" b="1">
                <a:solidFill>
                  <a:srgbClr val="66FF99"/>
                </a:solidFill>
              </a:rPr>
              <a:t>                     быть больше 1.</a:t>
            </a:r>
          </a:p>
          <a:p>
            <a:pPr>
              <a:buFont typeface="Wingdings" pitchFamily="2" charset="2"/>
              <a:buNone/>
            </a:pPr>
            <a:endParaRPr lang="ru-RU" sz="3600" b="1">
              <a:solidFill>
                <a:srgbClr val="66FF99"/>
              </a:solidFill>
            </a:endParaRPr>
          </a:p>
        </p:txBody>
      </p:sp>
      <p:sp>
        <p:nvSpPr>
          <p:cNvPr id="13319" name="Text Box 7"/>
          <p:cNvSpPr txBox="1">
            <a:spLocks noChangeArrowheads="1"/>
          </p:cNvSpPr>
          <p:nvPr/>
        </p:nvSpPr>
        <p:spPr bwMode="auto">
          <a:xfrm>
            <a:off x="539750" y="4868863"/>
            <a:ext cx="2303463" cy="579437"/>
          </a:xfrm>
          <a:prstGeom prst="rect">
            <a:avLst/>
          </a:prstGeom>
          <a:noFill/>
          <a:ln w="9525">
            <a:noFill/>
            <a:miter lim="800000"/>
            <a:headEnd/>
            <a:tailEnd/>
          </a:ln>
          <a:effectLst/>
        </p:spPr>
        <p:txBody>
          <a:bodyPr>
            <a:spAutoFit/>
          </a:bodyPr>
          <a:lstStyle/>
          <a:p>
            <a:pPr>
              <a:spcBef>
                <a:spcPct val="50000"/>
              </a:spcBef>
            </a:pPr>
            <a:endParaRPr lang="ru-RU"/>
          </a:p>
        </p:txBody>
      </p:sp>
      <p:pic>
        <p:nvPicPr>
          <p:cNvPr id="13320" name="Picture 17" descr="1[29]"/>
          <p:cNvPicPr>
            <a:picLocks noChangeAspect="1" noChangeArrowheads="1" noCrop="1"/>
          </p:cNvPicPr>
          <p:nvPr>
            <p:ph sz="half" idx="2"/>
          </p:nvPr>
        </p:nvPicPr>
        <p:blipFill>
          <a:blip r:embed="rId2" cstate="email"/>
          <a:srcRect/>
          <a:stretch>
            <a:fillRect/>
          </a:stretch>
        </p:blipFill>
        <p:spPr>
          <a:xfrm>
            <a:off x="7019925" y="4941888"/>
            <a:ext cx="1533525" cy="14097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diamond(in)">
                                      <p:cBhvr>
                                        <p:cTn id="7" dur="2000"/>
                                        <p:tgtEl>
                                          <p:spTgt spid="13315">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13315">
                                            <p:txEl>
                                              <p:pRg st="1" end="1"/>
                                            </p:txEl>
                                          </p:spTgt>
                                        </p:tgtEl>
                                        <p:attrNameLst>
                                          <p:attrName>style.visibility</p:attrName>
                                        </p:attrNameLst>
                                      </p:cBhvr>
                                      <p:to>
                                        <p:strVal val="visible"/>
                                      </p:to>
                                    </p:set>
                                    <p:animEffect transition="in" filter="diamond(in)">
                                      <p:cBhvr>
                                        <p:cTn id="10" dur="2000"/>
                                        <p:tgtEl>
                                          <p:spTgt spid="1331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anim calcmode="lin" valueType="num">
                                      <p:cBhvr additive="base">
                                        <p:cTn id="15" dur="5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3315">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3315">
                                            <p:txEl>
                                              <p:pRg st="4" end="4"/>
                                            </p:txEl>
                                          </p:spTgt>
                                        </p:tgtEl>
                                        <p:attrNameLst>
                                          <p:attrName>style.visibility</p:attrName>
                                        </p:attrNameLst>
                                      </p:cBhvr>
                                      <p:to>
                                        <p:strVal val="visible"/>
                                      </p:to>
                                    </p:set>
                                    <p:anim calcmode="lin" valueType="num">
                                      <p:cBhvr additive="base">
                                        <p:cTn id="19" dur="5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Grp="1" noChangeArrowheads="1"/>
          </p:cNvSpPr>
          <p:nvPr>
            <p:ph type="title"/>
          </p:nvPr>
        </p:nvSpPr>
        <p:spPr>
          <a:xfrm>
            <a:off x="1476375" y="1196975"/>
            <a:ext cx="6275388" cy="3840163"/>
          </a:xfrm>
          <a:noFill/>
          <a:ln/>
        </p:spPr>
        <p:txBody>
          <a:bodyPr/>
          <a:lstStyle/>
          <a:p>
            <a:pPr algn="r"/>
            <a:r>
              <a:rPr lang="ru-RU" sz="5400" b="1">
                <a:solidFill>
                  <a:schemeClr val="bg1"/>
                </a:solidFill>
              </a:rPr>
              <a:t>Методы решения</a:t>
            </a:r>
            <a:r>
              <a:rPr lang="ru-RU"/>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179388" y="1557338"/>
            <a:ext cx="8964612" cy="4967287"/>
          </a:xfrm>
        </p:spPr>
        <p:txBody>
          <a:bodyPr/>
          <a:lstStyle/>
          <a:p>
            <a:pPr>
              <a:buFont typeface="Wingdings" pitchFamily="2" charset="2"/>
              <a:buNone/>
            </a:pPr>
            <a:r>
              <a:rPr lang="ru-RU" sz="4000" b="1">
                <a:solidFill>
                  <a:srgbClr val="800000"/>
                </a:solidFill>
              </a:rPr>
              <a:t>     1.Метод логического перебора («решение напролом»)</a:t>
            </a:r>
            <a:r>
              <a:rPr lang="ru-RU" sz="4000" b="1">
                <a:solidFill>
                  <a:srgbClr val="66FF99"/>
                </a:solidFill>
              </a:rPr>
              <a:t> </a:t>
            </a:r>
          </a:p>
          <a:p>
            <a:pPr>
              <a:buFont typeface="Wingdings" pitchFamily="2" charset="2"/>
              <a:buNone/>
            </a:pPr>
            <a:r>
              <a:rPr lang="ru-RU" sz="4000" b="1">
                <a:solidFill>
                  <a:srgbClr val="66FF99"/>
                </a:solidFill>
              </a:rPr>
              <a:t>               – выписываются все возможные исходы (а), выбираются благоприятные (</a:t>
            </a:r>
            <a:r>
              <a:rPr lang="en-US" sz="4000" b="1">
                <a:solidFill>
                  <a:srgbClr val="66FF99"/>
                </a:solidFill>
              </a:rPr>
              <a:t>b)</a:t>
            </a:r>
            <a:r>
              <a:rPr lang="ru-RU" sz="4000" b="1">
                <a:solidFill>
                  <a:srgbClr val="66FF99"/>
                </a:solidFill>
              </a:rPr>
              <a:t>  и находится отношение</a:t>
            </a:r>
            <a:r>
              <a:rPr lang="en-US" sz="4000" b="1">
                <a:solidFill>
                  <a:srgbClr val="66FF99"/>
                </a:solidFill>
              </a:rPr>
              <a:t> p = b:a</a:t>
            </a:r>
            <a:r>
              <a:rPr lang="ru-RU" sz="4000" b="1">
                <a:solidFill>
                  <a:srgbClr val="800000"/>
                </a:solidFill>
              </a:rPr>
              <a:t>   </a:t>
            </a:r>
          </a:p>
        </p:txBody>
      </p:sp>
      <p:sp>
        <p:nvSpPr>
          <p:cNvPr id="24581" name="Rectangle 5"/>
          <p:cNvSpPr>
            <a:spLocks noGrp="1" noChangeArrowheads="1"/>
          </p:cNvSpPr>
          <p:nvPr>
            <p:ph type="title"/>
          </p:nvPr>
        </p:nvSpPr>
        <p:spPr>
          <a:xfrm>
            <a:off x="468313" y="333375"/>
            <a:ext cx="8675687" cy="987425"/>
          </a:xfrm>
          <a:noFill/>
          <a:ln/>
        </p:spPr>
        <p:txBody>
          <a:bodyPr/>
          <a:lstStyle/>
          <a:p>
            <a:pPr algn="r"/>
            <a:r>
              <a:rPr lang="ru-RU" b="1" u="sng">
                <a:solidFill>
                  <a:schemeClr val="bg1"/>
                </a:solidFill>
              </a:rPr>
              <a:t>Непосредственные подсчеты</a:t>
            </a:r>
            <a:r>
              <a:rPr lang="ru-RU" sz="4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81"/>
                                        </p:tgtEl>
                                        <p:attrNameLst>
                                          <p:attrName>style.visibility</p:attrName>
                                        </p:attrNameLst>
                                      </p:cBhvr>
                                      <p:to>
                                        <p:strVal val="visible"/>
                                      </p:to>
                                    </p:set>
                                    <p:anim calcmode="lin" valueType="num">
                                      <p:cBhvr additive="base">
                                        <p:cTn id="7" dur="500" fill="hold"/>
                                        <p:tgtEl>
                                          <p:spTgt spid="24581"/>
                                        </p:tgtEl>
                                        <p:attrNameLst>
                                          <p:attrName>ppt_x</p:attrName>
                                        </p:attrNameLst>
                                      </p:cBhvr>
                                      <p:tavLst>
                                        <p:tav tm="0">
                                          <p:val>
                                            <p:strVal val="#ppt_x"/>
                                          </p:val>
                                        </p:tav>
                                        <p:tav tm="100000">
                                          <p:val>
                                            <p:strVal val="#ppt_x"/>
                                          </p:val>
                                        </p:tav>
                                      </p:tavLst>
                                    </p:anim>
                                    <p:anim calcmode="lin" valueType="num">
                                      <p:cBhvr additive="base">
                                        <p:cTn id="8" dur="500" fill="hold"/>
                                        <p:tgtEl>
                                          <p:spTgt spid="2458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4579">
                                            <p:txEl>
                                              <p:pRg st="0" end="0"/>
                                            </p:txEl>
                                          </p:spTgt>
                                        </p:tgtEl>
                                        <p:attrNameLst>
                                          <p:attrName>style.visibility</p:attrName>
                                        </p:attrNameLst>
                                      </p:cBhvr>
                                      <p:to>
                                        <p:strVal val="visible"/>
                                      </p:to>
                                    </p:set>
                                    <p:anim calcmode="lin" valueType="num">
                                      <p:cBhvr additive="base">
                                        <p:cTn id="13"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4579">
                                            <p:txEl>
                                              <p:pRg st="1" end="1"/>
                                            </p:txEl>
                                          </p:spTgt>
                                        </p:tgtEl>
                                        <p:attrNameLst>
                                          <p:attrName>style.visibility</p:attrName>
                                        </p:attrNameLst>
                                      </p:cBhvr>
                                      <p:to>
                                        <p:strVal val="visible"/>
                                      </p:to>
                                    </p:set>
                                    <p:anim calcmode="lin" valueType="num">
                                      <p:cBhvr additive="base">
                                        <p:cTn id="19"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p:bldLst>
  </p:timing>
</p:sld>
</file>

<file path=ppt/theme/theme1.xml><?xml version="1.0" encoding="utf-8"?>
<a:theme xmlns:a="http://schemas.openxmlformats.org/drawingml/2006/main" name="Текстура">
  <a:themeElements>
    <a:clrScheme name="Текстура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fontScheme name="Текстура">
      <a:majorFont>
        <a:latin typeface="Tahoma"/>
        <a:ea typeface=""/>
        <a:cs typeface="Arial"/>
      </a:majorFont>
      <a:minorFont>
        <a:latin typeface="Tahoma"/>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екстура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Текстура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Текстура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Текстура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Текстура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Текстура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Текстура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Текстура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Textured</Template>
  <TotalTime>466</TotalTime>
  <Words>1438</Words>
  <Application>Microsoft Office PowerPoint</Application>
  <PresentationFormat>Экран (4:3)</PresentationFormat>
  <Paragraphs>177</Paragraphs>
  <Slides>34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34</vt:i4>
      </vt:variant>
    </vt:vector>
  </HeadingPairs>
  <TitlesOfParts>
    <vt:vector size="40" baseType="lpstr">
      <vt:lpstr>Arial</vt:lpstr>
      <vt:lpstr>Tahoma</vt:lpstr>
      <vt:lpstr>Wingdings</vt:lpstr>
      <vt:lpstr>Arial Unicode MS</vt:lpstr>
      <vt:lpstr>Arial Black</vt:lpstr>
      <vt:lpstr>Текстура</vt:lpstr>
      <vt:lpstr>Теория вероятностей в задачах  ЕГЭ-2014</vt:lpstr>
      <vt:lpstr>Основные понятия</vt:lpstr>
      <vt:lpstr>Слайд 3</vt:lpstr>
      <vt:lpstr>Слайд 4</vt:lpstr>
      <vt:lpstr>Слайд 5</vt:lpstr>
      <vt:lpstr>Слайд 6</vt:lpstr>
      <vt:lpstr>Слайд 7</vt:lpstr>
      <vt:lpstr>Методы решения </vt:lpstr>
      <vt:lpstr>Непосредственные подсчеты </vt:lpstr>
      <vt:lpstr>Слайд 10</vt:lpstr>
      <vt:lpstr>Слайд 11</vt:lpstr>
      <vt:lpstr>Слайд 12</vt:lpstr>
      <vt:lpstr>2. Таблица вариантов</vt:lpstr>
      <vt:lpstr>Слайд 14</vt:lpstr>
      <vt:lpstr>2. Полный граф</vt:lpstr>
      <vt:lpstr>Слайд 16</vt:lpstr>
      <vt:lpstr>Слайд 17</vt:lpstr>
      <vt:lpstr>Правила </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вероятностей в задачах  ЕГЭ-2014</dc:title>
  <dc:creator>пользователь</dc:creator>
  <cp:lastModifiedBy>re</cp:lastModifiedBy>
  <cp:revision>21</cp:revision>
  <dcterms:created xsi:type="dcterms:W3CDTF">2014-01-05T04:38:34Z</dcterms:created>
  <dcterms:modified xsi:type="dcterms:W3CDTF">2014-04-02T13:52:42Z</dcterms:modified>
</cp:coreProperties>
</file>