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256" r:id="rId2"/>
    <p:sldId id="258" r:id="rId3"/>
    <p:sldId id="260" r:id="rId4"/>
    <p:sldId id="262" r:id="rId5"/>
    <p:sldId id="304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31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307" r:id="rId33"/>
    <p:sldId id="293" r:id="rId34"/>
    <p:sldId id="292" r:id="rId35"/>
    <p:sldId id="294" r:id="rId36"/>
    <p:sldId id="296" r:id="rId37"/>
    <p:sldId id="295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12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762" autoAdjust="0"/>
    <p:restoredTop sz="94660"/>
  </p:normalViewPr>
  <p:slideViewPr>
    <p:cSldViewPr>
      <p:cViewPr varScale="1">
        <p:scale>
          <a:sx n="42" d="100"/>
          <a:sy n="42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2D7BEF-BAB6-4989-BFAB-B6FBBCB7D40B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41E4A7-4B96-4957-B3D4-5FE17E256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CD4435-5C03-4B18-91CA-8C9B6B5CBFF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6B4823-5544-4029-A43E-02AE8F68E21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FC1E2-BAFE-420C-BBE6-CF65A87290C1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342B-3597-4AD4-971F-A6CBB82BC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C3D20-52FA-4984-8A31-645A73EA5F83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571E6-537F-46E4-A8F0-CFF2CDA50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92E9F-2B23-4128-958C-AF9AB09BE773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33318-2BD1-446F-87E1-1A7E71C0A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FF796A2-06F7-4496-8E2B-0DF8FF1B894E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4EEC84-65C5-46A5-8BAB-CEDBBC7B3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168F-F903-48E3-93FC-93C16257388C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4D803-A5BC-4880-8596-24E1276FC8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5B6F4-452B-4B93-A210-D5BAC698D2CA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F18EA-7413-4036-85CA-4214A9761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CCC15-9CFE-44A5-BD45-58574BA9A45D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BBD63-DB6B-45AA-B20E-9FB370A42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20BF58E-3D9B-4A21-A9AB-35043A92C3B2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7476AD3-2352-4D59-A3C8-DE79FD175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E71B-2C2A-49AE-A703-D17A6F6B971D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3E0DE-6AFD-4F6D-8063-58244748E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13F22C0-2E48-4653-9770-5C843B03794A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CB88317-BC68-4391-A473-443F118D6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4ACF93-74F0-4F3A-948E-E076671E6D3E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597ECA-BC06-42E3-8CD8-AAC7D0C97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80DE50-0F65-42F0-BD18-0CC57C164F52}" type="datetimeFigureOut">
              <a:rPr lang="ru-RU"/>
              <a:pPr>
                <a:defRPr/>
              </a:pPr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407A3C-8E0A-43CE-8DE7-381EAB558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07" r:id="rId4"/>
    <p:sldLayoutId id="2147483708" r:id="rId5"/>
    <p:sldLayoutId id="2147483715" r:id="rId6"/>
    <p:sldLayoutId id="2147483709" r:id="rId7"/>
    <p:sldLayoutId id="2147483716" r:id="rId8"/>
    <p:sldLayoutId id="2147483717" r:id="rId9"/>
    <p:sldLayoutId id="2147483710" r:id="rId10"/>
    <p:sldLayoutId id="21474837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3" Type="http://schemas.openxmlformats.org/officeDocument/2006/relationships/slide" Target="slide5.xml"/><Relationship Id="rId21" Type="http://schemas.openxmlformats.org/officeDocument/2006/relationships/slide" Target="slide43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" Type="http://schemas.openxmlformats.org/officeDocument/2006/relationships/slide" Target="slide3.xml"/><Relationship Id="rId16" Type="http://schemas.openxmlformats.org/officeDocument/2006/relationships/slide" Target="slide32.xml"/><Relationship Id="rId20" Type="http://schemas.openxmlformats.org/officeDocument/2006/relationships/slide" Target="slide4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5" Type="http://schemas.openxmlformats.org/officeDocument/2006/relationships/slide" Target="slide9.xml"/><Relationship Id="rId15" Type="http://schemas.openxmlformats.org/officeDocument/2006/relationships/slide" Target="slide30.xml"/><Relationship Id="rId10" Type="http://schemas.openxmlformats.org/officeDocument/2006/relationships/slide" Target="slide20.xml"/><Relationship Id="rId19" Type="http://schemas.openxmlformats.org/officeDocument/2006/relationships/slide" Target="slide39.xml"/><Relationship Id="rId4" Type="http://schemas.openxmlformats.org/officeDocument/2006/relationships/slide" Target="slide7.xml"/><Relationship Id="rId9" Type="http://schemas.openxmlformats.org/officeDocument/2006/relationships/slide" Target="slide18.xml"/><Relationship Id="rId14" Type="http://schemas.openxmlformats.org/officeDocument/2006/relationships/slide" Target="slide28.xml"/><Relationship Id="rId22" Type="http://schemas.openxmlformats.org/officeDocument/2006/relationships/slide" Target="slide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908175" y="0"/>
            <a:ext cx="6335713" cy="21605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4400" cap="none" smtClean="0">
                <a:ea typeface="MV Boli" pitchFamily="2" charset="0"/>
                <a:cs typeface="MV Boli" pitchFamily="2" charset="0"/>
              </a:rPr>
              <a:t>СВОЯ ИГРА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150" y="2133600"/>
            <a:ext cx="6840538" cy="1371600"/>
          </a:xfrm>
        </p:spPr>
        <p:txBody>
          <a:bodyPr/>
          <a:lstStyle/>
          <a:p>
            <a:pPr eaLnBrk="1" hangingPunct="1"/>
            <a:r>
              <a:rPr lang="en-US" sz="7200" smtClean="0">
                <a:latin typeface="MV Boli" pitchFamily="2" charset="0"/>
                <a:ea typeface="MV Boli" pitchFamily="2" charset="0"/>
                <a:cs typeface="MV Boli" pitchFamily="2" charset="0"/>
              </a:rPr>
              <a:t>“Les vacances”</a:t>
            </a:r>
            <a:endParaRPr lang="ru-RU" sz="7200" smtClean="0">
              <a:ea typeface="MV Boli" pitchFamily="2" charset="0"/>
              <a:cs typeface="MV Boli" pitchFamily="2" charset="0"/>
            </a:endParaRPr>
          </a:p>
        </p:txBody>
      </p:sp>
      <p:pic>
        <p:nvPicPr>
          <p:cNvPr id="8196" name="Рисунок 3" descr="travel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3644900"/>
            <a:ext cx="47529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40. </a:t>
            </a:r>
            <a:r>
              <a:rPr lang="ru-RU" sz="3600" b="1" dirty="0" smtClean="0"/>
              <a:t>найдите синонимы данных слов</a:t>
            </a:r>
            <a:endParaRPr lang="ru-RU" sz="3600" b="1" dirty="0"/>
          </a:p>
        </p:txBody>
      </p:sp>
      <p:sp>
        <p:nvSpPr>
          <p:cNvPr id="1741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Se baigner -  voyager 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Bronzer – nager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Faire en voyage - prendre des bains de soleil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40. </a:t>
            </a:r>
            <a:r>
              <a:rPr lang="ru-RU" sz="3600" b="1" dirty="0" smtClean="0"/>
              <a:t>найдите синонимы данных слов</a:t>
            </a:r>
            <a:endParaRPr lang="ru-RU" sz="3600" b="1" dirty="0"/>
          </a:p>
        </p:txBody>
      </p:sp>
      <p:sp>
        <p:nvSpPr>
          <p:cNvPr id="1843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Se baigner -  nager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Bronzer –prendre des bains de soleil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Faire en voyage -voyager 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50. </a:t>
            </a:r>
            <a:r>
              <a:rPr lang="ru-RU" sz="3600" b="1" dirty="0" smtClean="0"/>
              <a:t>выберите правильный ответ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En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été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on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peut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aller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u="sng" dirty="0" smtClean="0">
                <a:latin typeface="Narkisim" pitchFamily="34" charset="-79"/>
                <a:cs typeface="Narkisim" pitchFamily="34" charset="-79"/>
              </a:rPr>
              <a:t>aux sports </a:t>
            </a:r>
            <a:r>
              <a:rPr lang="en-US" sz="4400" u="sng" dirty="0" err="1" smtClean="0">
                <a:latin typeface="Narkisim" pitchFamily="34" charset="-79"/>
                <a:cs typeface="Narkisim" pitchFamily="34" charset="-79"/>
              </a:rPr>
              <a:t>d’hiver</a:t>
            </a:r>
            <a:r>
              <a:rPr lang="en-US" sz="4400" u="sng" dirty="0" smtClean="0">
                <a:latin typeface="Narkisim" pitchFamily="34" charset="-79"/>
                <a:cs typeface="Narkisim" pitchFamily="34" charset="-79"/>
              </a:rPr>
              <a:t>/à la mer.</a:t>
            </a:r>
            <a:endParaRPr lang="ru-RU" sz="4400" dirty="0" smtClean="0">
              <a:cs typeface="Narkisim" pitchFamily="34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Sur la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plage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on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peut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ramasser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u="sng" dirty="0" smtClean="0">
                <a:latin typeface="Narkisim" pitchFamily="34" charset="-79"/>
                <a:cs typeface="Narkisim" pitchFamily="34" charset="-79"/>
              </a:rPr>
              <a:t>des champignons/des </a:t>
            </a:r>
            <a:r>
              <a:rPr lang="en-US" sz="4400" u="sng" dirty="0" err="1" smtClean="0">
                <a:latin typeface="Narkisim" pitchFamily="34" charset="-79"/>
                <a:cs typeface="Narkisim" pitchFamily="34" charset="-79"/>
              </a:rPr>
              <a:t>coquillages</a:t>
            </a:r>
            <a:r>
              <a:rPr lang="en-US" sz="4400" u="sng" dirty="0" smtClean="0">
                <a:latin typeface="Narkisim" pitchFamily="34" charset="-79"/>
                <a:cs typeface="Narkisim" pitchFamily="34" charset="-79"/>
              </a:rPr>
              <a:t>.</a:t>
            </a:r>
            <a:endParaRPr lang="ru-RU" sz="4400" dirty="0" smtClean="0">
              <a:cs typeface="Narkisim" pitchFamily="34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Le voyage </a:t>
            </a:r>
            <a:r>
              <a:rPr lang="en-US" sz="4400" u="sng" dirty="0" smtClean="0">
                <a:latin typeface="Narkisim" pitchFamily="34" charset="-79"/>
                <a:cs typeface="Narkisim" pitchFamily="34" charset="-79"/>
              </a:rPr>
              <a:t>en train/à pied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est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gratuit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.</a:t>
            </a:r>
            <a:endParaRPr lang="ru-RU" sz="4400" dirty="0" smtClean="0">
              <a:cs typeface="Narkisim" pitchFamily="34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50. </a:t>
            </a:r>
            <a:r>
              <a:rPr lang="ru-RU" sz="3600" b="1" dirty="0" smtClean="0"/>
              <a:t>выберите правильный ответ</a:t>
            </a:r>
            <a:endParaRPr lang="ru-RU" sz="3600" b="1" dirty="0"/>
          </a:p>
        </p:txBody>
      </p:sp>
      <p:sp>
        <p:nvSpPr>
          <p:cNvPr id="2048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En été on peut aller</a:t>
            </a:r>
            <a:r>
              <a:rPr lang="ru-RU" sz="440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à la mer.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Sur la plage on peut ramasser des coquillages.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Le voyage à pied est gratuit.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10. переведите предложение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150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5400" smtClean="0">
                <a:cs typeface="Narkisim" pitchFamily="34" charset="-79"/>
              </a:rPr>
              <a:t>Во время каникул я была в деревне.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10. переведите предложение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253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5400" smtClean="0">
                <a:cs typeface="Narkisim" pitchFamily="34" charset="-79"/>
              </a:rPr>
              <a:t>Во время каникул я была в деревне.</a:t>
            </a:r>
          </a:p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Pendant mes vacances j’ai été	à la campagne.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переделайте данное утверждение в отрицание</a:t>
            </a:r>
            <a:endParaRPr lang="ru-RU" b="1" dirty="0"/>
          </a:p>
        </p:txBody>
      </p:sp>
      <p:sp>
        <p:nvSpPr>
          <p:cNvPr id="2355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J’ai été très contente de mes vacances.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переделайте данное утверждение в отрицание</a:t>
            </a:r>
            <a:endParaRPr lang="ru-RU" b="1" dirty="0"/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J’ai été très contente de mes vacances.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Je n’ai pas été très contente de mes vacances.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30. расставьте слова в предложении в правильном порядке</a:t>
            </a:r>
            <a:endParaRPr lang="ru-RU" dirty="0"/>
          </a:p>
        </p:txBody>
      </p:sp>
      <p:sp>
        <p:nvSpPr>
          <p:cNvPr id="2560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de aiment la bord les jouer enfants mer au.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30. расставьте слова в предложении в правильном порядке</a:t>
            </a:r>
            <a:endParaRPr lang="ru-RU" dirty="0"/>
          </a:p>
        </p:txBody>
      </p:sp>
      <p:sp>
        <p:nvSpPr>
          <p:cNvPr id="2662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Les enfants aiment jouer au bord de la mer.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0825" y="260350"/>
          <a:ext cx="8604450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1152128"/>
                <a:gridCol w="1296144"/>
                <a:gridCol w="1296144"/>
                <a:gridCol w="1224136"/>
                <a:gridCol w="1115618"/>
              </a:tblGrid>
              <a:tr h="15481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kern="1200" dirty="0" err="1" smtClean="0">
                          <a:solidFill>
                            <a:schemeClr val="dk1"/>
                          </a:solidFill>
                          <a:latin typeface="MV Boli" pitchFamily="2" charset="0"/>
                          <a:ea typeface="+mn-ea"/>
                          <a:cs typeface="MV Boli" pitchFamily="2" charset="0"/>
                        </a:rPr>
                        <a:t>Lexique</a:t>
                      </a:r>
                      <a:endParaRPr lang="ru-RU" sz="32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MV Boli" pitchFamily="2" charset="0"/>
                      </a:endParaRPr>
                    </a:p>
                    <a:p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MV Boli" pitchFamily="2" charset="0"/>
                          <a:cs typeface="MV Boli" pitchFamily="2" charset="0"/>
                          <a:hlinkClick r:id="rId2" action="ppaction://hlinksldjump"/>
                        </a:rPr>
                        <a:t>10</a:t>
                      </a:r>
                      <a:endParaRPr lang="ru-RU" sz="3200" b="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0" dirty="0" smtClean="0">
                          <a:latin typeface="MV Boli" pitchFamily="2" charset="0"/>
                          <a:cs typeface="MV Boli" pitchFamily="2" charset="0"/>
                          <a:hlinkClick r:id="rId3" action="ppaction://hlinksldjump"/>
                        </a:rPr>
                        <a:t>20</a:t>
                      </a:r>
                      <a:endParaRPr lang="ru-RU" sz="3200" b="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MV Boli" pitchFamily="2" charset="0"/>
                          <a:cs typeface="MV Boli" pitchFamily="2" charset="0"/>
                          <a:hlinkClick r:id="rId4" action="ppaction://hlinksldjump"/>
                        </a:rPr>
                        <a:t>30</a:t>
                      </a:r>
                      <a:endParaRPr lang="ru-RU" sz="3200" b="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MV Boli" pitchFamily="2" charset="0"/>
                          <a:cs typeface="MV Boli" pitchFamily="2" charset="0"/>
                          <a:hlinkClick r:id="rId5" action="ppaction://hlinksldjump"/>
                        </a:rPr>
                        <a:t>40</a:t>
                      </a:r>
                      <a:endParaRPr lang="ru-RU" sz="3200" b="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MV Boli" pitchFamily="2" charset="0"/>
                          <a:cs typeface="MV Boli" pitchFamily="2" charset="0"/>
                          <a:hlinkClick r:id="rId6" action="ppaction://hlinksldjump"/>
                        </a:rPr>
                        <a:t>50</a:t>
                      </a:r>
                      <a:endParaRPr lang="ru-RU" sz="3200" b="0" dirty="0">
                        <a:cs typeface="MV Boli" pitchFamily="2" charset="0"/>
                      </a:endParaRPr>
                    </a:p>
                  </a:txBody>
                  <a:tcPr/>
                </a:tc>
              </a:tr>
              <a:tr h="1692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err="1" smtClean="0">
                          <a:solidFill>
                            <a:schemeClr val="dk1"/>
                          </a:solidFill>
                          <a:latin typeface="MV Boli" pitchFamily="2" charset="0"/>
                          <a:ea typeface="+mn-ea"/>
                          <a:cs typeface="MV Boli" pitchFamily="2" charset="0"/>
                        </a:rPr>
                        <a:t>Grammaire</a:t>
                      </a:r>
                      <a:endParaRPr lang="ru-RU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MV Boli" pitchFamily="2" charset="0"/>
                      </a:endParaRPr>
                    </a:p>
                    <a:p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7" action="ppaction://hlinksldjump"/>
                        </a:rPr>
                        <a:t>10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8" action="ppaction://hlinksldjump"/>
                        </a:rPr>
                        <a:t>20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9" action="ppaction://hlinksldjump"/>
                        </a:rPr>
                        <a:t>30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0" action="ppaction://hlinksldjump"/>
                        </a:rPr>
                        <a:t>40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1" action="ppaction://hlinksldjump"/>
                        </a:rPr>
                        <a:t>50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</a:tr>
              <a:tr h="15481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err="1" smtClean="0">
                          <a:solidFill>
                            <a:schemeClr val="dk1"/>
                          </a:solidFill>
                          <a:latin typeface="MV Boli" pitchFamily="2" charset="0"/>
                          <a:ea typeface="+mn-ea"/>
                          <a:cs typeface="MV Boli" pitchFamily="2" charset="0"/>
                        </a:rPr>
                        <a:t>Geographie</a:t>
                      </a: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MV Boli" pitchFamily="2" charset="0"/>
                          <a:ea typeface="+mn-ea"/>
                          <a:cs typeface="MV Boli" pitchFamily="2" charset="0"/>
                        </a:rPr>
                        <a:t> </a:t>
                      </a:r>
                      <a:endParaRPr lang="ru-RU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MV Boli" pitchFamily="2" charset="0"/>
                      </a:endParaRPr>
                    </a:p>
                    <a:p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2" action="ppaction://hlinksldjump"/>
                        </a:rPr>
                        <a:t>10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3" action="ppaction://hlinksldjump"/>
                        </a:rPr>
                        <a:t>20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4" action="ppaction://hlinksldjump"/>
                        </a:rPr>
                        <a:t>30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5" action="ppaction://hlinksldjump"/>
                        </a:rPr>
                        <a:t>40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6" action="ppaction://hlinksldjump"/>
                        </a:rPr>
                        <a:t>50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MV Boli" pitchFamily="2" charset="0"/>
                          <a:ea typeface="+mn-ea"/>
                          <a:cs typeface="MV Boli" pitchFamily="2" charset="0"/>
                        </a:rPr>
                        <a:t>Surprise</a:t>
                      </a:r>
                      <a:endParaRPr lang="ru-RU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MV Boli" pitchFamily="2" charset="0"/>
                      </a:endParaRPr>
                    </a:p>
                    <a:p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7" action="ppaction://hlinksldjump"/>
                        </a:rPr>
                        <a:t>10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8" action="ppaction://hlinksldjump"/>
                        </a:rPr>
                        <a:t>20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19" action="ppaction://hlinksldjump"/>
                        </a:rPr>
                        <a:t>30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20" action="ppaction://hlinksldjump"/>
                        </a:rPr>
                        <a:t>40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MV Boli" pitchFamily="2" charset="0"/>
                          <a:cs typeface="MV Boli" pitchFamily="2" charset="0"/>
                          <a:hlinkClick r:id="rId21" action="ppaction://hlinksldjump"/>
                        </a:rPr>
                        <a:t>50</a:t>
                      </a:r>
                      <a:endParaRPr lang="ru-RU" sz="3200" dirty="0">
                        <a:cs typeface="MV Boli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Улыбающееся лицо 2">
            <a:hlinkClick r:id="rId22" action="ppaction://hlinksldjump"/>
          </p:cNvPr>
          <p:cNvSpPr/>
          <p:nvPr/>
        </p:nvSpPr>
        <p:spPr>
          <a:xfrm>
            <a:off x="8316913" y="6092825"/>
            <a:ext cx="503237" cy="4318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40. задайте вопрос к данному утверждению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J’ai passé mes grandes vacances dans les montagnes.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40. задайте вопрос к данному утверждению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867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J’ai passé mes grandes vacances dans les montagnes.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où as-tu passé tes grandes vacances?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50. найдите в каком предложении допущена ошибка, и исправьте ее</a:t>
            </a:r>
            <a:endParaRPr lang="ru-RU" dirty="0"/>
          </a:p>
        </p:txBody>
      </p:sp>
      <p:sp>
        <p:nvSpPr>
          <p:cNvPr id="2969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Pendant mes vacances j’ai vu beaucoup de films.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Pendant les vacances nous avons été dans les montagnes.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Pendant ses vacances il a lit beaucoup de livres</a:t>
            </a:r>
            <a:endParaRPr lang="ru-RU" sz="4400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50. найдите в каком предложении допущена ошибка, и исправьте ее</a:t>
            </a:r>
            <a:endParaRPr lang="ru-RU" dirty="0"/>
          </a:p>
        </p:txBody>
      </p:sp>
      <p:sp>
        <p:nvSpPr>
          <p:cNvPr id="3072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Pendant ses vacances il a</a:t>
            </a:r>
            <a:r>
              <a:rPr lang="ru-RU" sz="540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5400" smtClean="0">
                <a:latin typeface="Narkisim" pitchFamily="34" charset="-79"/>
                <a:cs typeface="Narkisim" pitchFamily="34" charset="-79"/>
              </a:rPr>
              <a:t>lu beaucoup de livres. </a:t>
            </a:r>
            <a:endParaRPr lang="ru-RU" sz="5400" smtClean="0">
              <a:cs typeface="Narkisim" pitchFamily="34" charset="-79"/>
            </a:endParaRPr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10. назовите цвета французского флага в правильном порядке на французском языке</a:t>
            </a:r>
            <a:endParaRPr lang="ru-RU" dirty="0"/>
          </a:p>
        </p:txBody>
      </p:sp>
      <p:sp>
        <p:nvSpPr>
          <p:cNvPr id="3174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10. назовите цвета французского флага в правильном порядке на французском языке</a:t>
            </a:r>
            <a:endParaRPr lang="ru-RU" dirty="0"/>
          </a:p>
        </p:txBody>
      </p:sp>
      <p:sp>
        <p:nvSpPr>
          <p:cNvPr id="3277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Bleu</a:t>
            </a:r>
            <a:r>
              <a:rPr lang="ru-RU" sz="4400" smtClean="0">
                <a:cs typeface="Narkisim" pitchFamily="34" charset="-79"/>
              </a:rPr>
              <a:t>,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blanc</a:t>
            </a:r>
            <a:r>
              <a:rPr lang="ru-RU" sz="4400" smtClean="0">
                <a:cs typeface="Narkisim" pitchFamily="34" charset="-79"/>
              </a:rPr>
              <a:t>,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rouge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2773" name="Рисунок 4" descr="58273946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150" y="2636838"/>
            <a:ext cx="5364163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соотнесите изображение с названием исторического памятника Парижа</a:t>
            </a:r>
            <a:endParaRPr lang="ru-RU" dirty="0"/>
          </a:p>
        </p:txBody>
      </p:sp>
      <p:sp>
        <p:nvSpPr>
          <p:cNvPr id="3379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Le Panthéon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Notre-Dame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Le Sacré-Coeur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pic>
        <p:nvPicPr>
          <p:cNvPr id="33796" name="Рисунок 3" descr="40monmartr_cecre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4149725"/>
            <a:ext cx="1989137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Рисунок 4" descr="Paris965n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463" y="1412875"/>
            <a:ext cx="360045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Рисунок 5" descr="notre-dame-paris-3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550" y="3716338"/>
            <a:ext cx="18002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9" name="TextBox 6"/>
          <p:cNvSpPr txBox="1">
            <a:spLocks noChangeArrowheads="1"/>
          </p:cNvSpPr>
          <p:nvPr/>
        </p:nvSpPr>
        <p:spPr bwMode="auto">
          <a:xfrm>
            <a:off x="395288" y="3933825"/>
            <a:ext cx="431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33800" name="TextBox 7"/>
          <p:cNvSpPr txBox="1">
            <a:spLocks noChangeArrowheads="1"/>
          </p:cNvSpPr>
          <p:nvPr/>
        </p:nvSpPr>
        <p:spPr bwMode="auto">
          <a:xfrm>
            <a:off x="6948488" y="4221163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33801" name="TextBox 8"/>
          <p:cNvSpPr txBox="1">
            <a:spLocks noChangeArrowheads="1"/>
          </p:cNvSpPr>
          <p:nvPr/>
        </p:nvSpPr>
        <p:spPr bwMode="auto">
          <a:xfrm>
            <a:off x="8459788" y="1557338"/>
            <a:ext cx="288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соотнесите изображение с названием исторического памятника Парижа</a:t>
            </a:r>
            <a:endParaRPr lang="ru-RU" dirty="0"/>
          </a:p>
        </p:txBody>
      </p:sp>
      <p:sp>
        <p:nvSpPr>
          <p:cNvPr id="3481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Le Panthéon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Notre-Dame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r>
              <a:rPr lang="en-US" sz="3600" smtClean="0">
                <a:latin typeface="Narkisim" pitchFamily="34" charset="-79"/>
                <a:cs typeface="Narkisim" pitchFamily="34" charset="-79"/>
              </a:rPr>
              <a:t>Le Sacré-Coeur</a:t>
            </a:r>
            <a:endParaRPr lang="ru-RU" sz="36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pic>
        <p:nvPicPr>
          <p:cNvPr id="34820" name="Рисунок 3" descr="40monmartr_cecre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4149725"/>
            <a:ext cx="1989137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Рисунок 4" descr="Paris965n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463" y="1412875"/>
            <a:ext cx="360045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Рисунок 5" descr="notre-dame-paris-3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550" y="3716338"/>
            <a:ext cx="18002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3" name="TextBox 6"/>
          <p:cNvSpPr txBox="1">
            <a:spLocks noChangeArrowheads="1"/>
          </p:cNvSpPr>
          <p:nvPr/>
        </p:nvSpPr>
        <p:spPr bwMode="auto">
          <a:xfrm>
            <a:off x="395288" y="3933825"/>
            <a:ext cx="431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34824" name="TextBox 7"/>
          <p:cNvSpPr txBox="1">
            <a:spLocks noChangeArrowheads="1"/>
          </p:cNvSpPr>
          <p:nvPr/>
        </p:nvSpPr>
        <p:spPr bwMode="auto">
          <a:xfrm>
            <a:off x="6948488" y="4221163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34825" name="TextBox 8"/>
          <p:cNvSpPr txBox="1">
            <a:spLocks noChangeArrowheads="1"/>
          </p:cNvSpPr>
          <p:nvPr/>
        </p:nvSpPr>
        <p:spPr bwMode="auto">
          <a:xfrm>
            <a:off x="8459788" y="1557338"/>
            <a:ext cx="288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  <p:sp>
        <p:nvSpPr>
          <p:cNvPr id="11" name="5-конечная звезда 10">
            <a:hlinkClick r:id="rId5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 стрелкой 12"/>
          <p:cNvCxnSpPr>
            <a:endCxn id="4" idx="1"/>
          </p:cNvCxnSpPr>
          <p:nvPr/>
        </p:nvCxnSpPr>
        <p:spPr>
          <a:xfrm>
            <a:off x="3419475" y="3357563"/>
            <a:ext cx="1439863" cy="194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203575" y="1916113"/>
            <a:ext cx="1439863" cy="73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олилиния 15"/>
          <p:cNvSpPr/>
          <p:nvPr/>
        </p:nvSpPr>
        <p:spPr>
          <a:xfrm>
            <a:off x="276225" y="2763838"/>
            <a:ext cx="730250" cy="1425575"/>
          </a:xfrm>
          <a:custGeom>
            <a:avLst/>
            <a:gdLst>
              <a:gd name="connsiteX0" fmla="*/ 510362 w 730102"/>
              <a:gd name="connsiteY0" fmla="*/ 0 h 1424762"/>
              <a:gd name="connsiteX1" fmla="*/ 21265 w 730102"/>
              <a:gd name="connsiteY1" fmla="*/ 680484 h 1424762"/>
              <a:gd name="connsiteX2" fmla="*/ 637953 w 730102"/>
              <a:gd name="connsiteY2" fmla="*/ 1318437 h 1424762"/>
              <a:gd name="connsiteX3" fmla="*/ 574158 w 730102"/>
              <a:gd name="connsiteY3" fmla="*/ 1318437 h 1424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0102" h="1424762">
                <a:moveTo>
                  <a:pt x="510362" y="0"/>
                </a:moveTo>
                <a:cubicBezTo>
                  <a:pt x="255181" y="230372"/>
                  <a:pt x="0" y="460745"/>
                  <a:pt x="21265" y="680484"/>
                </a:cubicBezTo>
                <a:cubicBezTo>
                  <a:pt x="42530" y="900224"/>
                  <a:pt x="545804" y="1212112"/>
                  <a:pt x="637953" y="1318437"/>
                </a:cubicBezTo>
                <a:cubicBezTo>
                  <a:pt x="730102" y="1424762"/>
                  <a:pt x="574158" y="1318437"/>
                  <a:pt x="574158" y="13184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30. на какой реке стоит Париж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5843" name="Содержимое 3" descr="seine-paris.jpg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1755775"/>
            <a:ext cx="7643813" cy="44592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30. на какой реке стоит Париж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686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la Seine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10. </a:t>
            </a:r>
            <a:r>
              <a:rPr lang="ru-RU" sz="3600" b="1" dirty="0" smtClean="0"/>
              <a:t>найдите в каждом из трех рядов лишнее слово</a:t>
            </a:r>
            <a:endParaRPr lang="ru-RU" sz="3600" b="1" dirty="0"/>
          </a:p>
        </p:txBody>
      </p:sp>
      <p:sp>
        <p:nvSpPr>
          <p:cNvPr id="1024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Narkisim" pitchFamily="34" charset="-79"/>
                <a:cs typeface="Narkisim" pitchFamily="34" charset="-79"/>
              </a:rPr>
              <a:t>Des coquillages – une valise – un sac de voyage</a:t>
            </a:r>
            <a:endParaRPr lang="ru-RU" sz="4000" smtClean="0">
              <a:cs typeface="Narkisim" pitchFamily="34" charset="-79"/>
            </a:endParaRPr>
          </a:p>
          <a:p>
            <a:pPr eaLnBrk="1" hangingPunct="1"/>
            <a:r>
              <a:rPr lang="en-US" sz="4000" smtClean="0">
                <a:latin typeface="Narkisim" pitchFamily="34" charset="-79"/>
                <a:cs typeface="Narkisim" pitchFamily="34" charset="-79"/>
              </a:rPr>
              <a:t>La sable – les galets – la frontière</a:t>
            </a:r>
            <a:endParaRPr lang="ru-RU" sz="4000" smtClean="0">
              <a:cs typeface="Narkisim" pitchFamily="34" charset="-79"/>
            </a:endParaRPr>
          </a:p>
          <a:p>
            <a:pPr eaLnBrk="1" hangingPunct="1"/>
            <a:r>
              <a:rPr lang="en-US" sz="4000" smtClean="0">
                <a:latin typeface="Narkisim" pitchFamily="34" charset="-79"/>
                <a:cs typeface="Narkisim" pitchFamily="34" charset="-79"/>
              </a:rPr>
              <a:t>La campagne – les promenades – la ville</a:t>
            </a:r>
            <a:endParaRPr lang="ru-RU" sz="40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40. </a:t>
            </a:r>
            <a:r>
              <a:rPr lang="ru-RU" b="1" dirty="0" smtClean="0"/>
              <a:t>какую геометрическую фигуру напоминает карта Франции</a:t>
            </a:r>
            <a:endParaRPr lang="ru-RU" dirty="0"/>
          </a:p>
        </p:txBody>
      </p:sp>
      <p:sp>
        <p:nvSpPr>
          <p:cNvPr id="3789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40. </a:t>
            </a:r>
            <a:r>
              <a:rPr lang="ru-RU" b="1" dirty="0" smtClean="0"/>
              <a:t>какую геометрическую фигуру напоминает карта Франции</a:t>
            </a:r>
            <a:endParaRPr lang="ru-RU" dirty="0"/>
          </a:p>
        </p:txBody>
      </p:sp>
      <p:sp>
        <p:nvSpPr>
          <p:cNvPr id="3891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4000" smtClean="0">
                <a:cs typeface="Narkisim" pitchFamily="34" charset="-79"/>
              </a:rPr>
              <a:t>Шестиугольник (</a:t>
            </a:r>
            <a:r>
              <a:rPr lang="en-US" sz="4000" smtClean="0">
                <a:latin typeface="Narkisim" pitchFamily="34" charset="-79"/>
                <a:cs typeface="Narkisim" pitchFamily="34" charset="-79"/>
              </a:rPr>
              <a:t>l’hexagon)</a:t>
            </a:r>
            <a:endParaRPr lang="ru-RU" sz="40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8917" name="Рисунок 4" descr="franciya-karta-na-russkom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6375" y="2492375"/>
            <a:ext cx="4954588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50. кто является действующим президентом Франции</a:t>
            </a:r>
            <a:endParaRPr lang="ru-RU" dirty="0"/>
          </a:p>
        </p:txBody>
      </p:sp>
      <p:sp>
        <p:nvSpPr>
          <p:cNvPr id="3993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50. кто является действующим президентом Франции</a:t>
            </a:r>
            <a:endParaRPr lang="ru-RU" dirty="0"/>
          </a:p>
        </p:txBody>
      </p:sp>
      <p:sp>
        <p:nvSpPr>
          <p:cNvPr id="4096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FR" sz="4400" i="1" smtClean="0">
                <a:latin typeface="Narkisim" pitchFamily="34" charset="-79"/>
                <a:cs typeface="Narkisim" pitchFamily="34" charset="-79"/>
              </a:rPr>
              <a:t>François Gérard Georges Nicolas Hollande</a:t>
            </a:r>
            <a:r>
              <a:rPr lang="ru-RU" sz="4400" i="1" smtClean="0">
                <a:cs typeface="Narkisim" pitchFamily="34" charset="-79"/>
              </a:rPr>
              <a:t> </a:t>
            </a:r>
            <a:r>
              <a:rPr lang="ru-RU" sz="4400" smtClean="0">
                <a:cs typeface="Narkisim" pitchFamily="34" charset="-79"/>
              </a:rPr>
              <a:t>Франсуа Олланд</a:t>
            </a: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965" name="AutoShape 2" descr="Франсуа Оллан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40966" name="Рисунок 5" descr="François_Hollande_(Journées_de_Nantes_2012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363" y="2924175"/>
            <a:ext cx="2230437" cy="354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10. расскажите весь французский алфавит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198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10. расскажите весь французский алфавит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3011" name="Содержимое 3" descr="480.jpg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196975"/>
            <a:ext cx="7272337" cy="5661025"/>
          </a:xfrm>
        </p:spPr>
      </p:pic>
      <p:sp>
        <p:nvSpPr>
          <p:cNvPr id="5" name="5-конечная звезда 4">
            <a:hlinkClick r:id="rId3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20. «Вопрос – аукцион»</a:t>
            </a:r>
            <a:endParaRPr lang="ru-RU" dirty="0"/>
          </a:p>
        </p:txBody>
      </p:sp>
      <p:sp>
        <p:nvSpPr>
          <p:cNvPr id="4403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4800" smtClean="0">
                <a:cs typeface="Narkisim" pitchFamily="34" charset="-79"/>
              </a:rPr>
              <a:t>Та команда, которая первая отгадает слово, получает очки.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изобразите с помощью пантомимы следующее слово</a:t>
            </a:r>
            <a:endParaRPr lang="ru-RU" dirty="0"/>
          </a:p>
        </p:txBody>
      </p:sp>
      <p:sp>
        <p:nvSpPr>
          <p:cNvPr id="4505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20. изобразите с помощью пантомимы следующее слово</a:t>
            </a:r>
            <a:endParaRPr lang="ru-RU" dirty="0"/>
          </a:p>
        </p:txBody>
      </p:sp>
      <p:sp>
        <p:nvSpPr>
          <p:cNvPr id="4608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Une valise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pic>
        <p:nvPicPr>
          <p:cNvPr id="46084" name="Рисунок 3" descr="th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2420938"/>
            <a:ext cx="5256213" cy="394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5-конечная звезда 4">
            <a:hlinkClick r:id="rId3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30. отгадайте загадку</a:t>
            </a:r>
            <a:endParaRPr lang="ru-RU" dirty="0"/>
          </a:p>
        </p:txBody>
      </p:sp>
      <p:sp>
        <p:nvSpPr>
          <p:cNvPr id="4710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Narkisim" pitchFamily="34" charset="-79"/>
                <a:cs typeface="Narkisim" pitchFamily="34" charset="-79"/>
              </a:rPr>
              <a:t>Beaucoup de personnes m’aiment parce que je raconte des histoires. Je ne suis pas un arbre, mais j’ai beaucoup de feuilles. Qui suis</a:t>
            </a:r>
            <a:r>
              <a:rPr lang="ru-RU" sz="4000" smtClean="0">
                <a:cs typeface="Narkisim" pitchFamily="34" charset="-79"/>
              </a:rPr>
              <a:t>-</a:t>
            </a:r>
            <a:r>
              <a:rPr lang="en-US" sz="4000" smtClean="0">
                <a:latin typeface="Narkisim" pitchFamily="34" charset="-79"/>
                <a:cs typeface="Narkisim" pitchFamily="34" charset="-79"/>
              </a:rPr>
              <a:t>je</a:t>
            </a:r>
            <a:r>
              <a:rPr lang="ru-RU" sz="4000" smtClean="0">
                <a:cs typeface="Narkisim" pitchFamily="34" charset="-79"/>
              </a:rPr>
              <a:t>?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10. </a:t>
            </a:r>
            <a:r>
              <a:rPr lang="ru-RU" sz="3600" b="1" dirty="0" smtClean="0"/>
              <a:t>найдите в каждом из трех рядов лишнее слово</a:t>
            </a:r>
            <a:endParaRPr lang="ru-RU" sz="3600" b="1" dirty="0"/>
          </a:p>
        </p:txBody>
      </p:sp>
      <p:sp>
        <p:nvSpPr>
          <p:cNvPr id="1126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Narkisim" pitchFamily="34" charset="-79"/>
                <a:cs typeface="Narkisim" pitchFamily="34" charset="-79"/>
              </a:rPr>
              <a:t>Des coquillages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– une valise – un sac de voyage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La sable – les galets – </a:t>
            </a:r>
            <a:r>
              <a:rPr lang="en-US" sz="4400" b="1" smtClean="0">
                <a:latin typeface="Narkisim" pitchFamily="34" charset="-79"/>
                <a:cs typeface="Narkisim" pitchFamily="34" charset="-79"/>
              </a:rPr>
              <a:t>la frontière</a:t>
            </a:r>
            <a:endParaRPr lang="ru-RU" sz="4400" b="1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La campagne – </a:t>
            </a:r>
            <a:r>
              <a:rPr lang="en-US" sz="4400" b="1" smtClean="0">
                <a:latin typeface="Narkisim" pitchFamily="34" charset="-79"/>
                <a:cs typeface="Narkisim" pitchFamily="34" charset="-79"/>
              </a:rPr>
              <a:t>les promenades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– la ville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30. отгадайте загадку</a:t>
            </a:r>
            <a:endParaRPr lang="ru-RU" dirty="0"/>
          </a:p>
        </p:txBody>
      </p:sp>
      <p:sp>
        <p:nvSpPr>
          <p:cNvPr id="4813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Narkisim" pitchFamily="34" charset="-79"/>
                <a:cs typeface="Narkisim" pitchFamily="34" charset="-79"/>
              </a:rPr>
              <a:t>le livre</a:t>
            </a:r>
            <a:endParaRPr lang="ru-RU" sz="40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pic>
        <p:nvPicPr>
          <p:cNvPr id="48132" name="Рисунок 3" descr="загруженное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613" y="2276475"/>
            <a:ext cx="417671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5-конечная звезда 4">
            <a:hlinkClick r:id="rId3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Рисунок 4" descr="59748736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2924175"/>
            <a:ext cx="2160587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Рисунок 5" descr="kniga2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263" y="2060575"/>
            <a:ext cx="3535362" cy="20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40. отгадайте ребус</a:t>
            </a:r>
            <a:endParaRPr lang="ru-RU" dirty="0"/>
          </a:p>
        </p:txBody>
      </p:sp>
      <p:pic>
        <p:nvPicPr>
          <p:cNvPr id="49157" name="Содержимое 3" descr="kot.gif"/>
          <p:cNvPicPr>
            <a:picLocks noGrp="1" noChangeAspect="1"/>
          </p:cNvPicPr>
          <p:nvPr>
            <p:ph sz="quarter"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755650" y="1989138"/>
            <a:ext cx="1622425" cy="2468562"/>
          </a:xfrm>
        </p:spPr>
      </p:pic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323850" y="1628775"/>
            <a:ext cx="11525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latin typeface="Century Schoolbook" pitchFamily="18" charset="0"/>
              </a:rPr>
              <a:t>,,</a:t>
            </a:r>
          </a:p>
        </p:txBody>
      </p:sp>
      <p:sp>
        <p:nvSpPr>
          <p:cNvPr id="49159" name="TextBox 7"/>
          <p:cNvSpPr txBox="1">
            <a:spLocks noChangeArrowheads="1"/>
          </p:cNvSpPr>
          <p:nvPr/>
        </p:nvSpPr>
        <p:spPr bwMode="auto">
          <a:xfrm>
            <a:off x="2124075" y="1700213"/>
            <a:ext cx="11525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latin typeface="Century Schoolbook" pitchFamily="18" charset="0"/>
              </a:rPr>
              <a:t>,</a:t>
            </a:r>
          </a:p>
        </p:txBody>
      </p:sp>
      <p:sp>
        <p:nvSpPr>
          <p:cNvPr id="49160" name="TextBox 8"/>
          <p:cNvSpPr txBox="1">
            <a:spLocks noChangeArrowheads="1"/>
          </p:cNvSpPr>
          <p:nvPr/>
        </p:nvSpPr>
        <p:spPr bwMode="auto">
          <a:xfrm>
            <a:off x="4500563" y="3860800"/>
            <a:ext cx="14398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latin typeface="Century Schoolbook" pitchFamily="18" charset="0"/>
              </a:rPr>
              <a:t>,,,,,</a:t>
            </a:r>
          </a:p>
        </p:txBody>
      </p:sp>
      <p:sp>
        <p:nvSpPr>
          <p:cNvPr id="49161" name="TextBox 9"/>
          <p:cNvSpPr txBox="1">
            <a:spLocks noChangeArrowheads="1"/>
          </p:cNvSpPr>
          <p:nvPr/>
        </p:nvSpPr>
        <p:spPr bwMode="auto">
          <a:xfrm>
            <a:off x="4787900" y="1989138"/>
            <a:ext cx="11525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latin typeface="Century Schoolbook" pitchFamily="18" charset="0"/>
              </a:rPr>
              <a:t>,</a:t>
            </a:r>
          </a:p>
        </p:txBody>
      </p:sp>
      <p:sp>
        <p:nvSpPr>
          <p:cNvPr id="49162" name="TextBox 10"/>
          <p:cNvSpPr txBox="1">
            <a:spLocks noChangeArrowheads="1"/>
          </p:cNvSpPr>
          <p:nvPr/>
        </p:nvSpPr>
        <p:spPr bwMode="auto">
          <a:xfrm>
            <a:off x="7991475" y="1700213"/>
            <a:ext cx="11525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latin typeface="Century Schoolbook" pitchFamily="18" charset="0"/>
              </a:rPr>
              <a:t>,,,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40. отгадайте ребус</a:t>
            </a:r>
            <a:endParaRPr lang="ru-RU" dirty="0"/>
          </a:p>
        </p:txBody>
      </p:sp>
      <p:sp>
        <p:nvSpPr>
          <p:cNvPr id="5017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Ami</a:t>
            </a:r>
            <a:endParaRPr lang="ru-RU" sz="6000" smtClean="0">
              <a:cs typeface="Narkisim" pitchFamily="34" charset="-79"/>
            </a:endParaRPr>
          </a:p>
          <a:p>
            <a:pPr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ch</a:t>
            </a:r>
            <a:r>
              <a:rPr lang="en-US" sz="6000" b="1" smtClean="0">
                <a:latin typeface="Narkisim" pitchFamily="34" charset="-79"/>
                <a:cs typeface="Narkisim" pitchFamily="34" charset="-79"/>
              </a:rPr>
              <a:t>A</a:t>
            </a:r>
            <a:r>
              <a:rPr lang="en-US" sz="6000" smtClean="0">
                <a:latin typeface="Narkisim" pitchFamily="34" charset="-79"/>
                <a:cs typeface="Narkisim" pitchFamily="34" charset="-79"/>
              </a:rPr>
              <a:t>t – A</a:t>
            </a:r>
          </a:p>
          <a:p>
            <a:pPr eaLnBrk="1" hangingPunct="1"/>
            <a:r>
              <a:rPr lang="en-US" sz="6000" b="1" smtClean="0">
                <a:latin typeface="Narkisim" pitchFamily="34" charset="-79"/>
                <a:cs typeface="Narkisim" pitchFamily="34" charset="-79"/>
              </a:rPr>
              <a:t>M</a:t>
            </a:r>
            <a:r>
              <a:rPr lang="en-US" sz="6000" smtClean="0">
                <a:latin typeface="Narkisim" pitchFamily="34" charset="-79"/>
                <a:cs typeface="Narkisim" pitchFamily="34" charset="-79"/>
              </a:rPr>
              <a:t>aison – m</a:t>
            </a:r>
          </a:p>
          <a:p>
            <a:pPr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L</a:t>
            </a:r>
            <a:r>
              <a:rPr lang="en-US" sz="6000" b="1" smtClean="0">
                <a:latin typeface="Narkisim" pitchFamily="34" charset="-79"/>
                <a:cs typeface="Narkisim" pitchFamily="34" charset="-79"/>
              </a:rPr>
              <a:t>i</a:t>
            </a:r>
            <a:r>
              <a:rPr lang="en-US" sz="6000" smtClean="0">
                <a:latin typeface="Narkisim" pitchFamily="34" charset="-79"/>
                <a:cs typeface="Narkisim" pitchFamily="34" charset="-79"/>
              </a:rPr>
              <a:t>vre – i</a:t>
            </a:r>
          </a:p>
          <a:p>
            <a:pPr eaLnBrk="1" hangingPunct="1"/>
            <a:endParaRPr lang="en-US" smtClean="0"/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50</a:t>
            </a:r>
            <a:r>
              <a:rPr lang="en-US" b="1" dirty="0" smtClean="0"/>
              <a:t>.</a:t>
            </a:r>
            <a:r>
              <a:rPr lang="ru-RU" b="1" dirty="0" smtClean="0"/>
              <a:t> найти эквивалент пословиц и поговорок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Pour</a:t>
            </a:r>
            <a:r>
              <a:rPr lang="ru-RU" sz="4400" dirty="0" smtClean="0">
                <a:cs typeface="Narkisim" pitchFamily="34" charset="-79"/>
              </a:rPr>
              <a:t> </a:t>
            </a:r>
            <a:r>
              <a:rPr lang="ru-RU" sz="4400" dirty="0" err="1" smtClean="0">
                <a:cs typeface="Narkisim" pitchFamily="34" charset="-79"/>
              </a:rPr>
              <a:t>ê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tre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belle</a:t>
            </a:r>
            <a:r>
              <a:rPr lang="ru-RU" sz="4400" dirty="0" smtClean="0">
                <a:cs typeface="Narkisim" pitchFamily="34" charset="-79"/>
              </a:rPr>
              <a:t>,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il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faut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souffrir</a:t>
            </a:r>
            <a:r>
              <a:rPr lang="ru-RU" sz="4400" dirty="0" smtClean="0">
                <a:cs typeface="Narkisim" pitchFamily="34" charset="-79"/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L</a:t>
            </a:r>
            <a:r>
              <a:rPr lang="ru-RU" sz="4400" dirty="0" smtClean="0">
                <a:cs typeface="Narkisim" pitchFamily="34" charset="-79"/>
              </a:rPr>
              <a:t>’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argent ne fait pas le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bonheur</a:t>
            </a:r>
            <a:r>
              <a:rPr lang="ru-RU" sz="4400" dirty="0" smtClean="0">
                <a:cs typeface="Narkisim" pitchFamily="34" charset="-79"/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On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connait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l</a:t>
            </a:r>
            <a:r>
              <a:rPr lang="ru-RU" sz="4400" dirty="0" smtClean="0">
                <a:cs typeface="Narkisim" pitchFamily="34" charset="-79"/>
              </a:rPr>
              <a:t>’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ami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dans</a:t>
            </a:r>
            <a:r>
              <a:rPr lang="en-US" sz="4400" dirty="0" smtClean="0">
                <a:latin typeface="Narkisim" pitchFamily="34" charset="-79"/>
                <a:cs typeface="Narkisim" pitchFamily="34" charset="-79"/>
              </a:rPr>
              <a:t> le </a:t>
            </a:r>
            <a:r>
              <a:rPr lang="en-US" sz="4400" dirty="0" err="1" smtClean="0">
                <a:latin typeface="Narkisim" pitchFamily="34" charset="-79"/>
                <a:cs typeface="Narkisim" pitchFamily="34" charset="-79"/>
              </a:rPr>
              <a:t>besoin</a:t>
            </a:r>
            <a:r>
              <a:rPr lang="ru-RU" sz="4400" dirty="0" smtClean="0">
                <a:cs typeface="Narkisim" pitchFamily="34" charset="-79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270375" y="160020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600" dirty="0" smtClean="0">
                <a:cs typeface="Narkisim" pitchFamily="34" charset="-79"/>
              </a:rPr>
              <a:t>Друг познается в беде</a:t>
            </a:r>
            <a:endParaRPr lang="en-US" sz="3600" dirty="0" smtClean="0">
              <a:cs typeface="Narkisim" pitchFamily="34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600" dirty="0" smtClean="0">
                <a:cs typeface="Narkisim" pitchFamily="34" charset="-79"/>
              </a:rPr>
              <a:t>Красота требует жертв</a:t>
            </a:r>
            <a:endParaRPr lang="en-US" sz="3600" dirty="0" smtClean="0">
              <a:cs typeface="Narkisim" pitchFamily="34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600" dirty="0" smtClean="0">
                <a:cs typeface="Narkisim" pitchFamily="34" charset="-79"/>
              </a:rPr>
              <a:t>Не в деньгах счастье.</a:t>
            </a:r>
            <a:r>
              <a:rPr lang="en-US" sz="3600" dirty="0" smtClean="0">
                <a:latin typeface="Narkisim" pitchFamily="34" charset="-79"/>
                <a:cs typeface="Narkisim" pitchFamily="34" charset="-79"/>
              </a:rPr>
              <a:t>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50</a:t>
            </a:r>
            <a:r>
              <a:rPr lang="en-US" b="1" dirty="0" smtClean="0"/>
              <a:t>.</a:t>
            </a:r>
            <a:r>
              <a:rPr lang="ru-RU" b="1" dirty="0" smtClean="0"/>
              <a:t> найти эквивалент пословиц и поговорок</a:t>
            </a:r>
            <a:endParaRPr lang="ru-RU" dirty="0"/>
          </a:p>
        </p:txBody>
      </p:sp>
      <p:sp>
        <p:nvSpPr>
          <p:cNvPr id="5222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Pour</a:t>
            </a:r>
            <a:r>
              <a:rPr lang="ru-RU" sz="4400" smtClean="0">
                <a:cs typeface="Narkisim" pitchFamily="34" charset="-79"/>
              </a:rPr>
              <a:t> ê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tre belle</a:t>
            </a:r>
            <a:r>
              <a:rPr lang="ru-RU" sz="4400" smtClean="0">
                <a:cs typeface="Narkisim" pitchFamily="34" charset="-79"/>
              </a:rPr>
              <a:t>, 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il faut saouffrir</a:t>
            </a:r>
            <a:r>
              <a:rPr lang="ru-RU" sz="4400" smtClean="0">
                <a:cs typeface="Narkisim" pitchFamily="34" charset="-79"/>
              </a:rPr>
              <a:t>. – Красота требует жертв.</a:t>
            </a: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L</a:t>
            </a:r>
            <a:r>
              <a:rPr lang="ru-RU" sz="4400" smtClean="0">
                <a:cs typeface="Narkisim" pitchFamily="34" charset="-79"/>
              </a:rPr>
              <a:t>’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argent ne fait pas le bonheur</a:t>
            </a:r>
            <a:r>
              <a:rPr lang="ru-RU" sz="4400" smtClean="0">
                <a:cs typeface="Narkisim" pitchFamily="34" charset="-79"/>
              </a:rPr>
              <a:t>. -Не в деньгах счастье.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 </a:t>
            </a:r>
            <a:endParaRPr lang="ru-RU" sz="4400" smtClean="0">
              <a:cs typeface="Narkisim" pitchFamily="34" charset="-79"/>
            </a:endParaRPr>
          </a:p>
          <a:p>
            <a:pPr eaLnBrk="1" hangingPunct="1"/>
            <a:r>
              <a:rPr lang="en-US" sz="4400" smtClean="0">
                <a:latin typeface="Narkisim" pitchFamily="34" charset="-79"/>
                <a:cs typeface="Narkisim" pitchFamily="34" charset="-79"/>
              </a:rPr>
              <a:t>On connait l</a:t>
            </a:r>
            <a:r>
              <a:rPr lang="ru-RU" sz="4400" smtClean="0">
                <a:cs typeface="Narkisim" pitchFamily="34" charset="-79"/>
              </a:rPr>
              <a:t>’</a:t>
            </a:r>
            <a:r>
              <a:rPr lang="en-US" sz="4400" smtClean="0">
                <a:latin typeface="Narkisim" pitchFamily="34" charset="-79"/>
                <a:cs typeface="Narkisim" pitchFamily="34" charset="-79"/>
              </a:rPr>
              <a:t>ami dans le besoin</a:t>
            </a:r>
            <a:r>
              <a:rPr lang="ru-RU" sz="4400" smtClean="0">
                <a:cs typeface="Narkisim" pitchFamily="34" charset="-79"/>
              </a:rPr>
              <a:t>. – Друг познается в беде. </a:t>
            </a: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250825" y="6021388"/>
            <a:ext cx="649288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Рисунок 4" descr="337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975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1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8313" y="4508500"/>
            <a:ext cx="8207375" cy="20542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</a:rPr>
              <a:t>Merci pour </a:t>
            </a:r>
            <a:r>
              <a:rPr lang="en-US" sz="4800" dirty="0" err="1" smtClean="0">
                <a:solidFill>
                  <a:schemeClr val="bg1"/>
                </a:solidFill>
              </a:rPr>
              <a:t>votre</a:t>
            </a:r>
            <a:r>
              <a:rPr lang="en-US" sz="4800" dirty="0" smtClean="0">
                <a:solidFill>
                  <a:schemeClr val="bg1"/>
                </a:solidFill>
              </a:rPr>
              <a:t> attention:)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b="1" dirty="0" smtClean="0"/>
              <a:t> 20. среди букв зашифровано слово, составьте его</a:t>
            </a:r>
            <a:endParaRPr lang="ru-RU" sz="3600" b="1" dirty="0"/>
          </a:p>
        </p:txBody>
      </p:sp>
      <p:sp>
        <p:nvSpPr>
          <p:cNvPr id="1229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gyVeoa</a:t>
            </a:r>
            <a:endParaRPr lang="ru-RU" sz="6000" smtClean="0">
              <a:cs typeface="Narkisim" pitchFamily="34" charset="-79"/>
            </a:endParaRPr>
          </a:p>
          <a:p>
            <a:pPr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oinoelC </a:t>
            </a:r>
            <a:endParaRPr lang="ru-RU" sz="6000" smtClean="0">
              <a:cs typeface="Narkisim" pitchFamily="34" charset="-79"/>
            </a:endParaRPr>
          </a:p>
          <a:p>
            <a:pPr eaLnBrk="1" hangingPunct="1"/>
            <a:r>
              <a:rPr lang="en-US" sz="6000" smtClean="0">
                <a:latin typeface="Narkisim" pitchFamily="34" charset="-79"/>
                <a:cs typeface="Narkisim" pitchFamily="34" charset="-79"/>
              </a:rPr>
              <a:t>sPiarli</a:t>
            </a:r>
            <a:endParaRPr lang="ru-RU" sz="60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20. </a:t>
            </a:r>
            <a:r>
              <a:rPr lang="ru-RU" sz="3600" b="1" dirty="0" smtClean="0"/>
              <a:t>среди букв зашифровано слово, составьте его</a:t>
            </a:r>
            <a:endParaRPr lang="ru-RU" sz="3600" b="1" dirty="0"/>
          </a:p>
        </p:txBody>
      </p:sp>
      <p:sp>
        <p:nvSpPr>
          <p:cNvPr id="1331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gyVeoa</a:t>
            </a:r>
            <a:r>
              <a:rPr lang="ru-RU" sz="5400" smtClean="0">
                <a:cs typeface="Narkisim" pitchFamily="34" charset="-79"/>
              </a:rPr>
              <a:t> – </a:t>
            </a:r>
            <a:r>
              <a:rPr lang="en-US" sz="5400" smtClean="0">
                <a:latin typeface="Narkisim" pitchFamily="34" charset="-79"/>
                <a:cs typeface="Narkisim" pitchFamily="34" charset="-79"/>
              </a:rPr>
              <a:t>voyage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oinoelC – colonie</a:t>
            </a:r>
            <a:endParaRPr lang="ru-RU" sz="5400" smtClean="0">
              <a:cs typeface="Narkisim" pitchFamily="34" charset="-79"/>
            </a:endParaRPr>
          </a:p>
          <a:p>
            <a:pPr eaLnBrk="1" hangingPunct="1"/>
            <a:r>
              <a:rPr lang="en-US" sz="5400" smtClean="0">
                <a:latin typeface="Narkisim" pitchFamily="34" charset="-79"/>
                <a:cs typeface="Narkisim" pitchFamily="34" charset="-79"/>
              </a:rPr>
              <a:t>sPiarli – plaisir</a:t>
            </a:r>
          </a:p>
          <a:p>
            <a:pPr eaLnBrk="1" hangingPunct="1">
              <a:buFont typeface="Wingdings" pitchFamily="2" charset="2"/>
              <a:buNone/>
            </a:pPr>
            <a:endParaRPr lang="ru-RU" sz="54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22" descr="th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221163"/>
            <a:ext cx="2954338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30. </a:t>
            </a:r>
            <a:r>
              <a:rPr lang="ru-RU" sz="3200" b="1" dirty="0" smtClean="0"/>
              <a:t>соедините слово с изображением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600" dirty="0"/>
          </a:p>
        </p:txBody>
      </p:sp>
      <p:sp>
        <p:nvSpPr>
          <p:cNvPr id="14340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86238" cy="4572000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Une valise</a:t>
            </a:r>
            <a:r>
              <a:rPr lang="ru-RU" sz="4800" smtClean="0">
                <a:latin typeface="Narkisim" pitchFamily="34" charset="-79"/>
                <a:cs typeface="Narkisim" pitchFamily="34" charset="-79"/>
              </a:rPr>
              <a:t> 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Les montagnes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Les galets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14341" name="AutoShape 2" descr="http://ts1.mm.bing.net/th?id=H.4697454166673922&amp;pid=1.9&amp;w=300&amp;h=300&amp;p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2" name="AutoShape 4" descr="http://ts1.mm.bing.net/th?id=H.4697454166673922&amp;pid=1.9&amp;w=300&amp;h=300&amp;p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3" name="AutoShape 6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4" name="AutoShape 8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5" name="AutoShape 10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6" name="AutoShape 12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7" name="AutoShape 14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4348" name="Содержимое 20" descr="1298739960_gora_bezsna_net.jpg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867400" y="1125538"/>
            <a:ext cx="1998663" cy="2657475"/>
          </a:xfrm>
        </p:spPr>
      </p:pic>
      <p:sp>
        <p:nvSpPr>
          <p:cNvPr id="14349" name="Содержимое 16"/>
          <p:cNvSpPr txBox="1">
            <a:spLocks/>
          </p:cNvSpPr>
          <p:nvPr/>
        </p:nvSpPr>
        <p:spPr bwMode="auto">
          <a:xfrm>
            <a:off x="4787900" y="1052513"/>
            <a:ext cx="3657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endParaRPr lang="ru-RU" sz="2400">
              <a:latin typeface="Century Schoolbook" pitchFamily="18" charset="0"/>
            </a:endParaRPr>
          </a:p>
        </p:txBody>
      </p:sp>
      <p:sp>
        <p:nvSpPr>
          <p:cNvPr id="14350" name="Содержимое 16"/>
          <p:cNvSpPr txBox="1">
            <a:spLocks/>
          </p:cNvSpPr>
          <p:nvPr/>
        </p:nvSpPr>
        <p:spPr bwMode="auto">
          <a:xfrm>
            <a:off x="1547813" y="1700213"/>
            <a:ext cx="3657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endParaRPr lang="ru-RU" sz="2400">
              <a:latin typeface="Century Schoolbook" pitchFamily="18" charset="0"/>
            </a:endParaRPr>
          </a:p>
        </p:txBody>
      </p:sp>
      <p:sp>
        <p:nvSpPr>
          <p:cNvPr id="14351" name="AutoShape 18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4352" name="Рисунок 21" descr="th (1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6463" y="4076700"/>
            <a:ext cx="3000375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3" name="TextBox 23"/>
          <p:cNvSpPr txBox="1">
            <a:spLocks noChangeArrowheads="1"/>
          </p:cNvSpPr>
          <p:nvPr/>
        </p:nvSpPr>
        <p:spPr bwMode="auto">
          <a:xfrm>
            <a:off x="5364163" y="1268413"/>
            <a:ext cx="215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14354" name="TextBox 24"/>
          <p:cNvSpPr txBox="1">
            <a:spLocks noChangeArrowheads="1"/>
          </p:cNvSpPr>
          <p:nvPr/>
        </p:nvSpPr>
        <p:spPr bwMode="auto">
          <a:xfrm>
            <a:off x="7812088" y="4365625"/>
            <a:ext cx="288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14355" name="TextBox 25"/>
          <p:cNvSpPr txBox="1">
            <a:spLocks noChangeArrowheads="1"/>
          </p:cNvSpPr>
          <p:nvPr/>
        </p:nvSpPr>
        <p:spPr bwMode="auto">
          <a:xfrm>
            <a:off x="1116013" y="6092825"/>
            <a:ext cx="43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22" descr="th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221163"/>
            <a:ext cx="2954338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30. </a:t>
            </a:r>
            <a:r>
              <a:rPr lang="ru-RU" sz="3200" b="1" dirty="0" smtClean="0"/>
              <a:t>соедините слово с изображением</a:t>
            </a:r>
            <a:br>
              <a:rPr lang="ru-RU" sz="3200" b="1" dirty="0" smtClean="0"/>
            </a:br>
            <a:endParaRPr lang="ru-RU" sz="3600" b="1" dirty="0"/>
          </a:p>
        </p:txBody>
      </p:sp>
      <p:sp>
        <p:nvSpPr>
          <p:cNvPr id="1536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86238" cy="4572000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Une valise</a:t>
            </a:r>
            <a:r>
              <a:rPr lang="ru-RU" sz="4800" smtClean="0">
                <a:latin typeface="Narkisim" pitchFamily="34" charset="-79"/>
                <a:cs typeface="Narkisim" pitchFamily="34" charset="-79"/>
              </a:rPr>
              <a:t> 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Les montagnes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r>
              <a:rPr lang="en-US" sz="4800" smtClean="0">
                <a:latin typeface="Narkisim" pitchFamily="34" charset="-79"/>
                <a:cs typeface="Narkisim" pitchFamily="34" charset="-79"/>
              </a:rPr>
              <a:t>Les galets</a:t>
            </a:r>
            <a:endParaRPr lang="ru-RU" sz="4800" smtClean="0">
              <a:cs typeface="Narkisim" pitchFamily="34" charset="-79"/>
            </a:endParaRPr>
          </a:p>
          <a:p>
            <a:pPr eaLnBrk="1" hangingPunct="1"/>
            <a:endParaRPr lang="ru-RU" smtClean="0"/>
          </a:p>
        </p:txBody>
      </p:sp>
      <p:sp>
        <p:nvSpPr>
          <p:cNvPr id="15365" name="AutoShape 2" descr="http://ts1.mm.bing.net/th?id=H.4697454166673922&amp;pid=1.9&amp;w=300&amp;h=300&amp;p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66" name="AutoShape 4" descr="http://ts1.mm.bing.net/th?id=H.4697454166673922&amp;pid=1.9&amp;w=300&amp;h=300&amp;p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67" name="AutoShape 6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68" name="AutoShape 8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69" name="AutoShape 10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70" name="AutoShape 12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5371" name="AutoShape 14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5372" name="Содержимое 20" descr="1298739960_gora_bezsna_net.jpg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867400" y="1125538"/>
            <a:ext cx="1998663" cy="2657475"/>
          </a:xfrm>
        </p:spPr>
      </p:pic>
      <p:sp>
        <p:nvSpPr>
          <p:cNvPr id="15373" name="Содержимое 16"/>
          <p:cNvSpPr txBox="1">
            <a:spLocks/>
          </p:cNvSpPr>
          <p:nvPr/>
        </p:nvSpPr>
        <p:spPr bwMode="auto">
          <a:xfrm>
            <a:off x="4787900" y="1052513"/>
            <a:ext cx="3657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endParaRPr lang="ru-RU" sz="2400">
              <a:latin typeface="Century Schoolbook" pitchFamily="18" charset="0"/>
            </a:endParaRPr>
          </a:p>
        </p:txBody>
      </p:sp>
      <p:sp>
        <p:nvSpPr>
          <p:cNvPr id="15374" name="Содержимое 16"/>
          <p:cNvSpPr txBox="1">
            <a:spLocks/>
          </p:cNvSpPr>
          <p:nvPr/>
        </p:nvSpPr>
        <p:spPr bwMode="auto">
          <a:xfrm>
            <a:off x="1547813" y="1700213"/>
            <a:ext cx="3657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endParaRPr lang="ru-RU" sz="2400">
              <a:latin typeface="Century Schoolbook" pitchFamily="18" charset="0"/>
            </a:endParaRPr>
          </a:p>
        </p:txBody>
      </p:sp>
      <p:sp>
        <p:nvSpPr>
          <p:cNvPr id="15375" name="AutoShape 18" descr="http://bezsna.net/uploads/posts/2011-02/1298739960_gora_bezsna_ne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5376" name="Рисунок 21" descr="th (1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6463" y="4076700"/>
            <a:ext cx="3000375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7" name="TextBox 23"/>
          <p:cNvSpPr txBox="1">
            <a:spLocks noChangeArrowheads="1"/>
          </p:cNvSpPr>
          <p:nvPr/>
        </p:nvSpPr>
        <p:spPr bwMode="auto">
          <a:xfrm>
            <a:off x="5364163" y="1268413"/>
            <a:ext cx="215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15378" name="TextBox 24"/>
          <p:cNvSpPr txBox="1">
            <a:spLocks noChangeArrowheads="1"/>
          </p:cNvSpPr>
          <p:nvPr/>
        </p:nvSpPr>
        <p:spPr bwMode="auto">
          <a:xfrm>
            <a:off x="7812088" y="4365625"/>
            <a:ext cx="288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15379" name="TextBox 25"/>
          <p:cNvSpPr txBox="1">
            <a:spLocks noChangeArrowheads="1"/>
          </p:cNvSpPr>
          <p:nvPr/>
        </p:nvSpPr>
        <p:spPr bwMode="auto">
          <a:xfrm>
            <a:off x="1116013" y="6092825"/>
            <a:ext cx="43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4500563" y="1989138"/>
            <a:ext cx="1223962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348038" y="3644900"/>
            <a:ext cx="1223962" cy="1008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лилиния 31"/>
          <p:cNvSpPr/>
          <p:nvPr/>
        </p:nvSpPr>
        <p:spPr>
          <a:xfrm>
            <a:off x="0" y="2205038"/>
            <a:ext cx="1000125" cy="2622550"/>
          </a:xfrm>
          <a:custGeom>
            <a:avLst/>
            <a:gdLst>
              <a:gd name="connsiteX0" fmla="*/ 652130 w 999460"/>
              <a:gd name="connsiteY0" fmla="*/ 0 h 2622698"/>
              <a:gd name="connsiteX1" fmla="*/ 141768 w 999460"/>
              <a:gd name="connsiteY1" fmla="*/ 978195 h 2622698"/>
              <a:gd name="connsiteX2" fmla="*/ 120502 w 999460"/>
              <a:gd name="connsiteY2" fmla="*/ 956930 h 2622698"/>
              <a:gd name="connsiteX3" fmla="*/ 864781 w 999460"/>
              <a:gd name="connsiteY3" fmla="*/ 2381693 h 2622698"/>
              <a:gd name="connsiteX4" fmla="*/ 928577 w 999460"/>
              <a:gd name="connsiteY4" fmla="*/ 2402958 h 2622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9460" h="2622698">
                <a:moveTo>
                  <a:pt x="652130" y="0"/>
                </a:moveTo>
                <a:cubicBezTo>
                  <a:pt x="441251" y="409353"/>
                  <a:pt x="230373" y="818707"/>
                  <a:pt x="141768" y="978195"/>
                </a:cubicBezTo>
                <a:cubicBezTo>
                  <a:pt x="53163" y="1137683"/>
                  <a:pt x="0" y="723014"/>
                  <a:pt x="120502" y="956930"/>
                </a:cubicBezTo>
                <a:cubicBezTo>
                  <a:pt x="241004" y="1190846"/>
                  <a:pt x="730102" y="2140688"/>
                  <a:pt x="864781" y="2381693"/>
                </a:cubicBezTo>
                <a:cubicBezTo>
                  <a:pt x="999460" y="2622698"/>
                  <a:pt x="964018" y="2512828"/>
                  <a:pt x="928577" y="24029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5-конечная звезда 32">
            <a:hlinkClick r:id="rId5" action="ppaction://hlinksldjump"/>
          </p:cNvPr>
          <p:cNvSpPr/>
          <p:nvPr/>
        </p:nvSpPr>
        <p:spPr>
          <a:xfrm>
            <a:off x="395288" y="5805488"/>
            <a:ext cx="647700" cy="576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40.</a:t>
            </a:r>
            <a:r>
              <a:rPr lang="ru-RU" sz="3600" b="1" dirty="0" smtClean="0"/>
              <a:t>«КОТ В МЕШКЕ»</a:t>
            </a:r>
            <a:endParaRPr lang="ru-RU" sz="3600" dirty="0"/>
          </a:p>
        </p:txBody>
      </p:sp>
      <p:sp>
        <p:nvSpPr>
          <p:cNvPr id="1638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3200" smtClean="0">
                <a:cs typeface="Narkisim" pitchFamily="34" charset="-79"/>
              </a:rPr>
              <a:t>ВОПРОС ПЕРЕХОДИТ КОМАНДЕ ПРОТИВНИКОВ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349</TotalTime>
  <Words>582</Words>
  <Application>Microsoft Office PowerPoint</Application>
  <PresentationFormat>Экран (4:3)</PresentationFormat>
  <Paragraphs>161</Paragraphs>
  <Slides>45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3" baseType="lpstr">
      <vt:lpstr>Arial</vt:lpstr>
      <vt:lpstr>Century Schoolbook</vt:lpstr>
      <vt:lpstr>Wingdings</vt:lpstr>
      <vt:lpstr>Wingdings 2</vt:lpstr>
      <vt:lpstr>Calibri</vt:lpstr>
      <vt:lpstr>MV Boli</vt:lpstr>
      <vt:lpstr>Narkisim</vt:lpstr>
      <vt:lpstr>Эркер</vt:lpstr>
      <vt:lpstr>СВОЯ ИГРА</vt:lpstr>
      <vt:lpstr>Слайд 2</vt:lpstr>
      <vt:lpstr>    10. найдите в каждом из трех рядов лишнее слово</vt:lpstr>
      <vt:lpstr>    10. найдите в каждом из трех рядов лишнее слово</vt:lpstr>
      <vt:lpstr>     20. среди букв зашифровано слово, составьте его</vt:lpstr>
      <vt:lpstr>       20. среди букв зашифровано слово, составьте его</vt:lpstr>
      <vt:lpstr>      30. соедините слово с изображением </vt:lpstr>
      <vt:lpstr>      30. соедините слово с изображением </vt:lpstr>
      <vt:lpstr>       40.«КОТ В МЕШКЕ»</vt:lpstr>
      <vt:lpstr>       40. найдите синонимы данных слов</vt:lpstr>
      <vt:lpstr>       40. найдите синонимы данных слов</vt:lpstr>
      <vt:lpstr>       50. выберите правильный ответ</vt:lpstr>
      <vt:lpstr>       50. выберите правильный ответ</vt:lpstr>
      <vt:lpstr>10. переведите предложение </vt:lpstr>
      <vt:lpstr>10. переведите предложение </vt:lpstr>
      <vt:lpstr> 20. переделайте данное утверждение в отрицание</vt:lpstr>
      <vt:lpstr> 20. переделайте данное утверждение в отрицание</vt:lpstr>
      <vt:lpstr> 30. расставьте слова в предложении в правильном порядке</vt:lpstr>
      <vt:lpstr> 30. расставьте слова в предложении в правильном порядке</vt:lpstr>
      <vt:lpstr>40. задайте вопрос к данному утверждению </vt:lpstr>
      <vt:lpstr>40. задайте вопрос к данному утверждению </vt:lpstr>
      <vt:lpstr>50. найдите в каком предложении допущена ошибка, и исправьте ее</vt:lpstr>
      <vt:lpstr> 50. найдите в каком предложении допущена ошибка, и исправьте ее</vt:lpstr>
      <vt:lpstr> 10. назовите цвета французского флага в правильном порядке на французском языке</vt:lpstr>
      <vt:lpstr> 10. назовите цвета французского флага в правильном порядке на французском языке</vt:lpstr>
      <vt:lpstr> 20. соотнесите изображение с названием исторического памятника Парижа</vt:lpstr>
      <vt:lpstr> 20. соотнесите изображение с названием исторического памятника Парижа</vt:lpstr>
      <vt:lpstr>30. на какой реке стоит Париж </vt:lpstr>
      <vt:lpstr>30. на какой реке стоит Париж </vt:lpstr>
      <vt:lpstr>  40. какую геометрическую фигуру напоминает карта Франции</vt:lpstr>
      <vt:lpstr>  40. какую геометрическую фигуру напоминает карта Франции</vt:lpstr>
      <vt:lpstr>  50. кто является действующим президентом Франции</vt:lpstr>
      <vt:lpstr> 50. кто является действующим президентом Франции</vt:lpstr>
      <vt:lpstr>10. расскажите весь французский алфавит </vt:lpstr>
      <vt:lpstr>10. расскажите весь французский алфавит </vt:lpstr>
      <vt:lpstr>20. «Вопрос – аукцион»</vt:lpstr>
      <vt:lpstr> 20. изобразите с помощью пантомимы следующее слово</vt:lpstr>
      <vt:lpstr> 20. изобразите с помощью пантомимы следующее слово</vt:lpstr>
      <vt:lpstr> 30. отгадайте загадку</vt:lpstr>
      <vt:lpstr> 30. отгадайте загадку</vt:lpstr>
      <vt:lpstr> 40. отгадайте ребус</vt:lpstr>
      <vt:lpstr> 40. отгадайте ребус</vt:lpstr>
      <vt:lpstr> 50. найти эквивалент пословиц и поговорок</vt:lpstr>
      <vt:lpstr> 50. найти эквивалент пословиц и поговорок</vt:lpstr>
      <vt:lpstr>Merci pour votre attention:)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re</cp:lastModifiedBy>
  <cp:revision>28</cp:revision>
  <dcterms:created xsi:type="dcterms:W3CDTF">2013-10-06T09:27:26Z</dcterms:created>
  <dcterms:modified xsi:type="dcterms:W3CDTF">2014-04-07T19:39:58Z</dcterms:modified>
</cp:coreProperties>
</file>