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78" r:id="rId2"/>
    <p:sldId id="342" r:id="rId3"/>
    <p:sldId id="343" r:id="rId4"/>
    <p:sldId id="317" r:id="rId5"/>
    <p:sldId id="344" r:id="rId6"/>
    <p:sldId id="345" r:id="rId7"/>
    <p:sldId id="349" r:id="rId8"/>
    <p:sldId id="347" r:id="rId9"/>
    <p:sldId id="358" r:id="rId10"/>
    <p:sldId id="348" r:id="rId11"/>
    <p:sldId id="346" r:id="rId12"/>
    <p:sldId id="353" r:id="rId13"/>
    <p:sldId id="354" r:id="rId14"/>
    <p:sldId id="359" r:id="rId15"/>
    <p:sldId id="356" r:id="rId16"/>
    <p:sldId id="35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66FFFF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0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scatterChart>
        <c:scatterStyle val="smoothMarker"/>
        <c:ser>
          <c:idx val="0"/>
          <c:order val="0"/>
          <c:spPr>
            <a:ln>
              <a:solidFill>
                <a:srgbClr val="B7C1EB">
                  <a:lumMod val="75000"/>
                </a:srgbClr>
              </a:solidFill>
            </a:ln>
          </c:spPr>
          <c:marker>
            <c:symbol val="none"/>
          </c:marker>
          <c:xVal>
            <c:numRef>
              <c:f>Лист1!$A$1:$G$1</c:f>
              <c:numCache>
                <c:formatCode>General</c:formatCode>
                <c:ptCount val="7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</c:numCache>
            </c:numRef>
          </c:xVal>
          <c:yVal>
            <c:numRef>
              <c:f>Лист1!$A$2:$G$2</c:f>
              <c:numCache>
                <c:formatCode>General</c:formatCode>
                <c:ptCount val="7"/>
                <c:pt idx="0">
                  <c:v>-5</c:v>
                </c:pt>
                <c:pt idx="1">
                  <c:v>0</c:v>
                </c:pt>
                <c:pt idx="2">
                  <c:v>3</c:v>
                </c:pt>
                <c:pt idx="3">
                  <c:v>4</c:v>
                </c:pt>
                <c:pt idx="4">
                  <c:v>3</c:v>
                </c:pt>
                <c:pt idx="5">
                  <c:v>0</c:v>
                </c:pt>
                <c:pt idx="6">
                  <c:v>-5</c:v>
                </c:pt>
              </c:numCache>
            </c:numRef>
          </c:yVal>
          <c:smooth val="1"/>
        </c:ser>
        <c:axId val="79555968"/>
        <c:axId val="82093568"/>
      </c:scatterChart>
      <c:valAx>
        <c:axId val="79555968"/>
        <c:scaling>
          <c:orientation val="minMax"/>
        </c:scaling>
        <c:axPos val="b"/>
        <c:majorGridlines/>
        <c:numFmt formatCode="General" sourceLinked="1"/>
        <c:tickLblPos val="nextTo"/>
        <c:spPr>
          <a:ln w="28575">
            <a:solidFill>
              <a:schemeClr val="bg2">
                <a:lumMod val="75000"/>
              </a:schemeClr>
            </a:solidFill>
          </a:ln>
        </c:spPr>
        <c:crossAx val="82093568"/>
        <c:crosses val="autoZero"/>
        <c:crossBetween val="midCat"/>
      </c:valAx>
      <c:valAx>
        <c:axId val="82093568"/>
        <c:scaling>
          <c:orientation val="minMax"/>
        </c:scaling>
        <c:axPos val="l"/>
        <c:majorGridlines/>
        <c:numFmt formatCode="General" sourceLinked="1"/>
        <c:tickLblPos val="nextTo"/>
        <c:spPr>
          <a:ln w="28575">
            <a:solidFill>
              <a:schemeClr val="bg2">
                <a:lumMod val="75000"/>
              </a:schemeClr>
            </a:solidFill>
          </a:ln>
        </c:spPr>
        <c:crossAx val="79555968"/>
        <c:crosses val="autoZero"/>
        <c:crossBetween val="midCat"/>
      </c:valAx>
      <c:spPr>
        <a:noFill/>
        <a:ln w="25400">
          <a:noFill/>
        </a:ln>
      </c:spPr>
    </c:plotArea>
    <c:plotVisOnly val="1"/>
  </c:chart>
  <c:spPr>
    <a:ln>
      <a:noFill/>
    </a:ln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scatterChart>
        <c:scatterStyle val="smoothMarker"/>
        <c:ser>
          <c:idx val="0"/>
          <c:order val="0"/>
          <c:spPr>
            <a:ln>
              <a:solidFill>
                <a:srgbClr val="40458C"/>
              </a:solidFill>
            </a:ln>
          </c:spPr>
          <c:marker>
            <c:symbol val="none"/>
          </c:marker>
          <c:xVal>
            <c:numRef>
              <c:f>Лист1!$A$1:$G$1</c:f>
              <c:numCache>
                <c:formatCode>General</c:formatCode>
                <c:ptCount val="7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</c:numCache>
            </c:numRef>
          </c:xVal>
          <c:yVal>
            <c:numRef>
              <c:f>Лист1!$A$2:$G$2</c:f>
              <c:numCache>
                <c:formatCode>General</c:formatCode>
                <c:ptCount val="7"/>
                <c:pt idx="0">
                  <c:v>-5</c:v>
                </c:pt>
                <c:pt idx="1">
                  <c:v>0</c:v>
                </c:pt>
                <c:pt idx="2">
                  <c:v>3</c:v>
                </c:pt>
                <c:pt idx="3">
                  <c:v>4</c:v>
                </c:pt>
                <c:pt idx="4">
                  <c:v>3</c:v>
                </c:pt>
                <c:pt idx="5">
                  <c:v>0</c:v>
                </c:pt>
                <c:pt idx="6">
                  <c:v>-5</c:v>
                </c:pt>
              </c:numCache>
            </c:numRef>
          </c:yVal>
          <c:smooth val="1"/>
        </c:ser>
        <c:axId val="85430656"/>
        <c:axId val="85432192"/>
      </c:scatterChart>
      <c:valAx>
        <c:axId val="85430656"/>
        <c:scaling>
          <c:orientation val="minMax"/>
        </c:scaling>
        <c:axPos val="b"/>
        <c:majorGridlines/>
        <c:numFmt formatCode="General" sourceLinked="1"/>
        <c:tickLblPos val="nextTo"/>
        <c:spPr>
          <a:ln w="28575">
            <a:solidFill>
              <a:schemeClr val="tx1"/>
            </a:solidFill>
          </a:ln>
        </c:spPr>
        <c:crossAx val="85432192"/>
        <c:crosses val="autoZero"/>
        <c:crossBetween val="midCat"/>
      </c:valAx>
      <c:valAx>
        <c:axId val="85432192"/>
        <c:scaling>
          <c:orientation val="minMax"/>
        </c:scaling>
        <c:axPos val="l"/>
        <c:majorGridlines/>
        <c:numFmt formatCode="General" sourceLinked="1"/>
        <c:tickLblPos val="nextTo"/>
        <c:spPr>
          <a:ln w="28575">
            <a:solidFill>
              <a:schemeClr val="tx1"/>
            </a:solidFill>
          </a:ln>
        </c:spPr>
        <c:crossAx val="85430656"/>
        <c:crosses val="autoZero"/>
        <c:crossBetween val="midCat"/>
      </c:valAx>
      <c:spPr>
        <a:noFill/>
        <a:ln w="25400">
          <a:noFill/>
        </a:ln>
      </c:spPr>
    </c:plotArea>
    <c:plotVisOnly val="1"/>
  </c:chart>
  <c:spPr>
    <a:ln>
      <a:noFill/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0.27591</cdr:x>
      <cdr:y>0.11632</cdr:y>
    </cdr:from>
    <cdr:to>
      <cdr:x>0.73577</cdr:x>
      <cdr:y>0.47454</cdr:y>
    </cdr:to>
    <cdr:sp macro="" textlink="">
      <cdr:nvSpPr>
        <cdr:cNvPr id="2" name="Полилиния 1"/>
        <cdr:cNvSpPr/>
      </cdr:nvSpPr>
      <cdr:spPr bwMode="auto">
        <a:xfrm xmlns:a="http://schemas.openxmlformats.org/drawingml/2006/main">
          <a:off x="1120845" y="447627"/>
          <a:ext cx="1868185" cy="1378449"/>
        </a:xfrm>
        <a:custGeom xmlns:a="http://schemas.openxmlformats.org/drawingml/2006/main">
          <a:avLst/>
          <a:gdLst>
            <a:gd name="connsiteX0" fmla="*/ 0 w 1868185"/>
            <a:gd name="connsiteY0" fmla="*/ 1316804 h 1378449"/>
            <a:gd name="connsiteX1" fmla="*/ 287677 w 1868185"/>
            <a:gd name="connsiteY1" fmla="*/ 618162 h 1378449"/>
            <a:gd name="connsiteX2" fmla="*/ 544531 w 1868185"/>
            <a:gd name="connsiteY2" fmla="*/ 238018 h 1378449"/>
            <a:gd name="connsiteX3" fmla="*/ 780836 w 1868185"/>
            <a:gd name="connsiteY3" fmla="*/ 32535 h 1378449"/>
            <a:gd name="connsiteX4" fmla="*/ 1089061 w 1868185"/>
            <a:gd name="connsiteY4" fmla="*/ 53083 h 1378449"/>
            <a:gd name="connsiteX5" fmla="*/ 1376737 w 1868185"/>
            <a:gd name="connsiteY5" fmla="*/ 351034 h 1378449"/>
            <a:gd name="connsiteX6" fmla="*/ 1715785 w 1868185"/>
            <a:gd name="connsiteY6" fmla="*/ 946935 h 1378449"/>
            <a:gd name="connsiteX7" fmla="*/ 1849349 w 1868185"/>
            <a:gd name="connsiteY7" fmla="*/ 1316804 h 1378449"/>
            <a:gd name="connsiteX8" fmla="*/ 1828800 w 1868185"/>
            <a:gd name="connsiteY8" fmla="*/ 1316804 h 1378449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</a:cxnLst>
          <a:rect l="l" t="t" r="r" b="b"/>
          <a:pathLst>
            <a:path w="1868185" h="1378449">
              <a:moveTo>
                <a:pt x="0" y="1316804"/>
              </a:moveTo>
              <a:cubicBezTo>
                <a:pt x="98461" y="1057382"/>
                <a:pt x="196922" y="797960"/>
                <a:pt x="287677" y="618162"/>
              </a:cubicBezTo>
              <a:cubicBezTo>
                <a:pt x="378432" y="438364"/>
                <a:pt x="462338" y="335622"/>
                <a:pt x="544531" y="238018"/>
              </a:cubicBezTo>
              <a:cubicBezTo>
                <a:pt x="626724" y="140414"/>
                <a:pt x="690081" y="63357"/>
                <a:pt x="780836" y="32535"/>
              </a:cubicBezTo>
              <a:cubicBezTo>
                <a:pt x="871591" y="1713"/>
                <a:pt x="989744" y="0"/>
                <a:pt x="1089061" y="53083"/>
              </a:cubicBezTo>
              <a:cubicBezTo>
                <a:pt x="1188378" y="106166"/>
                <a:pt x="1272283" y="202059"/>
                <a:pt x="1376737" y="351034"/>
              </a:cubicBezTo>
              <a:cubicBezTo>
                <a:pt x="1481191" y="500009"/>
                <a:pt x="1637016" y="785973"/>
                <a:pt x="1715785" y="946935"/>
              </a:cubicBezTo>
              <a:cubicBezTo>
                <a:pt x="1794554" y="1107897"/>
                <a:pt x="1830513" y="1255159"/>
                <a:pt x="1849349" y="1316804"/>
              </a:cubicBezTo>
              <a:cubicBezTo>
                <a:pt x="1868185" y="1378449"/>
                <a:pt x="1848492" y="1347626"/>
                <a:pt x="1828800" y="1316804"/>
              </a:cubicBezTo>
            </a:path>
          </a:pathLst>
        </a:custGeom>
        <a:solidFill xmlns:a="http://schemas.openxmlformats.org/drawingml/2006/main">
          <a:schemeClr val="accent1">
            <a:alpha val="37000"/>
          </a:schemeClr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10" name="Прямая соединительная линия 9"/>
        <cdr:cNvSpPr/>
      </cdr:nvSpPr>
      <cdr:spPr bwMode="auto">
        <a:xfrm xmlns:a="http://schemas.openxmlformats.org/drawingml/2006/main">
          <a:off x="-4714876" y="-2643182"/>
          <a:ext cx="0" cy="0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0.1745</cdr:x>
      <cdr:y>0.05221</cdr:y>
    </cdr:from>
    <cdr:to>
      <cdr:x>0.95973</cdr:x>
      <cdr:y>0.62657</cdr:y>
    </cdr:to>
    <cdr:sp macro="" textlink="">
      <cdr:nvSpPr>
        <cdr:cNvPr id="3" name="Прямая соединительная линия 2"/>
        <cdr:cNvSpPr/>
      </cdr:nvSpPr>
      <cdr:spPr bwMode="auto">
        <a:xfrm xmlns:a="http://schemas.openxmlformats.org/drawingml/2006/main">
          <a:off x="720080" y="216024"/>
          <a:ext cx="3240360" cy="2376264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0.38389</cdr:x>
      <cdr:y>0.20886</cdr:y>
    </cdr:from>
    <cdr:to>
      <cdr:x>0.38389</cdr:x>
      <cdr:y>0.45252</cdr:y>
    </cdr:to>
    <cdr:sp macro="" textlink="">
      <cdr:nvSpPr>
        <cdr:cNvPr id="5" name="Прямая соединительная линия 4"/>
        <cdr:cNvSpPr/>
      </cdr:nvSpPr>
      <cdr:spPr bwMode="auto">
        <a:xfrm xmlns:a="http://schemas.openxmlformats.org/drawingml/2006/main">
          <a:off x="1584176" y="864096"/>
          <a:ext cx="0" cy="1008112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19050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dirty="0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dirty="0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CDA466-6186-4B98-A89B-A1477E80AF18}" type="slidenum">
              <a:rPr lang="ru-RU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1E974-CFC5-4527-8057-D805A99DEC9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566B6-5941-430F-9080-F67C14D5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566B6-5941-430F-9080-F67C14D54F7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6627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6628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grpSp>
            <p:nvGrpSpPr>
              <p:cNvPr id="26629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26630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1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2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3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4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39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4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49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1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2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3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4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5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6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7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8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59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0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1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2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3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4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5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6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7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8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69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0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1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2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3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4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5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6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7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8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79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6680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</p:grpSp>
          <p:sp>
            <p:nvSpPr>
              <p:cNvPr id="26681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</p:grpSp>
        <p:grpSp>
          <p:nvGrpSpPr>
            <p:cNvPr id="26682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26683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6684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6685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6686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</p:grpSp>
        <p:grpSp>
          <p:nvGrpSpPr>
            <p:cNvPr id="2668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2668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668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6690" name="Arc 66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</p:grpSp>
      </p:grpSp>
      <p:sp>
        <p:nvSpPr>
          <p:cNvPr id="2669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669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693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26694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26695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48DA233-E1B1-4500-94D2-7B7706F1914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45FDF-F74C-4C68-81FB-9F4C794C2E6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53EBF-2858-4A01-8CCC-626C07B1052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68BAC-86E7-413C-A7AB-99F655A1765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456A63-4E35-4688-A20E-F4DD1EEB9628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8528A-FA6B-40A6-97F5-59DD33B018A8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38A652-D669-4388-9D71-B41ACAC6EC1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8CA64-9DCA-44FC-B3F6-A9E8DDEE507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AAB77-FEE5-4D8F-B2F6-6AF64E84B03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74124-9C5B-49AC-8DC7-C61F8C5D580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FDDBF-9126-4B1F-896D-2666F426207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5603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25604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25605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06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07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08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09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0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1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2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3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4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5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6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7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8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19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20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21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22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23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24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25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26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</p:grpSp>
          <p:grpSp>
            <p:nvGrpSpPr>
              <p:cNvPr id="25627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25628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29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0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1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2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3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4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5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6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7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8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39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0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1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2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3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4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5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6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7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8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49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50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51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52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53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54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55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  <p:sp>
              <p:nvSpPr>
                <p:cNvPr id="25656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</p:grpSp>
        </p:grpSp>
        <p:sp>
          <p:nvSpPr>
            <p:cNvPr id="25657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5658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grpSp>
          <p:nvGrpSpPr>
            <p:cNvPr id="25659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25660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5661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5662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</p:grpSp>
      </p:grpSp>
      <p:sp>
        <p:nvSpPr>
          <p:cNvPr id="25663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64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65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dirty="0"/>
          </a:p>
        </p:txBody>
      </p:sp>
      <p:sp>
        <p:nvSpPr>
          <p:cNvPr id="25666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25667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96E19D-E8FD-4109-B649-0850433A85A4}" type="slidenum">
              <a:rPr lang="ru-RU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wipe dir="d"/>
  </p:transition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chart" Target="../charts/chart1.xml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2.png"/><Relationship Id="rId5" Type="http://schemas.openxmlformats.org/officeDocument/2006/relationships/image" Target="../media/image21.png"/><Relationship Id="rId10" Type="http://schemas.openxmlformats.org/officeDocument/2006/relationships/image" Target="../media/image25.png"/><Relationship Id="rId4" Type="http://schemas.openxmlformats.org/officeDocument/2006/relationships/image" Target="../media/image20.png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chart" Target="../charts/chart2.xml"/><Relationship Id="rId7" Type="http://schemas.openxmlformats.org/officeDocument/2006/relationships/image" Target="../media/image11.png"/><Relationship Id="rId12" Type="http://schemas.openxmlformats.org/officeDocument/2006/relationships/slide" Target="slide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0.png"/><Relationship Id="rId5" Type="http://schemas.openxmlformats.org/officeDocument/2006/relationships/image" Target="../media/image20.png"/><Relationship Id="rId10" Type="http://schemas.openxmlformats.org/officeDocument/2006/relationships/image" Target="../media/image29.png"/><Relationship Id="rId4" Type="http://schemas.openxmlformats.org/officeDocument/2006/relationships/image" Target="../media/image26.png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10" Type="http://schemas.openxmlformats.org/officeDocument/2006/relationships/slide" Target="slide11.xml"/><Relationship Id="rId4" Type="http://schemas.openxmlformats.org/officeDocument/2006/relationships/image" Target="../media/image12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GodfreyKneller-IsaacNewton-1689.jpg?uselang=ru" TargetMode="Externa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commons.wikimedia.org/wiki/File:Leibniz.jpg?uselang=ru" TargetMode="Externa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Fourier2.jpg?uselang=r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1536576"/>
            <a:ext cx="7848600" cy="1676400"/>
          </a:xfrm>
        </p:spPr>
        <p:txBody>
          <a:bodyPr/>
          <a:lstStyle/>
          <a:p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Georgia" pitchFamily="18" charset="0"/>
              </a:rPr>
              <a:t>Интеграл. Формула Ньютона – Лейбница.</a:t>
            </a:r>
            <a:endParaRPr lang="ru-RU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eorgia" pitchFamily="18" charset="0"/>
            </a:endParaRPr>
          </a:p>
        </p:txBody>
      </p:sp>
      <p:sp>
        <p:nvSpPr>
          <p:cNvPr id="27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214282" y="4214818"/>
            <a:ext cx="8007424" cy="879376"/>
          </a:xfrm>
        </p:spPr>
        <p:txBody>
          <a:bodyPr/>
          <a:lstStyle/>
          <a:p>
            <a:pPr algn="r"/>
            <a:r>
              <a:rPr lang="ru-RU" dirty="0" smtClean="0">
                <a:latin typeface="Georgia" pitchFamily="18" charset="0"/>
              </a:rPr>
              <a:t>составитель: преподаватель математики</a:t>
            </a:r>
          </a:p>
          <a:p>
            <a:pPr algn="r"/>
            <a:r>
              <a:rPr lang="ru-RU" dirty="0" smtClean="0">
                <a:latin typeface="Georgia" pitchFamily="18" charset="0"/>
              </a:rPr>
              <a:t>ГОУНПО ПУ 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27 п. Щельяюр</a:t>
            </a:r>
          </a:p>
          <a:p>
            <a:pPr algn="r"/>
            <a:r>
              <a:rPr lang="ru-RU" dirty="0" smtClean="0">
                <a:latin typeface="Georgia" pitchFamily="18" charset="0"/>
              </a:rPr>
              <a:t> Семяшкина Ирина Васильевна</a:t>
            </a:r>
          </a:p>
          <a:p>
            <a:pPr algn="r"/>
            <a:r>
              <a:rPr lang="ru-RU" dirty="0" smtClean="0">
                <a:latin typeface="Georgia" pitchFamily="18" charset="0"/>
              </a:rPr>
              <a:t>идентификатор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272-035-126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1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4714876" y="2643182"/>
          <a:ext cx="4062428" cy="3848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7504" y="116632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Пример </a:t>
            </a:r>
            <a:r>
              <a:rPr lang="ru-RU" sz="3600" dirty="0" smtClean="0">
                <a:solidFill>
                  <a:srgbClr val="8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r>
              <a:rPr lang="ru-RU" sz="3600" dirty="0" smtClean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.</a:t>
            </a:r>
            <a:endParaRPr lang="ru-RU" sz="3600" dirty="0">
              <a:solidFill>
                <a:srgbClr val="800000"/>
              </a:solidFill>
              <a:latin typeface="Georgia" pitchFamily="18" charset="0"/>
              <a:ea typeface="+mj-ea"/>
              <a:cs typeface="+mj-cs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6429388" y="2582018"/>
            <a:ext cx="2214578" cy="1827359"/>
            <a:chOff x="6101838" y="2636912"/>
            <a:chExt cx="2214578" cy="1827359"/>
          </a:xfrm>
        </p:grpSpPr>
        <p:sp>
          <p:nvSpPr>
            <p:cNvPr id="7" name="TextBox 6"/>
            <p:cNvSpPr txBox="1"/>
            <p:nvPr/>
          </p:nvSpPr>
          <p:spPr>
            <a:xfrm>
              <a:off x="6101838" y="3555332"/>
              <a:ext cx="3600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 smtClean="0">
                  <a:solidFill>
                    <a:srgbClr val="C00000"/>
                  </a:solidFill>
                  <a:latin typeface="Georgia" pitchFamily="18" charset="0"/>
                </a:rPr>
                <a:t>S</a:t>
              </a:r>
              <a:endParaRPr lang="ru-RU" sz="3200" i="1" dirty="0">
                <a:solidFill>
                  <a:srgbClr val="C00000"/>
                </a:solidFill>
                <a:latin typeface="Georgia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948264" y="2636912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latin typeface="Georgia" pitchFamily="18" charset="0"/>
                </a:rPr>
                <a:t>y</a:t>
              </a:r>
              <a:endParaRPr lang="ru-RU" i="1" dirty="0">
                <a:latin typeface="Georgia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956376" y="4077072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Georgia" pitchFamily="18" charset="0"/>
                </a:rPr>
                <a:t>x</a:t>
              </a:r>
              <a:endParaRPr lang="ru-RU" i="1" dirty="0">
                <a:latin typeface="Georgia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 bwMode="auto">
            <a:xfrm flipV="1">
              <a:off x="6894362" y="2708920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Прямая со стрелкой 16"/>
            <p:cNvCxnSpPr/>
            <p:nvPr/>
          </p:nvCxnSpPr>
          <p:spPr bwMode="auto">
            <a:xfrm>
              <a:off x="7884368" y="4464271"/>
              <a:ext cx="43204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8" name="Группа 37"/>
          <p:cNvGrpSpPr/>
          <p:nvPr/>
        </p:nvGrpSpPr>
        <p:grpSpPr>
          <a:xfrm>
            <a:off x="2571736" y="285728"/>
            <a:ext cx="6143668" cy="923330"/>
            <a:chOff x="2571736" y="285728"/>
            <a:chExt cx="6143668" cy="92333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2571736" y="285728"/>
              <a:ext cx="614366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ru-RU" dirty="0" smtClean="0">
                  <a:solidFill>
                    <a:schemeClr val="accent5">
                      <a:lumMod val="10000"/>
                    </a:schemeClr>
                  </a:solidFill>
                  <a:latin typeface="Georgia" pitchFamily="18" charset="0"/>
                </a:rPr>
                <a:t>Вычислить площадь фигуры, ограниченной линиями</a:t>
              </a:r>
            </a:p>
            <a:p>
              <a:pPr algn="ctr"/>
              <a:r>
                <a:rPr lang="ru-RU" dirty="0" smtClean="0">
                  <a:solidFill>
                    <a:schemeClr val="accent5">
                      <a:lumMod val="10000"/>
                    </a:schemeClr>
                  </a:solidFill>
                  <a:latin typeface="Georgia" pitchFamily="18" charset="0"/>
                </a:rPr>
                <a:t>и  осью абсцисс.</a:t>
              </a:r>
            </a:p>
            <a:p>
              <a:pPr algn="r"/>
              <a:endParaRPr lang="ru-RU" dirty="0" smtClean="0">
                <a:latin typeface="Georgia" pitchFamily="18" charset="0"/>
              </a:endParaRPr>
            </a:p>
          </p:txBody>
        </p:sp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14678" y="559443"/>
              <a:ext cx="1492301" cy="369227"/>
            </a:xfrm>
            <a:prstGeom prst="rect">
              <a:avLst/>
            </a:prstGeom>
            <a:noFill/>
          </p:spPr>
        </p:pic>
      </p:grp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5882"/>
          <a:stretch>
            <a:fillRect/>
          </a:stretch>
        </p:blipFill>
        <p:spPr bwMode="auto">
          <a:xfrm>
            <a:off x="714348" y="1928802"/>
            <a:ext cx="2143140" cy="405478"/>
          </a:xfrm>
          <a:prstGeom prst="rect">
            <a:avLst/>
          </a:prstGeom>
          <a:noFill/>
        </p:spPr>
      </p:pic>
      <p:grpSp>
        <p:nvGrpSpPr>
          <p:cNvPr id="40" name="Группа 39"/>
          <p:cNvGrpSpPr/>
          <p:nvPr/>
        </p:nvGrpSpPr>
        <p:grpSpPr>
          <a:xfrm>
            <a:off x="785754" y="1142984"/>
            <a:ext cx="8358246" cy="714380"/>
            <a:chOff x="571472" y="928670"/>
            <a:chExt cx="8358246" cy="714380"/>
          </a:xfrm>
        </p:grpSpPr>
        <p:sp>
          <p:nvSpPr>
            <p:cNvPr id="18" name="TextBox 17"/>
            <p:cNvSpPr txBox="1"/>
            <p:nvPr/>
          </p:nvSpPr>
          <p:spPr>
            <a:xfrm>
              <a:off x="571472" y="928670"/>
              <a:ext cx="83582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 smtClean="0">
                  <a:solidFill>
                    <a:schemeClr val="accent5">
                      <a:lumMod val="10000"/>
                    </a:schemeClr>
                  </a:solidFill>
                  <a:latin typeface="Georgia" pitchFamily="18" charset="0"/>
                </a:rPr>
                <a:t>Для начала найдем точки пересечения оси абсцисс с графиком функции                          . Для этого решим уравнение.</a:t>
              </a:r>
              <a:endParaRPr lang="ru-RU" sz="2800" b="1" u="sng" dirty="0">
                <a:solidFill>
                  <a:srgbClr val="C00000"/>
                </a:solidFill>
                <a:latin typeface="Georgia" pitchFamily="18" charset="0"/>
              </a:endParaRPr>
            </a:p>
          </p:txBody>
        </p:sp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57356" y="1273823"/>
              <a:ext cx="1492301" cy="369227"/>
            </a:xfrm>
            <a:prstGeom prst="rect">
              <a:avLst/>
            </a:prstGeom>
            <a:noFill/>
          </p:spPr>
        </p:pic>
      </p:grp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22" name="Прямая со стрелкой 21"/>
          <p:cNvCxnSpPr/>
          <p:nvPr/>
        </p:nvCxnSpPr>
        <p:spPr bwMode="auto">
          <a:xfrm>
            <a:off x="887121" y="3452554"/>
            <a:ext cx="0" cy="103048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3" name="Прямая со стрелкой 22"/>
          <p:cNvCxnSpPr/>
          <p:nvPr/>
        </p:nvCxnSpPr>
        <p:spPr bwMode="auto">
          <a:xfrm>
            <a:off x="4028681" y="3429000"/>
            <a:ext cx="0" cy="103048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pic>
        <p:nvPicPr>
          <p:cNvPr id="25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85295" y="3803722"/>
            <a:ext cx="2779030" cy="768286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4179305" y="3799933"/>
            <a:ext cx="392695" cy="330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5">
                    <a:lumMod val="10000"/>
                  </a:schemeClr>
                </a:solidFill>
              </a:rPr>
              <a:t>=</a:t>
            </a:r>
            <a:endParaRPr lang="ru-RU" sz="2000" dirty="0">
              <a:solidFill>
                <a:schemeClr val="accent5">
                  <a:lumMod val="10000"/>
                </a:schemeClr>
              </a:solidFill>
            </a:endParaRP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5" y="2285992"/>
            <a:ext cx="2857491" cy="1195548"/>
          </a:xfrm>
          <a:prstGeom prst="rect">
            <a:avLst/>
          </a:prstGeom>
          <a:noFill/>
        </p:spPr>
      </p:pic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3310" y="4572008"/>
            <a:ext cx="2196951" cy="758588"/>
          </a:xfrm>
          <a:prstGeom prst="rect">
            <a:avLst/>
          </a:prstGeom>
          <a:noFill/>
        </p:spPr>
      </p:pic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373" y="5286388"/>
            <a:ext cx="3417334" cy="571287"/>
          </a:xfrm>
          <a:prstGeom prst="rect">
            <a:avLst/>
          </a:prstGeom>
          <a:noFill/>
        </p:spPr>
      </p:pic>
      <p:pic>
        <p:nvPicPr>
          <p:cNvPr id="20495" name="Picture 1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5683" y="5786454"/>
            <a:ext cx="1500198" cy="674508"/>
          </a:xfrm>
          <a:prstGeom prst="rect">
            <a:avLst/>
          </a:prstGeom>
          <a:noFill/>
        </p:spPr>
      </p:pic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1009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00034" y="762640"/>
            <a:ext cx="2143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Georgia" pitchFamily="18" charset="0"/>
              </a:rPr>
              <a:t>Решение: </a:t>
            </a:r>
          </a:p>
        </p:txBody>
      </p:sp>
      <p:pic>
        <p:nvPicPr>
          <p:cNvPr id="37" name="Picture 1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7" y="3513260"/>
            <a:ext cx="2428893" cy="436005"/>
          </a:xfrm>
          <a:prstGeom prst="rect">
            <a:avLst/>
          </a:prstGeom>
          <a:noFill/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647"/>
          <a:stretch>
            <a:fillRect/>
          </a:stretch>
        </p:blipFill>
        <p:spPr bwMode="auto">
          <a:xfrm>
            <a:off x="3071802" y="1928802"/>
            <a:ext cx="2786082" cy="405478"/>
          </a:xfrm>
          <a:prstGeom prst="rect">
            <a:avLst/>
          </a:prstGeom>
          <a:noFill/>
        </p:spPr>
      </p:pic>
      <p:sp>
        <p:nvSpPr>
          <p:cNvPr id="42" name="Прямоугольник 41"/>
          <p:cNvSpPr/>
          <p:nvPr/>
        </p:nvSpPr>
        <p:spPr>
          <a:xfrm>
            <a:off x="571472" y="2571744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  <a:latin typeface="Georgia" pitchFamily="18" charset="0"/>
              </a:rPr>
              <a:t>S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  <a:latin typeface="Georgia" pitchFamily="18" charset="0"/>
              </a:rPr>
              <a:t>=</a:t>
            </a:r>
            <a:endParaRPr lang="ru-RU" sz="28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4" grpId="0"/>
      <p:bldP spid="26" grpId="0"/>
      <p:bldP spid="39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4788024" y="2720727"/>
          <a:ext cx="4126607" cy="4137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8" name="Полилиния 67"/>
          <p:cNvSpPr/>
          <p:nvPr/>
        </p:nvSpPr>
        <p:spPr bwMode="auto">
          <a:xfrm>
            <a:off x="6389425" y="3214686"/>
            <a:ext cx="1397285" cy="1417834"/>
          </a:xfrm>
          <a:custGeom>
            <a:avLst/>
            <a:gdLst>
              <a:gd name="connsiteX0" fmla="*/ 0 w 1397285"/>
              <a:gd name="connsiteY0" fmla="*/ 359595 h 1417834"/>
              <a:gd name="connsiteX1" fmla="*/ 154112 w 1397285"/>
              <a:gd name="connsiteY1" fmla="*/ 174661 h 1417834"/>
              <a:gd name="connsiteX2" fmla="*/ 328773 w 1397285"/>
              <a:gd name="connsiteY2" fmla="*/ 51371 h 1417834"/>
              <a:gd name="connsiteX3" fmla="*/ 493159 w 1397285"/>
              <a:gd name="connsiteY3" fmla="*/ 10274 h 1417834"/>
              <a:gd name="connsiteX4" fmla="*/ 719191 w 1397285"/>
              <a:gd name="connsiteY4" fmla="*/ 113016 h 1417834"/>
              <a:gd name="connsiteX5" fmla="*/ 945222 w 1397285"/>
              <a:gd name="connsiteY5" fmla="*/ 359595 h 1417834"/>
              <a:gd name="connsiteX6" fmla="*/ 1099335 w 1397285"/>
              <a:gd name="connsiteY6" fmla="*/ 667820 h 1417834"/>
              <a:gd name="connsiteX7" fmla="*/ 1243173 w 1397285"/>
              <a:gd name="connsiteY7" fmla="*/ 945222 h 1417834"/>
              <a:gd name="connsiteX8" fmla="*/ 1335640 w 1397285"/>
              <a:gd name="connsiteY8" fmla="*/ 1232899 h 1417834"/>
              <a:gd name="connsiteX9" fmla="*/ 1397285 w 1397285"/>
              <a:gd name="connsiteY9" fmla="*/ 1417834 h 1417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97285" h="1417834">
                <a:moveTo>
                  <a:pt x="0" y="359595"/>
                </a:moveTo>
                <a:cubicBezTo>
                  <a:pt x="49658" y="292813"/>
                  <a:pt x="99317" y="226032"/>
                  <a:pt x="154112" y="174661"/>
                </a:cubicBezTo>
                <a:cubicBezTo>
                  <a:pt x="208907" y="123290"/>
                  <a:pt x="272265" y="78769"/>
                  <a:pt x="328773" y="51371"/>
                </a:cubicBezTo>
                <a:cubicBezTo>
                  <a:pt x="385281" y="23973"/>
                  <a:pt x="428089" y="0"/>
                  <a:pt x="493159" y="10274"/>
                </a:cubicBezTo>
                <a:cubicBezTo>
                  <a:pt x="558229" y="20548"/>
                  <a:pt x="643847" y="54796"/>
                  <a:pt x="719191" y="113016"/>
                </a:cubicBezTo>
                <a:cubicBezTo>
                  <a:pt x="794535" y="171236"/>
                  <a:pt x="881865" y="267128"/>
                  <a:pt x="945222" y="359595"/>
                </a:cubicBezTo>
                <a:cubicBezTo>
                  <a:pt x="1008579" y="452062"/>
                  <a:pt x="1049677" y="570216"/>
                  <a:pt x="1099335" y="667820"/>
                </a:cubicBezTo>
                <a:cubicBezTo>
                  <a:pt x="1148993" y="765424"/>
                  <a:pt x="1203789" y="851042"/>
                  <a:pt x="1243173" y="945222"/>
                </a:cubicBezTo>
                <a:cubicBezTo>
                  <a:pt x="1282557" y="1039402"/>
                  <a:pt x="1309955" y="1154131"/>
                  <a:pt x="1335640" y="1232899"/>
                </a:cubicBezTo>
                <a:cubicBezTo>
                  <a:pt x="1361325" y="1311667"/>
                  <a:pt x="1379305" y="1364750"/>
                  <a:pt x="1397285" y="1417834"/>
                </a:cubicBezTo>
              </a:path>
            </a:pathLst>
          </a:custGeom>
          <a:solidFill>
            <a:schemeClr val="accent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75" name="Группа 74"/>
          <p:cNvGrpSpPr/>
          <p:nvPr/>
        </p:nvGrpSpPr>
        <p:grpSpPr>
          <a:xfrm>
            <a:off x="7326410" y="2789981"/>
            <a:ext cx="1422054" cy="1827359"/>
            <a:chOff x="7326410" y="2789981"/>
            <a:chExt cx="1422054" cy="1827359"/>
          </a:xfrm>
        </p:grpSpPr>
        <p:sp>
          <p:nvSpPr>
            <p:cNvPr id="4" name="TextBox 3"/>
            <p:cNvSpPr txBox="1"/>
            <p:nvPr/>
          </p:nvSpPr>
          <p:spPr>
            <a:xfrm>
              <a:off x="7380312" y="2789981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latin typeface="Georgia" pitchFamily="18" charset="0"/>
                </a:rPr>
                <a:t>y</a:t>
              </a:r>
              <a:endParaRPr lang="ru-RU" i="1" dirty="0">
                <a:latin typeface="Georgia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388424" y="4230141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Georgia" pitchFamily="18" charset="0"/>
                </a:rPr>
                <a:t>x</a:t>
              </a:r>
              <a:endParaRPr lang="ru-RU" i="1" dirty="0">
                <a:latin typeface="Georgia" pitchFamily="18" charset="0"/>
              </a:endParaRPr>
            </a:p>
          </p:txBody>
        </p:sp>
        <p:cxnSp>
          <p:nvCxnSpPr>
            <p:cNvPr id="7" name="Прямая со стрелкой 6"/>
            <p:cNvCxnSpPr/>
            <p:nvPr/>
          </p:nvCxnSpPr>
          <p:spPr bwMode="auto">
            <a:xfrm flipV="1">
              <a:off x="7326410" y="2861989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" name="Прямая со стрелкой 8"/>
            <p:cNvCxnSpPr/>
            <p:nvPr/>
          </p:nvCxnSpPr>
          <p:spPr bwMode="auto">
            <a:xfrm>
              <a:off x="8316416" y="4617340"/>
              <a:ext cx="43204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6" name="Группа 75"/>
          <p:cNvGrpSpPr/>
          <p:nvPr/>
        </p:nvGrpSpPr>
        <p:grpSpPr>
          <a:xfrm>
            <a:off x="6039319" y="2880095"/>
            <a:ext cx="2061073" cy="1791386"/>
            <a:chOff x="6039319" y="2880095"/>
            <a:chExt cx="2061073" cy="1791386"/>
          </a:xfrm>
        </p:grpSpPr>
        <p:sp>
          <p:nvSpPr>
            <p:cNvPr id="11" name="TextBox 10"/>
            <p:cNvSpPr txBox="1"/>
            <p:nvPr/>
          </p:nvSpPr>
          <p:spPr>
            <a:xfrm>
              <a:off x="6732240" y="3366045"/>
              <a:ext cx="3600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 smtClean="0">
                  <a:solidFill>
                    <a:srgbClr val="C00000"/>
                  </a:solidFill>
                  <a:latin typeface="Georgia" pitchFamily="18" charset="0"/>
                </a:rPr>
                <a:t>S</a:t>
              </a:r>
              <a:endParaRPr lang="ru-RU" sz="3200" i="1" dirty="0">
                <a:solidFill>
                  <a:srgbClr val="C00000"/>
                </a:solidFill>
                <a:latin typeface="Georgia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39319" y="3393204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latin typeface="Georgia" pitchFamily="18" charset="0"/>
                </a:rPr>
                <a:t>A</a:t>
              </a:r>
              <a:endParaRPr lang="ru-RU" i="1" dirty="0">
                <a:latin typeface="Georgia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72200" y="4302149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latin typeface="Georgia" pitchFamily="18" charset="0"/>
                </a:rPr>
                <a:t>B</a:t>
              </a:r>
              <a:endParaRPr lang="ru-RU" i="1" dirty="0">
                <a:latin typeface="Georgia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 bwMode="auto">
            <a:xfrm>
              <a:off x="6335988" y="3519114"/>
              <a:ext cx="72008" cy="72008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6" name="Овал 15"/>
            <p:cNvSpPr/>
            <p:nvPr/>
          </p:nvSpPr>
          <p:spPr bwMode="auto">
            <a:xfrm>
              <a:off x="6345041" y="4572075"/>
              <a:ext cx="72008" cy="72008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60232" y="2880095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latin typeface="Georgia" pitchFamily="18" charset="0"/>
                </a:rPr>
                <a:t>D</a:t>
              </a:r>
              <a:endParaRPr lang="ru-RU" i="1" dirty="0">
                <a:latin typeface="Georgia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740352" y="4302149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latin typeface="Georgia" pitchFamily="18" charset="0"/>
                </a:rPr>
                <a:t>C</a:t>
              </a:r>
              <a:endParaRPr lang="ru-RU" i="1" dirty="0">
                <a:latin typeface="Georgia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 bwMode="auto">
            <a:xfrm>
              <a:off x="6821938" y="3159074"/>
              <a:ext cx="72008" cy="72008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8" name="Овал 17"/>
            <p:cNvSpPr/>
            <p:nvPr/>
          </p:nvSpPr>
          <p:spPr bwMode="auto">
            <a:xfrm>
              <a:off x="7749405" y="4572075"/>
              <a:ext cx="72008" cy="72008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07504" y="116632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Пример </a:t>
            </a:r>
            <a:r>
              <a:rPr lang="en-US" sz="3600" dirty="0" smtClean="0">
                <a:solidFill>
                  <a:srgbClr val="8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r>
              <a:rPr lang="ru-RU" sz="3600" dirty="0" smtClean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.</a:t>
            </a:r>
            <a:endParaRPr lang="ru-RU" sz="3600" dirty="0">
              <a:solidFill>
                <a:srgbClr val="800000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72" name="Группа 71"/>
          <p:cNvGrpSpPr/>
          <p:nvPr/>
        </p:nvGrpSpPr>
        <p:grpSpPr>
          <a:xfrm>
            <a:off x="2483768" y="332656"/>
            <a:ext cx="5976664" cy="674934"/>
            <a:chOff x="2483768" y="332656"/>
            <a:chExt cx="5976664" cy="674934"/>
          </a:xfrm>
        </p:grpSpPr>
        <p:sp>
          <p:nvSpPr>
            <p:cNvPr id="50" name="TextBox 49"/>
            <p:cNvSpPr txBox="1"/>
            <p:nvPr/>
          </p:nvSpPr>
          <p:spPr>
            <a:xfrm>
              <a:off x="2483768" y="332656"/>
              <a:ext cx="5976664" cy="646331"/>
            </a:xfrm>
            <a:prstGeom prst="rect">
              <a:avLst/>
            </a:prstGeom>
            <a:noFill/>
            <a:ln w="15875">
              <a:solidFill>
                <a:schemeClr val="accent5">
                  <a:lumMod val="1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ru-RU" dirty="0" smtClean="0">
                  <a:latin typeface="Georgia" pitchFamily="18" charset="0"/>
                </a:rPr>
                <a:t>Вычислить площадь фигуры, ограниченной линиями</a:t>
              </a:r>
            </a:p>
            <a:p>
              <a:pPr algn="ctr"/>
              <a:r>
                <a:rPr lang="ru-RU" dirty="0" smtClean="0">
                  <a:latin typeface="Georgia" pitchFamily="18" charset="0"/>
                </a:rPr>
                <a:t> и </a:t>
              </a:r>
              <a:endParaRPr lang="ru-RU" dirty="0">
                <a:latin typeface="Georgia" pitchFamily="18" charset="0"/>
              </a:endParaRPr>
            </a:p>
          </p:txBody>
        </p:sp>
        <p:pic>
          <p:nvPicPr>
            <p:cNvPr id="111617" name="Picture 1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868144" y="620688"/>
              <a:ext cx="884452" cy="357996"/>
            </a:xfrm>
            <a:prstGeom prst="rect">
              <a:avLst/>
            </a:prstGeom>
            <a:noFill/>
          </p:spPr>
        </p:pic>
        <p:pic>
          <p:nvPicPr>
            <p:cNvPr id="111621" name="Picture 5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91880" y="620688"/>
              <a:ext cx="1563739" cy="386902"/>
            </a:xfrm>
            <a:prstGeom prst="rect">
              <a:avLst/>
            </a:prstGeom>
            <a:noFill/>
          </p:spPr>
        </p:pic>
      </p:grpSp>
      <p:sp>
        <p:nvSpPr>
          <p:cNvPr id="58" name="TextBox 57"/>
          <p:cNvSpPr txBox="1"/>
          <p:nvPr/>
        </p:nvSpPr>
        <p:spPr>
          <a:xfrm>
            <a:off x="683568" y="119675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Georgia" pitchFamily="18" charset="0"/>
              </a:rPr>
              <a:t>Найдём точки пересечения (абсциссы) этих линий, решив уравнение 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1116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16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1625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1484784"/>
            <a:ext cx="4743450" cy="381000"/>
          </a:xfrm>
          <a:prstGeom prst="rect">
            <a:avLst/>
          </a:prstGeom>
          <a:noFill/>
        </p:spPr>
      </p:pic>
      <p:sp>
        <p:nvSpPr>
          <p:cNvPr id="63" name="TextBox 62"/>
          <p:cNvSpPr txBox="1"/>
          <p:nvPr/>
        </p:nvSpPr>
        <p:spPr>
          <a:xfrm>
            <a:off x="755576" y="1988840"/>
            <a:ext cx="2304256" cy="52322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S=S</a:t>
            </a:r>
            <a:r>
              <a:rPr lang="en-US" sz="1400" dirty="0" smtClean="0">
                <a:solidFill>
                  <a:srgbClr val="C00000"/>
                </a:solidFill>
                <a:latin typeface="Georgia" pitchFamily="18" charset="0"/>
              </a:rPr>
              <a:t>BADC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 - S</a:t>
            </a:r>
            <a:r>
              <a:rPr lang="en-US" sz="1400" dirty="0" smtClean="0">
                <a:solidFill>
                  <a:srgbClr val="C00000"/>
                </a:solidFill>
                <a:latin typeface="Georgia" pitchFamily="18" charset="0"/>
                <a:sym typeface="Symbol"/>
              </a:rPr>
              <a:t>BAC</a:t>
            </a:r>
            <a:endParaRPr lang="ru-RU" sz="1400" dirty="0">
              <a:solidFill>
                <a:srgbClr val="C00000"/>
              </a:solidFill>
              <a:latin typeface="Georgia" pitchFamily="18" charset="0"/>
            </a:endParaRPr>
          </a:p>
        </p:txBody>
      </p:sp>
      <p:pic>
        <p:nvPicPr>
          <p:cNvPr id="111627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2592063"/>
            <a:ext cx="2162175" cy="657225"/>
          </a:xfrm>
          <a:prstGeom prst="rect">
            <a:avLst/>
          </a:prstGeom>
          <a:noFill/>
        </p:spPr>
      </p:pic>
      <p:sp>
        <p:nvSpPr>
          <p:cNvPr id="111629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11560" y="2636912"/>
            <a:ext cx="1191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S</a:t>
            </a:r>
            <a:r>
              <a:rPr lang="en-US" sz="14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BADC</a:t>
            </a:r>
            <a:r>
              <a:rPr lang="ru-RU" sz="28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 =</a:t>
            </a:r>
            <a:endParaRPr lang="ru-RU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1163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163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" name="TextBox 76"/>
          <p:cNvSpPr txBox="1"/>
          <p:nvPr/>
        </p:nvSpPr>
        <p:spPr>
          <a:xfrm>
            <a:off x="539552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10000"/>
                  </a:schemeClr>
                </a:solidFill>
              </a:rPr>
              <a:t>=</a:t>
            </a:r>
            <a:endParaRPr lang="ru-RU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1163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1636" name="Rectangle 20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63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1637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3429000"/>
            <a:ext cx="904875" cy="371475"/>
          </a:xfrm>
          <a:prstGeom prst="rect">
            <a:avLst/>
          </a:prstGeom>
          <a:noFill/>
        </p:spPr>
      </p:pic>
      <p:sp>
        <p:nvSpPr>
          <p:cNvPr id="85" name="Прямоугольник 84"/>
          <p:cNvSpPr/>
          <p:nvPr/>
        </p:nvSpPr>
        <p:spPr>
          <a:xfrm>
            <a:off x="323528" y="4293096"/>
            <a:ext cx="10807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S</a:t>
            </a:r>
            <a:r>
              <a:rPr lang="en-US" sz="14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  <a:sym typeface="Symbol"/>
              </a:rPr>
              <a:t>BAC</a:t>
            </a:r>
            <a:r>
              <a:rPr lang="ru-RU" sz="28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  <a:sym typeface="Symbol"/>
              </a:rPr>
              <a:t>=</a:t>
            </a:r>
            <a:endParaRPr lang="ru-RU" sz="1400" dirty="0">
              <a:solidFill>
                <a:schemeClr val="accent5">
                  <a:lumMod val="10000"/>
                </a:schemeClr>
              </a:solidFill>
            </a:endParaRPr>
          </a:p>
        </p:txBody>
      </p:sp>
      <p:pic>
        <p:nvPicPr>
          <p:cNvPr id="111639" name="Picture 2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335"/>
          <a:stretch>
            <a:fillRect/>
          </a:stretch>
        </p:blipFill>
        <p:spPr bwMode="auto">
          <a:xfrm>
            <a:off x="1378074" y="4293096"/>
            <a:ext cx="3193926" cy="552450"/>
          </a:xfrm>
          <a:prstGeom prst="rect">
            <a:avLst/>
          </a:prstGeom>
          <a:noFill/>
        </p:spPr>
      </p:pic>
      <p:sp>
        <p:nvSpPr>
          <p:cNvPr id="111641" name="Rectangle 25"/>
          <p:cNvSpPr>
            <a:spLocks noChangeArrowheads="1"/>
          </p:cNvSpPr>
          <p:nvPr/>
        </p:nvSpPr>
        <p:spPr bwMode="auto">
          <a:xfrm>
            <a:off x="0" y="1009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64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164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164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74" name="Группа 73"/>
          <p:cNvGrpSpPr/>
          <p:nvPr/>
        </p:nvGrpSpPr>
        <p:grpSpPr>
          <a:xfrm>
            <a:off x="467544" y="5157192"/>
            <a:ext cx="3672408" cy="595228"/>
            <a:chOff x="467544" y="5157192"/>
            <a:chExt cx="3672408" cy="595228"/>
          </a:xfrm>
        </p:grpSpPr>
        <p:grpSp>
          <p:nvGrpSpPr>
            <p:cNvPr id="99" name="Группа 98"/>
            <p:cNvGrpSpPr/>
            <p:nvPr/>
          </p:nvGrpSpPr>
          <p:grpSpPr>
            <a:xfrm>
              <a:off x="467544" y="5157192"/>
              <a:ext cx="3672408" cy="595228"/>
              <a:chOff x="503734" y="5733256"/>
              <a:chExt cx="3672408" cy="595228"/>
            </a:xfrm>
          </p:grpSpPr>
          <p:pic>
            <p:nvPicPr>
              <p:cNvPr id="111644" name="Picture 28"/>
              <p:cNvPicPr>
                <a:picLocks noChangeAspect="1" noChangeArrowheads="1"/>
              </p:cNvPicPr>
              <p:nvPr/>
            </p:nvPicPr>
            <p:blipFill>
              <a:blip r:embed="rId10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03734" y="5733256"/>
                <a:ext cx="323850" cy="447675"/>
              </a:xfrm>
              <a:prstGeom prst="rect">
                <a:avLst/>
              </a:prstGeom>
              <a:noFill/>
            </p:spPr>
          </p:pic>
          <p:sp>
            <p:nvSpPr>
              <p:cNvPr id="93" name="TextBox 92"/>
              <p:cNvSpPr txBox="1"/>
              <p:nvPr/>
            </p:nvSpPr>
            <p:spPr>
              <a:xfrm>
                <a:off x="1115616" y="5805264"/>
                <a:ext cx="3060526" cy="523220"/>
              </a:xfrm>
              <a:prstGeom prst="rect">
                <a:avLst/>
              </a:prstGeom>
              <a:noFill/>
              <a:ln w="25400"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C00000"/>
                    </a:solidFill>
                    <a:latin typeface="Georgia" pitchFamily="18" charset="0"/>
                  </a:rPr>
                  <a:t>S</a:t>
                </a:r>
                <a:r>
                  <a:rPr lang="ru-RU" sz="2800" dirty="0" smtClean="0">
                    <a:solidFill>
                      <a:srgbClr val="C00000"/>
                    </a:solidFill>
                    <a:latin typeface="Georgia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Georgia" pitchFamily="18" charset="0"/>
                  </a:rPr>
                  <a:t>=</a:t>
                </a:r>
                <a:r>
                  <a:rPr lang="ru-RU" sz="2800" dirty="0" smtClean="0">
                    <a:solidFill>
                      <a:srgbClr val="C00000"/>
                    </a:solidFill>
                    <a:latin typeface="Georgia" pitchFamily="18" charset="0"/>
                  </a:rPr>
                  <a:t> </a:t>
                </a:r>
                <a:r>
                  <a:rPr lang="ru-RU" sz="2400" dirty="0" smtClean="0">
                    <a:solidFill>
                      <a:schemeClr val="accent5">
                        <a:lumMod val="1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  <a:r>
                  <a:rPr lang="en-US" sz="2400" dirty="0" smtClean="0">
                    <a:solidFill>
                      <a:schemeClr val="accent5">
                        <a:lumMod val="10000"/>
                      </a:schemeClr>
                    </a:solidFill>
                    <a:latin typeface="Georgia" pitchFamily="18" charset="0"/>
                  </a:rPr>
                  <a:t> – </a:t>
                </a:r>
                <a:r>
                  <a:rPr lang="ru-RU" sz="2400" dirty="0" smtClean="0">
                    <a:solidFill>
                      <a:schemeClr val="accent5">
                        <a:lumMod val="1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4,5 = 4,5 </a:t>
                </a:r>
                <a:endParaRPr lang="ru-RU" sz="2400" dirty="0">
                  <a:solidFill>
                    <a:schemeClr val="accent5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111646" name="Picture 30"/>
            <p:cNvPicPr>
              <a:picLocks noChangeAspect="1" noChangeArrowheads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19872" y="5301208"/>
              <a:ext cx="542925" cy="371475"/>
            </a:xfrm>
            <a:prstGeom prst="rect">
              <a:avLst/>
            </a:prstGeom>
            <a:noFill/>
          </p:spPr>
        </p:pic>
      </p:grpSp>
      <p:grpSp>
        <p:nvGrpSpPr>
          <p:cNvPr id="73" name="Группа 72"/>
          <p:cNvGrpSpPr/>
          <p:nvPr/>
        </p:nvGrpSpPr>
        <p:grpSpPr>
          <a:xfrm>
            <a:off x="899592" y="3212976"/>
            <a:ext cx="2304256" cy="810194"/>
            <a:chOff x="899592" y="3212976"/>
            <a:chExt cx="2304256" cy="810194"/>
          </a:xfrm>
        </p:grpSpPr>
        <p:grpSp>
          <p:nvGrpSpPr>
            <p:cNvPr id="100" name="Группа 99"/>
            <p:cNvGrpSpPr/>
            <p:nvPr/>
          </p:nvGrpSpPr>
          <p:grpSpPr>
            <a:xfrm>
              <a:off x="899592" y="3212976"/>
              <a:ext cx="2304256" cy="810194"/>
              <a:chOff x="899592" y="3212976"/>
              <a:chExt cx="2304256" cy="810194"/>
            </a:xfrm>
          </p:grpSpPr>
          <p:cxnSp>
            <p:nvCxnSpPr>
              <p:cNvPr id="69" name="Прямая со стрелкой 68"/>
              <p:cNvCxnSpPr/>
              <p:nvPr/>
            </p:nvCxnSpPr>
            <p:spPr bwMode="auto">
              <a:xfrm>
                <a:off x="899592" y="3231082"/>
                <a:ext cx="0" cy="792088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accent5">
                    <a:lumMod val="10000"/>
                  </a:schemeClr>
                </a:solidFill>
                <a:prstDash val="solid"/>
                <a:round/>
                <a:headEnd type="arrow"/>
                <a:tailEnd type="arrow"/>
              </a:ln>
              <a:effectLst/>
            </p:spPr>
          </p:cxnSp>
          <p:cxnSp>
            <p:nvCxnSpPr>
              <p:cNvPr id="70" name="Прямая со стрелкой 69"/>
              <p:cNvCxnSpPr/>
              <p:nvPr/>
            </p:nvCxnSpPr>
            <p:spPr bwMode="auto">
              <a:xfrm>
                <a:off x="3203848" y="3212976"/>
                <a:ext cx="0" cy="792088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accent5">
                    <a:lumMod val="10000"/>
                  </a:schemeClr>
                </a:solidFill>
                <a:prstDash val="solid"/>
                <a:round/>
                <a:headEnd type="arrow"/>
                <a:tailEnd type="arrow"/>
              </a:ln>
              <a:effectLst/>
            </p:spPr>
          </p:cxnSp>
        </p:grpSp>
        <p:sp>
          <p:nvSpPr>
            <p:cNvPr id="97" name="TextBox 96"/>
            <p:cNvSpPr txBox="1"/>
            <p:nvPr/>
          </p:nvSpPr>
          <p:spPr>
            <a:xfrm>
              <a:off x="1061714" y="3384151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hlinkClick r:id="rId12" action="ppaction://hlinksldjump"/>
                </a:rPr>
                <a:t>смотри пример 1</a:t>
              </a:r>
              <a:endParaRPr lang="ru-RU" dirty="0"/>
            </a:p>
          </p:txBody>
        </p:sp>
      </p:grpSp>
      <p:sp>
        <p:nvSpPr>
          <p:cNvPr id="71" name="Прямоугольник 70"/>
          <p:cNvSpPr/>
          <p:nvPr/>
        </p:nvSpPr>
        <p:spPr>
          <a:xfrm>
            <a:off x="500034" y="785794"/>
            <a:ext cx="2143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Georgia" pitchFamily="18" charset="0"/>
              </a:rPr>
              <a:t>Решение: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11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1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68" grpId="0" animBg="1"/>
      <p:bldP spid="49" grpId="0"/>
      <p:bldP spid="58" grpId="0"/>
      <p:bldP spid="63" grpId="0" animBg="1"/>
      <p:bldP spid="67" grpId="0"/>
      <p:bldP spid="77" grpId="0"/>
      <p:bldP spid="85" grpId="0"/>
      <p:bldP spid="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7772400" cy="62387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ПРАВИЛА СИНКВЕЙНА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720840"/>
            <a:ext cx="77153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</a:rPr>
              <a:t>1строка – тема  синквейна 1  слово</a:t>
            </a:r>
          </a:p>
          <a:p>
            <a:pPr algn="ctr"/>
            <a:endParaRPr lang="ru-RU" sz="2400" b="1" dirty="0" smtClean="0">
              <a:latin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</a:rPr>
              <a:t>2строка – 2   прилагательных, описывающих  признаки  и  свойства  темы</a:t>
            </a:r>
          </a:p>
          <a:p>
            <a:pPr algn="ctr"/>
            <a:endParaRPr lang="ru-RU" sz="2400" b="1" dirty="0" smtClean="0">
              <a:latin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</a:rPr>
              <a:t>3строка – 3 глагола описывающие характер  действия</a:t>
            </a:r>
          </a:p>
          <a:p>
            <a:pPr algn="ctr"/>
            <a:endParaRPr lang="ru-RU" sz="2400" b="1" dirty="0" smtClean="0">
              <a:latin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</a:rPr>
              <a:t>4строка – короткое предложение из 4 слов, показывающее Ваше личное  отношение  к  теме</a:t>
            </a:r>
          </a:p>
          <a:p>
            <a:pPr algn="ctr"/>
            <a:endParaRPr lang="ru-RU" sz="2400" b="1" dirty="0" smtClean="0">
              <a:latin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</a:rPr>
              <a:t>5строка – 1 слово,  синоним или Ваша ассоциация тема  предмета.</a:t>
            </a:r>
            <a:endParaRPr lang="ru-RU" sz="24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785794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endParaRPr lang="ru-RU" sz="2400" b="1" dirty="0" smtClean="0">
              <a:latin typeface="Georgia" pitchFamily="18" charset="0"/>
            </a:endParaRPr>
          </a:p>
          <a:p>
            <a:pPr marL="457200" indent="-457200" algn="ctr">
              <a:buAutoNum type="arabicPeriod"/>
            </a:pPr>
            <a:r>
              <a:rPr lang="ru-RU" sz="2400" b="1" dirty="0" smtClean="0">
                <a:latin typeface="Georgia" pitchFamily="18" charset="0"/>
              </a:rPr>
              <a:t>Интеграл</a:t>
            </a:r>
          </a:p>
          <a:p>
            <a:pPr marL="457200" indent="-457200" algn="ctr">
              <a:buAutoNum type="arabicPeriod"/>
            </a:pPr>
            <a:endParaRPr lang="ru-RU" sz="2400" b="1" dirty="0" smtClean="0">
              <a:latin typeface="Georgia" pitchFamily="18" charset="0"/>
            </a:endParaRPr>
          </a:p>
          <a:p>
            <a:pPr marL="342900" indent="-342900" algn="ctr"/>
            <a:r>
              <a:rPr lang="ru-RU" sz="2400" b="1" dirty="0" smtClean="0">
                <a:latin typeface="Georgia" pitchFamily="18" charset="0"/>
              </a:rPr>
              <a:t>2.  Определённый, положительный</a:t>
            </a:r>
          </a:p>
          <a:p>
            <a:pPr marL="342900" indent="-342900" algn="ctr"/>
            <a:endParaRPr lang="ru-RU" sz="2400" b="1" dirty="0" smtClean="0">
              <a:latin typeface="Georgia" pitchFamily="18" charset="0"/>
            </a:endParaRPr>
          </a:p>
          <a:p>
            <a:pPr marL="342900" indent="-342900" algn="ctr"/>
            <a:endParaRPr lang="ru-RU" sz="2400" b="1" dirty="0" smtClean="0">
              <a:latin typeface="Georgia" pitchFamily="18" charset="0"/>
            </a:endParaRPr>
          </a:p>
          <a:p>
            <a:pPr marL="342900" indent="-342900" algn="ctr">
              <a:buFontTx/>
              <a:buAutoNum type="arabicPeriod" startAt="3"/>
            </a:pPr>
            <a:r>
              <a:rPr lang="ru-RU" sz="2400" b="1" dirty="0" smtClean="0">
                <a:latin typeface="Georgia" pitchFamily="18" charset="0"/>
              </a:rPr>
              <a:t> Считают,  прибавляют,  умножают</a:t>
            </a:r>
          </a:p>
          <a:p>
            <a:pPr marL="342900" indent="-342900" algn="ctr"/>
            <a:endParaRPr lang="ru-RU" sz="2400" b="1" dirty="0" smtClean="0">
              <a:latin typeface="Georgia" pitchFamily="18" charset="0"/>
            </a:endParaRPr>
          </a:p>
          <a:p>
            <a:pPr marL="342900" indent="-342900" algn="ctr"/>
            <a:endParaRPr lang="ru-RU" sz="2400" b="1" dirty="0" smtClean="0">
              <a:latin typeface="Georgia" pitchFamily="18" charset="0"/>
            </a:endParaRPr>
          </a:p>
          <a:p>
            <a:pPr marL="342900" indent="-342900" algn="ctr"/>
            <a:r>
              <a:rPr lang="ru-RU" sz="2400" b="1" dirty="0" smtClean="0">
                <a:latin typeface="Georgia" pitchFamily="18" charset="0"/>
              </a:rPr>
              <a:t>4.  Вычисляют формулой Ньютона - Лейбница </a:t>
            </a:r>
          </a:p>
          <a:p>
            <a:pPr marL="342900" indent="-342900" algn="ctr"/>
            <a:endParaRPr lang="ru-RU" sz="2400" b="1" dirty="0" smtClean="0">
              <a:latin typeface="Georgia" pitchFamily="18" charset="0"/>
            </a:endParaRPr>
          </a:p>
          <a:p>
            <a:pPr marL="342900" indent="-342900" algn="ctr"/>
            <a:endParaRPr lang="ru-RU" sz="2400" b="1" dirty="0" smtClean="0">
              <a:latin typeface="Georgia" pitchFamily="18" charset="0"/>
            </a:endParaRPr>
          </a:p>
          <a:p>
            <a:pPr marL="342900" indent="-342900" algn="ctr"/>
            <a:r>
              <a:rPr lang="ru-RU" sz="2400" b="1" dirty="0" smtClean="0">
                <a:latin typeface="Georgia" pitchFamily="18" charset="0"/>
              </a:rPr>
              <a:t>5. Площадь</a:t>
            </a:r>
          </a:p>
          <a:p>
            <a:pPr marL="342900" indent="-342900" algn="ctr"/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Georgia" pitchFamily="18" charset="0"/>
              </a:rPr>
              <a:t>Список используемой литературы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642910" y="207167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1643050"/>
            <a:ext cx="850109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 </a:t>
            </a:r>
            <a:r>
              <a:rPr lang="ru-RU" sz="440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учебник</a:t>
            </a:r>
            <a:r>
              <a:rPr lang="ru-RU" sz="3600" dirty="0" smtClean="0"/>
              <a:t> </a:t>
            </a:r>
            <a:r>
              <a:rPr lang="ru-RU" sz="4400" dirty="0" err="1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Колмагорова</a:t>
            </a:r>
            <a:r>
              <a:rPr lang="ru-RU" sz="3600" dirty="0" smtClean="0"/>
              <a:t> </a:t>
            </a:r>
            <a:r>
              <a:rPr lang="ru-RU" sz="440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А.Н. и др. </a:t>
            </a:r>
            <a:r>
              <a:rPr lang="ru-RU" sz="4400" dirty="0" err="1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Алгебра</a:t>
            </a:r>
            <a:r>
              <a:rPr lang="ru-RU" sz="440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 и </a:t>
            </a:r>
            <a:r>
              <a:rPr lang="ru-RU" sz="4400" dirty="0" err="1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начала</a:t>
            </a:r>
            <a:r>
              <a:rPr lang="ru-RU" sz="440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 анализа 10 - 11 </a:t>
            </a:r>
            <a:r>
              <a:rPr lang="ru-RU" sz="4400" dirty="0" err="1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кл</a:t>
            </a:r>
            <a:r>
              <a:rPr lang="ru-RU" sz="440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44" y="3643314"/>
            <a:ext cx="4714908" cy="2266944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Спасибо за внимание!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428604"/>
            <a:ext cx="8286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« ТАЛАНТ – </a:t>
            </a:r>
          </a:p>
          <a:p>
            <a:pPr algn="ctr">
              <a:buFontTx/>
              <a:buNone/>
            </a:pP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это 99% труда и 1% способности»</a:t>
            </a:r>
          </a:p>
          <a:p>
            <a:pPr algn="ctr">
              <a:buFontTx/>
              <a:buNone/>
            </a:pPr>
            <a:endParaRPr lang="ru-RU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>
              <a:buFontTx/>
              <a:buNone/>
            </a:pPr>
            <a:r>
              <a:rPr lang="ru-RU" sz="3600" dirty="0" smtClean="0"/>
              <a:t>				</a:t>
            </a:r>
            <a:r>
              <a:rPr lang="ru-RU" sz="3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народная мудрость</a:t>
            </a:r>
          </a:p>
          <a:p>
            <a:pPr>
              <a:buFontTx/>
              <a:buNone/>
            </a:pPr>
            <a:endParaRPr lang="ru-RU" sz="36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24192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Пример </a:t>
            </a:r>
            <a:r>
              <a:rPr lang="ru-RU" sz="3600" dirty="0" smtClean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1.</a:t>
            </a:r>
            <a:endParaRPr lang="ru-RU" sz="3600" dirty="0">
              <a:solidFill>
                <a:srgbClr val="800000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atin typeface="Georgia" pitchFamily="18" charset="0"/>
              </a:rPr>
              <a:t>Вычислить определённый интеграл:</a:t>
            </a:r>
            <a:endParaRPr lang="ru-RU" sz="2400" dirty="0">
              <a:latin typeface="Georgia" pitchFamily="18" charset="0"/>
            </a:endParaRPr>
          </a:p>
        </p:txBody>
      </p:sp>
      <p:pic>
        <p:nvPicPr>
          <p:cNvPr id="11366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1896612"/>
            <a:ext cx="3119301" cy="1036682"/>
          </a:xfrm>
          <a:prstGeom prst="rect">
            <a:avLst/>
          </a:prstGeom>
          <a:noFill/>
        </p:spPr>
      </p:pic>
      <p:cxnSp>
        <p:nvCxnSpPr>
          <p:cNvPr id="8" name="Прямая со стрелкой 7"/>
          <p:cNvCxnSpPr/>
          <p:nvPr/>
        </p:nvCxnSpPr>
        <p:spPr bwMode="auto">
          <a:xfrm>
            <a:off x="4256693" y="1783684"/>
            <a:ext cx="0" cy="124941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9" name="Прямая со стрелкой 8"/>
          <p:cNvCxnSpPr/>
          <p:nvPr/>
        </p:nvCxnSpPr>
        <p:spPr bwMode="auto">
          <a:xfrm>
            <a:off x="7580967" y="1755126"/>
            <a:ext cx="0" cy="124941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pic>
        <p:nvPicPr>
          <p:cNvPr id="10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64460" y="1868709"/>
            <a:ext cx="2762021" cy="495804"/>
          </a:xfrm>
          <a:prstGeom prst="rect">
            <a:avLst/>
          </a:prstGeom>
          <a:noFill/>
        </p:spPr>
      </p:pic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60577" y="2209458"/>
            <a:ext cx="2940660" cy="93151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740351" y="2204865"/>
            <a:ext cx="4155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5">
                    <a:lumMod val="10000"/>
                  </a:schemeClr>
                </a:solidFill>
              </a:rPr>
              <a:t>=</a:t>
            </a:r>
            <a:endParaRPr lang="ru-RU" sz="2000" dirty="0">
              <a:solidFill>
                <a:schemeClr val="accent5">
                  <a:lumMod val="10000"/>
                </a:schemeClr>
              </a:solidFill>
            </a:endParaRPr>
          </a:p>
        </p:txBody>
      </p:sp>
      <p:pic>
        <p:nvPicPr>
          <p:cNvPr id="15" name="Picture 1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3" y="3501008"/>
            <a:ext cx="7200800" cy="774279"/>
          </a:xfrm>
          <a:prstGeom prst="rect">
            <a:avLst/>
          </a:prstGeom>
          <a:noFill/>
        </p:spPr>
      </p:pic>
      <p:pic>
        <p:nvPicPr>
          <p:cNvPr id="16" name="Picture 2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101" r="57431"/>
          <a:stretch>
            <a:fillRect/>
          </a:stretch>
        </p:blipFill>
        <p:spPr bwMode="auto">
          <a:xfrm>
            <a:off x="8143900" y="3571876"/>
            <a:ext cx="386260" cy="648072"/>
          </a:xfrm>
          <a:prstGeom prst="rect">
            <a:avLst/>
          </a:prstGeom>
          <a:noFill/>
        </p:spPr>
      </p:pic>
      <p:sp>
        <p:nvSpPr>
          <p:cNvPr id="18" name="Прямоугольник 17"/>
          <p:cNvSpPr/>
          <p:nvPr/>
        </p:nvSpPr>
        <p:spPr>
          <a:xfrm>
            <a:off x="642910" y="1071546"/>
            <a:ext cx="2143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Georgia" pitchFamily="18" charset="0"/>
              </a:rPr>
              <a:t>Решение: </a:t>
            </a:r>
          </a:p>
        </p:txBody>
      </p: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0000"/>
          <a:stretch>
            <a:fillRect/>
          </a:stretch>
        </p:blipFill>
        <p:spPr bwMode="auto">
          <a:xfrm>
            <a:off x="6072198" y="785794"/>
            <a:ext cx="1928826" cy="712260"/>
          </a:xfrm>
          <a:prstGeom prst="rect">
            <a:avLst/>
          </a:prstGeom>
          <a:noFill/>
        </p:spPr>
      </p:pic>
      <p:grpSp>
        <p:nvGrpSpPr>
          <p:cNvPr id="3" name="Группа 23"/>
          <p:cNvGrpSpPr/>
          <p:nvPr/>
        </p:nvGrpSpPr>
        <p:grpSpPr>
          <a:xfrm>
            <a:off x="285720" y="5500702"/>
            <a:ext cx="2286016" cy="870366"/>
            <a:chOff x="1088826" y="2420888"/>
            <a:chExt cx="6840760" cy="2664296"/>
          </a:xfrm>
        </p:grpSpPr>
        <p:sp>
          <p:nvSpPr>
            <p:cNvPr id="25" name="Прямоугольник 24"/>
            <p:cNvSpPr/>
            <p:nvPr/>
          </p:nvSpPr>
          <p:spPr bwMode="auto">
            <a:xfrm>
              <a:off x="1088826" y="2420888"/>
              <a:ext cx="6840760" cy="2664296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85852" y="2571744"/>
              <a:ext cx="4543425" cy="2333625"/>
            </a:xfrm>
            <a:prstGeom prst="rect">
              <a:avLst/>
            </a:prstGeom>
            <a:noFill/>
          </p:spPr>
        </p:pic>
        <p:pic>
          <p:nvPicPr>
            <p:cNvPr id="27" name="Picture 7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29322" y="3357562"/>
              <a:ext cx="1714500" cy="819150"/>
            </a:xfrm>
            <a:prstGeom prst="rect">
              <a:avLst/>
            </a:prstGeom>
            <a:noFill/>
          </p:spPr>
        </p:pic>
      </p:grpSp>
      <p:sp>
        <p:nvSpPr>
          <p:cNvPr id="22" name="Управляющая кнопка: возврат 21">
            <a:hlinkClick r:id="rId10" action="ppaction://hlinksldjump" highlightClick="1"/>
          </p:cNvPr>
          <p:cNvSpPr/>
          <p:nvPr/>
        </p:nvSpPr>
        <p:spPr bwMode="auto">
          <a:xfrm>
            <a:off x="7500958" y="5572140"/>
            <a:ext cx="1000132" cy="714380"/>
          </a:xfrm>
          <a:prstGeom prst="actionButtonReturn">
            <a:avLst/>
          </a:prstGeom>
          <a:solidFill>
            <a:schemeClr val="bg2">
              <a:lumMod val="90000"/>
            </a:schemeClr>
          </a:solidFill>
          <a:ln w="34925" cap="flat" cmpd="sng" algn="ctr">
            <a:solidFill>
              <a:schemeClr val="tx1"/>
            </a:solidFill>
            <a:prstDash val="sysDot"/>
            <a:bevel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пример 4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800000"/>
                </a:solidFill>
                <a:latin typeface="Georgia" pitchFamily="18" charset="0"/>
              </a:rPr>
              <a:t>Цель урока:</a:t>
            </a:r>
            <a:endParaRPr lang="ru-RU" dirty="0">
              <a:solidFill>
                <a:srgbClr val="800000"/>
              </a:solidFill>
              <a:latin typeface="Georgia" pitchFamily="18" charset="0"/>
            </a:endParaRPr>
          </a:p>
        </p:txBody>
      </p:sp>
      <p:sp>
        <p:nvSpPr>
          <p:cNvPr id="952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7777236" cy="1370011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dirty="0">
                <a:latin typeface="Georgia" pitchFamily="18" charset="0"/>
              </a:rPr>
              <a:t>	</a:t>
            </a:r>
            <a:endParaRPr lang="ru-RU" sz="2400" dirty="0">
              <a:solidFill>
                <a:srgbClr val="000066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1643050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Ввести понятие интеграла и его вычисление по формуле Ньютона – Лейбница, используя знания о первообразной и правила её вычисления;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000372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Проиллюстрировать практическое применение интеграла на примерах нахождения площади криволинейной трапеции;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4572008"/>
            <a:ext cx="7715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Закрепить изученное в ходе выполнения упражнений.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 autoUpdateAnimBg="0"/>
      <p:bldP spid="95235" grpId="0" build="p" autoUpdateAnimBg="0"/>
      <p:bldP spid="4" grpId="0" uiExpand="1" build="p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71438"/>
            <a:ext cx="1257732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8543925" y="5373688"/>
            <a:ext cx="184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ru-RU" sz="2400" b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620688"/>
            <a:ext cx="53285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400" dirty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Определение: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584" y="1484784"/>
            <a:ext cx="77048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Georgia" pitchFamily="18" charset="0"/>
              </a:rPr>
              <a:t>Пусть дана положительная функция </a:t>
            </a:r>
            <a:r>
              <a:rPr lang="en-US" sz="2800" i="1" dirty="0" smtClean="0">
                <a:latin typeface="Georgia" pitchFamily="18" charset="0"/>
              </a:rPr>
              <a:t>f(x)</a:t>
            </a:r>
            <a:r>
              <a:rPr lang="ru-RU" sz="2800" dirty="0" smtClean="0">
                <a:latin typeface="Georgia" pitchFamily="18" charset="0"/>
              </a:rPr>
              <a:t>, определенная на конечном отрезке </a:t>
            </a:r>
            <a:r>
              <a:rPr lang="en-US" sz="2800" dirty="0" smtClean="0">
                <a:latin typeface="Georgia" pitchFamily="18" charset="0"/>
              </a:rPr>
              <a:t>[</a:t>
            </a:r>
            <a:r>
              <a:rPr lang="en-US" sz="2800" dirty="0" err="1" smtClean="0">
                <a:latin typeface="Georgia" pitchFamily="18" charset="0"/>
              </a:rPr>
              <a:t>a;b</a:t>
            </a:r>
            <a:r>
              <a:rPr lang="en-US" sz="2800" dirty="0" smtClean="0">
                <a:latin typeface="Georgia" pitchFamily="18" charset="0"/>
              </a:rPr>
              <a:t>]</a:t>
            </a:r>
            <a:r>
              <a:rPr lang="ru-RU" sz="2800" dirty="0" smtClean="0">
                <a:latin typeface="Georgia" pitchFamily="18" charset="0"/>
              </a:rPr>
              <a:t>.</a:t>
            </a:r>
          </a:p>
          <a:p>
            <a:r>
              <a:rPr lang="ru-RU" sz="2800" b="1" i="1" dirty="0" smtClean="0">
                <a:solidFill>
                  <a:srgbClr val="C00000"/>
                </a:solidFill>
                <a:latin typeface="Georgia" pitchFamily="18" charset="0"/>
              </a:rPr>
              <a:t>Интегралом от функции </a:t>
            </a:r>
            <a:r>
              <a:rPr lang="en-US" sz="2800" b="1" i="1" dirty="0" smtClean="0">
                <a:solidFill>
                  <a:srgbClr val="C00000"/>
                </a:solidFill>
                <a:latin typeface="Georgia" pitchFamily="18" charset="0"/>
              </a:rPr>
              <a:t>f(x)</a:t>
            </a:r>
            <a:r>
              <a:rPr lang="ru-RU" sz="2800" b="1" i="1" dirty="0" smtClean="0">
                <a:solidFill>
                  <a:srgbClr val="C00000"/>
                </a:solidFill>
                <a:latin typeface="Georgia" pitchFamily="18" charset="0"/>
              </a:rPr>
              <a:t> на </a:t>
            </a:r>
            <a:r>
              <a:rPr lang="en-US" sz="2800" b="1" i="1" dirty="0" smtClean="0">
                <a:solidFill>
                  <a:srgbClr val="C00000"/>
                </a:solidFill>
                <a:latin typeface="Georgia" pitchFamily="18" charset="0"/>
              </a:rPr>
              <a:t>[</a:t>
            </a:r>
            <a:r>
              <a:rPr lang="en-US" sz="2800" b="1" i="1" dirty="0" err="1" smtClean="0">
                <a:solidFill>
                  <a:srgbClr val="C00000"/>
                </a:solidFill>
                <a:latin typeface="Georgia" pitchFamily="18" charset="0"/>
              </a:rPr>
              <a:t>a;b</a:t>
            </a:r>
            <a:r>
              <a:rPr lang="en-US" sz="2800" b="1" i="1" dirty="0" smtClean="0">
                <a:solidFill>
                  <a:srgbClr val="C00000"/>
                </a:solidFill>
                <a:latin typeface="Georgia" pitchFamily="18" charset="0"/>
              </a:rPr>
              <a:t>]</a:t>
            </a:r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ru-RU" sz="2800" dirty="0" smtClean="0">
                <a:latin typeface="Georgia" pitchFamily="18" charset="0"/>
              </a:rPr>
              <a:t>называется площадь её криволинейной трапеции.</a:t>
            </a:r>
            <a:endParaRPr lang="ru-RU" sz="2800" i="1" u="sng" dirty="0">
              <a:latin typeface="Georgia" pitchFamily="18" charset="0"/>
            </a:endParaRPr>
          </a:p>
        </p:txBody>
      </p:sp>
      <p:grpSp>
        <p:nvGrpSpPr>
          <p:cNvPr id="96262" name="Group 6"/>
          <p:cNvGrpSpPr>
            <a:grpSpLocks/>
          </p:cNvGrpSpPr>
          <p:nvPr/>
        </p:nvGrpSpPr>
        <p:grpSpPr bwMode="auto">
          <a:xfrm>
            <a:off x="3131840" y="3356992"/>
            <a:ext cx="5074518" cy="3345929"/>
            <a:chOff x="4440" y="1335"/>
            <a:chExt cx="5610" cy="3795"/>
          </a:xfrm>
        </p:grpSpPr>
        <p:grpSp>
          <p:nvGrpSpPr>
            <p:cNvPr id="96263" name="Group 7"/>
            <p:cNvGrpSpPr>
              <a:grpSpLocks/>
            </p:cNvGrpSpPr>
            <p:nvPr/>
          </p:nvGrpSpPr>
          <p:grpSpPr bwMode="auto">
            <a:xfrm>
              <a:off x="4440" y="1335"/>
              <a:ext cx="5610" cy="3795"/>
              <a:chOff x="2715" y="2115"/>
              <a:chExt cx="5610" cy="3795"/>
            </a:xfrm>
          </p:grpSpPr>
          <p:sp>
            <p:nvSpPr>
              <p:cNvPr id="96264" name="Text Box 8"/>
              <p:cNvSpPr txBox="1">
                <a:spLocks noChangeArrowheads="1"/>
              </p:cNvSpPr>
              <p:nvPr/>
            </p:nvSpPr>
            <p:spPr bwMode="auto">
              <a:xfrm>
                <a:off x="6210" y="2790"/>
                <a:ext cx="1020" cy="585"/>
              </a:xfrm>
              <a:prstGeom prst="rect">
                <a:avLst/>
              </a:prstGeom>
              <a:solidFill>
                <a:srgbClr val="FFFFFF"/>
              </a:solidFill>
              <a:ln w="158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eorgia" pitchFamily="18" charset="0"/>
                  </a:rPr>
                  <a:t>y=f(x)</a:t>
                </a:r>
                <a:endPara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96265" name="Text Box 9"/>
              <p:cNvSpPr txBox="1">
                <a:spLocks noChangeArrowheads="1"/>
              </p:cNvSpPr>
              <p:nvPr/>
            </p:nvSpPr>
            <p:spPr bwMode="auto">
              <a:xfrm>
                <a:off x="6075" y="4860"/>
                <a:ext cx="645" cy="585"/>
              </a:xfrm>
              <a:prstGeom prst="rect">
                <a:avLst/>
              </a:prstGeom>
              <a:solidFill>
                <a:srgbClr val="FFFFFF"/>
              </a:solidFill>
              <a:ln w="158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latinLnBrk="0" hangingPunct="1">
                  <a:lnSpc>
                    <a:spcPct val="100000"/>
                  </a:lnSpc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en-US" i="1" dirty="0">
                    <a:latin typeface="Georgia" pitchFamily="18" charset="0"/>
                  </a:rPr>
                  <a:t>b</a:t>
                </a:r>
                <a:endParaRPr lang="ru-RU" i="1" dirty="0">
                  <a:latin typeface="Georgia" pitchFamily="18" charset="0"/>
                </a:endParaRPr>
              </a:p>
            </p:txBody>
          </p:sp>
          <p:sp>
            <p:nvSpPr>
              <p:cNvPr id="96266" name="Text Box 10"/>
              <p:cNvSpPr txBox="1">
                <a:spLocks noChangeArrowheads="1"/>
              </p:cNvSpPr>
              <p:nvPr/>
            </p:nvSpPr>
            <p:spPr bwMode="auto">
              <a:xfrm>
                <a:off x="4515" y="4815"/>
                <a:ext cx="645" cy="585"/>
              </a:xfrm>
              <a:prstGeom prst="rect">
                <a:avLst/>
              </a:prstGeom>
              <a:solidFill>
                <a:srgbClr val="FFFFFF"/>
              </a:solidFill>
              <a:ln w="158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i="1" dirty="0">
                    <a:latin typeface="Georgia" pitchFamily="18" charset="0"/>
                  </a:rPr>
                  <a:t>a</a:t>
                </a:r>
                <a:endParaRPr lang="ru-RU" i="1" dirty="0">
                  <a:latin typeface="Georgia" pitchFamily="18" charset="0"/>
                </a:endParaRPr>
              </a:p>
            </p:txBody>
          </p:sp>
          <p:sp>
            <p:nvSpPr>
              <p:cNvPr id="96267" name="Text Box 11"/>
              <p:cNvSpPr txBox="1">
                <a:spLocks noChangeArrowheads="1"/>
              </p:cNvSpPr>
              <p:nvPr/>
            </p:nvSpPr>
            <p:spPr bwMode="auto">
              <a:xfrm>
                <a:off x="3615" y="4860"/>
                <a:ext cx="645" cy="585"/>
              </a:xfrm>
              <a:prstGeom prst="rect">
                <a:avLst/>
              </a:prstGeom>
              <a:solidFill>
                <a:srgbClr val="FFFFFF"/>
              </a:solidFill>
              <a:ln w="158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eorgia" pitchFamily="18" charset="0"/>
                  </a:rPr>
                  <a:t>0</a:t>
                </a:r>
                <a:endPara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96268" name="Text Box 12"/>
              <p:cNvSpPr txBox="1">
                <a:spLocks noChangeArrowheads="1"/>
              </p:cNvSpPr>
              <p:nvPr/>
            </p:nvSpPr>
            <p:spPr bwMode="auto">
              <a:xfrm>
                <a:off x="7680" y="4803"/>
                <a:ext cx="645" cy="585"/>
              </a:xfrm>
              <a:prstGeom prst="rect">
                <a:avLst/>
              </a:prstGeom>
              <a:solidFill>
                <a:srgbClr val="FFFFFF"/>
              </a:solidFill>
              <a:ln w="158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i="1" dirty="0">
                    <a:latin typeface="Georgia" pitchFamily="18" charset="0"/>
                  </a:rPr>
                  <a:t>x</a:t>
                </a:r>
                <a:endParaRPr lang="ru-RU" i="1" dirty="0">
                  <a:latin typeface="Georgia" pitchFamily="18" charset="0"/>
                </a:endParaRPr>
              </a:p>
            </p:txBody>
          </p:sp>
          <p:cxnSp>
            <p:nvCxnSpPr>
              <p:cNvPr id="96269" name="AutoShape 13"/>
              <p:cNvCxnSpPr>
                <a:cxnSpLocks noChangeShapeType="1"/>
              </p:cNvCxnSpPr>
              <p:nvPr/>
            </p:nvCxnSpPr>
            <p:spPr bwMode="auto">
              <a:xfrm>
                <a:off x="2715" y="4920"/>
                <a:ext cx="5355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96270" name="Freeform 14"/>
              <p:cNvSpPr>
                <a:spLocks/>
              </p:cNvSpPr>
              <p:nvPr/>
            </p:nvSpPr>
            <p:spPr bwMode="auto">
              <a:xfrm>
                <a:off x="4110" y="2790"/>
                <a:ext cx="3135" cy="1410"/>
              </a:xfrm>
              <a:custGeom>
                <a:avLst/>
                <a:gdLst/>
                <a:ahLst/>
                <a:cxnLst>
                  <a:cxn ang="0">
                    <a:pos x="0" y="1410"/>
                  </a:cxn>
                  <a:cxn ang="0">
                    <a:pos x="600" y="480"/>
                  </a:cxn>
                  <a:cxn ang="0">
                    <a:pos x="1965" y="1290"/>
                  </a:cxn>
                  <a:cxn ang="0">
                    <a:pos x="3135" y="0"/>
                  </a:cxn>
                </a:cxnLst>
                <a:rect l="0" t="0" r="r" b="b"/>
                <a:pathLst>
                  <a:path w="3135" h="1410">
                    <a:moveTo>
                      <a:pt x="0" y="1410"/>
                    </a:moveTo>
                    <a:cubicBezTo>
                      <a:pt x="136" y="955"/>
                      <a:pt x="273" y="500"/>
                      <a:pt x="600" y="480"/>
                    </a:cubicBezTo>
                    <a:cubicBezTo>
                      <a:pt x="927" y="460"/>
                      <a:pt x="1543" y="1370"/>
                      <a:pt x="1965" y="1290"/>
                    </a:cubicBezTo>
                    <a:cubicBezTo>
                      <a:pt x="2387" y="1210"/>
                      <a:pt x="2940" y="215"/>
                      <a:pt x="3135" y="0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96271" name="AutoShape 15"/>
              <p:cNvCxnSpPr>
                <a:cxnSpLocks noChangeShapeType="1"/>
              </p:cNvCxnSpPr>
              <p:nvPr/>
            </p:nvCxnSpPr>
            <p:spPr bwMode="auto">
              <a:xfrm>
                <a:off x="4710" y="3285"/>
                <a:ext cx="30" cy="1635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72" name="AutoShape 16"/>
              <p:cNvCxnSpPr>
                <a:cxnSpLocks noChangeShapeType="1"/>
              </p:cNvCxnSpPr>
              <p:nvPr/>
            </p:nvCxnSpPr>
            <p:spPr bwMode="auto">
              <a:xfrm>
                <a:off x="6255" y="4005"/>
                <a:ext cx="0" cy="915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96273" name="Text Box 17"/>
              <p:cNvSpPr txBox="1">
                <a:spLocks noChangeArrowheads="1"/>
              </p:cNvSpPr>
              <p:nvPr/>
            </p:nvSpPr>
            <p:spPr bwMode="auto">
              <a:xfrm>
                <a:off x="3600" y="2115"/>
                <a:ext cx="510" cy="675"/>
              </a:xfrm>
              <a:prstGeom prst="rect">
                <a:avLst/>
              </a:prstGeom>
              <a:solidFill>
                <a:srgbClr val="FFFFFF"/>
              </a:solidFill>
              <a:ln w="1587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i="1" dirty="0">
                    <a:latin typeface="Georgia" pitchFamily="18" charset="0"/>
                  </a:rPr>
                  <a:t>y</a:t>
                </a:r>
                <a:endParaRPr lang="ru-RU" i="1" dirty="0">
                  <a:latin typeface="Georgia" pitchFamily="18" charset="0"/>
                </a:endParaRPr>
              </a:p>
            </p:txBody>
          </p:sp>
          <p:cxnSp>
            <p:nvCxnSpPr>
              <p:cNvPr id="96274" name="AutoShape 18"/>
              <p:cNvCxnSpPr>
                <a:cxnSpLocks noChangeShapeType="1"/>
              </p:cNvCxnSpPr>
              <p:nvPr/>
            </p:nvCxnSpPr>
            <p:spPr bwMode="auto">
              <a:xfrm flipV="1">
                <a:off x="3930" y="2115"/>
                <a:ext cx="0" cy="3795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96275" name="Group 19"/>
            <p:cNvGrpSpPr>
              <a:grpSpLocks/>
            </p:cNvGrpSpPr>
            <p:nvPr/>
          </p:nvGrpSpPr>
          <p:grpSpPr bwMode="auto">
            <a:xfrm>
              <a:off x="6465" y="2550"/>
              <a:ext cx="1515" cy="1605"/>
              <a:chOff x="6465" y="2550"/>
              <a:chExt cx="1515" cy="1605"/>
            </a:xfrm>
          </p:grpSpPr>
          <p:cxnSp>
            <p:nvCxnSpPr>
              <p:cNvPr id="96276" name="AutoShape 20"/>
              <p:cNvCxnSpPr>
                <a:cxnSpLocks noChangeShapeType="1"/>
              </p:cNvCxnSpPr>
              <p:nvPr/>
            </p:nvCxnSpPr>
            <p:spPr bwMode="auto">
              <a:xfrm>
                <a:off x="6465" y="3810"/>
                <a:ext cx="210" cy="33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77" name="AutoShape 21"/>
              <p:cNvCxnSpPr>
                <a:cxnSpLocks noChangeShapeType="1"/>
              </p:cNvCxnSpPr>
              <p:nvPr/>
            </p:nvCxnSpPr>
            <p:spPr bwMode="auto">
              <a:xfrm>
                <a:off x="6495" y="3585"/>
                <a:ext cx="390" cy="555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78" name="AutoShape 22"/>
              <p:cNvCxnSpPr>
                <a:cxnSpLocks noChangeShapeType="1"/>
              </p:cNvCxnSpPr>
              <p:nvPr/>
            </p:nvCxnSpPr>
            <p:spPr bwMode="auto">
              <a:xfrm>
                <a:off x="6465" y="3255"/>
                <a:ext cx="600" cy="885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79" name="AutoShape 23"/>
              <p:cNvCxnSpPr>
                <a:cxnSpLocks noChangeShapeType="1"/>
              </p:cNvCxnSpPr>
              <p:nvPr/>
            </p:nvCxnSpPr>
            <p:spPr bwMode="auto">
              <a:xfrm>
                <a:off x="6465" y="3030"/>
                <a:ext cx="810" cy="1125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80" name="AutoShape 24"/>
              <p:cNvCxnSpPr>
                <a:cxnSpLocks noChangeShapeType="1"/>
              </p:cNvCxnSpPr>
              <p:nvPr/>
            </p:nvCxnSpPr>
            <p:spPr bwMode="auto">
              <a:xfrm>
                <a:off x="6465" y="2790"/>
                <a:ext cx="990" cy="135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81" name="AutoShape 25"/>
              <p:cNvCxnSpPr>
                <a:cxnSpLocks noChangeShapeType="1"/>
              </p:cNvCxnSpPr>
              <p:nvPr/>
            </p:nvCxnSpPr>
            <p:spPr bwMode="auto">
              <a:xfrm>
                <a:off x="6480" y="2550"/>
                <a:ext cx="1185" cy="1605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82" name="AutoShape 26"/>
              <p:cNvCxnSpPr>
                <a:cxnSpLocks noChangeShapeType="1"/>
              </p:cNvCxnSpPr>
              <p:nvPr/>
            </p:nvCxnSpPr>
            <p:spPr bwMode="auto">
              <a:xfrm>
                <a:off x="6795" y="2700"/>
                <a:ext cx="111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83" name="AutoShape 27"/>
              <p:cNvCxnSpPr>
                <a:cxnSpLocks noChangeShapeType="1"/>
              </p:cNvCxnSpPr>
              <p:nvPr/>
            </p:nvCxnSpPr>
            <p:spPr bwMode="auto">
              <a:xfrm>
                <a:off x="7455" y="3225"/>
                <a:ext cx="525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284" name="AutoShape 28"/>
              <p:cNvCxnSpPr>
                <a:cxnSpLocks noChangeShapeType="1"/>
              </p:cNvCxnSpPr>
              <p:nvPr/>
            </p:nvCxnSpPr>
            <p:spPr bwMode="auto">
              <a:xfrm>
                <a:off x="7725" y="3330"/>
                <a:ext cx="255" cy="33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1143000"/>
          </a:xfrm>
        </p:spPr>
        <p:txBody>
          <a:bodyPr/>
          <a:lstStyle/>
          <a:p>
            <a:pPr algn="ctr"/>
            <a:r>
              <a:rPr lang="ru-RU" kern="1200" dirty="0">
                <a:solidFill>
                  <a:srgbClr val="800000"/>
                </a:solidFill>
                <a:latin typeface="Georgia" pitchFamily="18" charset="0"/>
              </a:rPr>
              <a:t>Обозначение: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2214546" y="1643050"/>
            <a:ext cx="4929222" cy="3214710"/>
            <a:chOff x="2143108" y="1285860"/>
            <a:chExt cx="4929222" cy="3214710"/>
          </a:xfrm>
        </p:grpSpPr>
        <p:sp>
          <p:nvSpPr>
            <p:cNvPr id="7" name="Прямоугольник 6"/>
            <p:cNvSpPr/>
            <p:nvPr/>
          </p:nvSpPr>
          <p:spPr bwMode="auto">
            <a:xfrm>
              <a:off x="2143108" y="1285860"/>
              <a:ext cx="4929222" cy="3214710"/>
            </a:xfrm>
            <a:prstGeom prst="rect">
              <a:avLst/>
            </a:prstGeom>
            <a:solidFill>
              <a:schemeClr val="tx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69636" name="Picture 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83768" y="1556792"/>
              <a:ext cx="4000500" cy="2647950"/>
            </a:xfrm>
            <a:prstGeom prst="rect">
              <a:avLst/>
            </a:prstGeom>
            <a:noFill/>
          </p:spPr>
        </p:pic>
      </p:grp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714348" y="5143512"/>
            <a:ext cx="8064896" cy="1812032"/>
          </a:xfrm>
        </p:spPr>
        <p:txBody>
          <a:bodyPr/>
          <a:lstStyle/>
          <a:p>
            <a:pPr>
              <a:buNone/>
            </a:pPr>
            <a:r>
              <a:rPr lang="ru-RU" dirty="0">
                <a:sym typeface="Symbol"/>
              </a:rPr>
              <a:t></a:t>
            </a:r>
            <a:r>
              <a:rPr lang="ru-RU" dirty="0" smtClean="0"/>
              <a:t> </a:t>
            </a:r>
            <a:r>
              <a:rPr lang="ru-RU" sz="3600" i="1" dirty="0" smtClean="0">
                <a:latin typeface="Georgia" pitchFamily="18" charset="0"/>
              </a:rPr>
              <a:t>«интеграл от </a:t>
            </a:r>
            <a:r>
              <a:rPr lang="en-US" sz="3600" i="1" dirty="0" smtClean="0">
                <a:latin typeface="Georgia" pitchFamily="18" charset="0"/>
              </a:rPr>
              <a:t>a</a:t>
            </a:r>
            <a:r>
              <a:rPr lang="ru-RU" sz="3600" i="1" dirty="0" smtClean="0">
                <a:latin typeface="Georgia" pitchFamily="18" charset="0"/>
              </a:rPr>
              <a:t> до </a:t>
            </a:r>
            <a:r>
              <a:rPr lang="en-US" sz="3600" i="1" dirty="0" smtClean="0">
                <a:latin typeface="Georgia" pitchFamily="18" charset="0"/>
              </a:rPr>
              <a:t>b</a:t>
            </a:r>
            <a:r>
              <a:rPr lang="ru-RU" sz="3600" i="1" dirty="0" smtClean="0">
                <a:latin typeface="Georgia" pitchFamily="18" charset="0"/>
              </a:rPr>
              <a:t> эф от икс </a:t>
            </a:r>
            <a:r>
              <a:rPr lang="ru-RU" sz="3600" i="1" dirty="0" err="1" smtClean="0">
                <a:latin typeface="Georgia" pitchFamily="18" charset="0"/>
              </a:rPr>
              <a:t>дэ</a:t>
            </a:r>
            <a:r>
              <a:rPr lang="ru-RU" sz="3600" i="1" dirty="0" smtClean="0">
                <a:latin typeface="Georgia" pitchFamily="18" charset="0"/>
              </a:rPr>
              <a:t> </a:t>
            </a:r>
            <a:r>
              <a:rPr lang="ru-RU" sz="3600" i="1" dirty="0" err="1" smtClean="0">
                <a:latin typeface="Georgia" pitchFamily="18" charset="0"/>
              </a:rPr>
              <a:t>икс</a:t>
            </a:r>
            <a:r>
              <a:rPr lang="ru-RU" sz="3600" i="1" dirty="0" smtClean="0">
                <a:latin typeface="Georgia" pitchFamily="18" charset="0"/>
              </a:rPr>
              <a:t>»</a:t>
            </a:r>
            <a:endParaRPr lang="ru-RU" sz="3600" i="1" dirty="0">
              <a:latin typeface="Georgia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autoUpdateAnimBg="0"/>
      <p:bldP spid="69634" grpId="1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4852" y="642918"/>
            <a:ext cx="7924800" cy="571504"/>
          </a:xfrm>
        </p:spPr>
        <p:txBody>
          <a:bodyPr/>
          <a:lstStyle/>
          <a:p>
            <a:r>
              <a:rPr lang="ru-RU" dirty="0" smtClean="0">
                <a:latin typeface="Georgia" pitchFamily="18" charset="0"/>
              </a:rPr>
              <a:t>Историческая справка: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972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528" y="1412776"/>
            <a:ext cx="6105860" cy="4607024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0066"/>
                </a:solidFill>
                <a:latin typeface="Georgia" pitchFamily="18" charset="0"/>
              </a:rPr>
              <a:t>   </a:t>
            </a:r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Обозначение </a:t>
            </a:r>
            <a:r>
              <a:rPr lang="ru-RU" sz="2000" dirty="0">
                <a:solidFill>
                  <a:schemeClr val="tx1"/>
                </a:solidFill>
                <a:latin typeface="Georgia" pitchFamily="18" charset="0"/>
              </a:rPr>
              <a:t>интеграла Лейбниц произвёл от первой буквы слова </a:t>
            </a:r>
            <a:r>
              <a:rPr lang="ru-RU" sz="2000" b="1" i="1" dirty="0">
                <a:solidFill>
                  <a:schemeClr val="tx1"/>
                </a:solidFill>
                <a:latin typeface="Georgia" pitchFamily="18" charset="0"/>
              </a:rPr>
              <a:t>«Сумма» (</a:t>
            </a:r>
            <a:r>
              <a:rPr lang="ru-RU" sz="2000" b="1" i="1" dirty="0" err="1">
                <a:solidFill>
                  <a:schemeClr val="tx1"/>
                </a:solidFill>
                <a:latin typeface="Georgia" pitchFamily="18" charset="0"/>
              </a:rPr>
              <a:t>Summa</a:t>
            </a:r>
            <a:r>
              <a:rPr lang="ru-RU" sz="2000" b="1" i="1" dirty="0">
                <a:solidFill>
                  <a:schemeClr val="tx1"/>
                </a:solidFill>
                <a:latin typeface="Georgia" pitchFamily="18" charset="0"/>
              </a:rPr>
              <a:t>). </a:t>
            </a:r>
            <a:r>
              <a:rPr lang="ru-RU" sz="2000" dirty="0">
                <a:solidFill>
                  <a:schemeClr val="tx1"/>
                </a:solidFill>
                <a:latin typeface="Georgia" pitchFamily="18" charset="0"/>
              </a:rPr>
              <a:t>Ньютон в своих работах не предложил альтернативной символики интеграла, хотя пробовал различные </a:t>
            </a:r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варианты. </a:t>
            </a:r>
            <a:r>
              <a:rPr lang="ru-RU" sz="2000" dirty="0">
                <a:solidFill>
                  <a:schemeClr val="tx1"/>
                </a:solidFill>
                <a:latin typeface="Georgia" pitchFamily="18" charset="0"/>
              </a:rPr>
              <a:t>Сам термин </a:t>
            </a:r>
            <a:r>
              <a:rPr lang="ru-RU" sz="2000" i="1" dirty="0">
                <a:solidFill>
                  <a:schemeClr val="tx1"/>
                </a:solidFill>
                <a:latin typeface="Georgia" pitchFamily="18" charset="0"/>
              </a:rPr>
              <a:t>интеграл</a:t>
            </a:r>
            <a:r>
              <a:rPr lang="ru-RU" sz="2000" dirty="0">
                <a:solidFill>
                  <a:schemeClr val="tx1"/>
                </a:solidFill>
                <a:latin typeface="Georgia" pitchFamily="18" charset="0"/>
              </a:rPr>
              <a:t> придумал </a:t>
            </a:r>
            <a:r>
              <a:rPr lang="ru-RU" sz="2000" dirty="0" err="1">
                <a:solidFill>
                  <a:schemeClr val="tx1"/>
                </a:solidFill>
                <a:latin typeface="Georgia" pitchFamily="18" charset="0"/>
              </a:rPr>
              <a:t>Якоб</a:t>
            </a:r>
            <a:r>
              <a:rPr lang="ru-RU" sz="2000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Бернулли. </a:t>
            </a:r>
            <a:endParaRPr lang="ru-RU" sz="2000" dirty="0">
              <a:solidFill>
                <a:srgbClr val="000066"/>
              </a:solidFill>
              <a:latin typeface="Georgia" pitchFamily="18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5715008" y="4786322"/>
            <a:ext cx="3143240" cy="19288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>
                    <a:lumMod val="50000"/>
                  </a:scheme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Georgia"/>
              </a:rPr>
              <a:t>S</a:t>
            </a:r>
            <a:r>
              <a:rPr lang="en-US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DB3E2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Georgia"/>
              </a:rPr>
              <a:t>umma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8DB3E2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Georgia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621820" y="3929066"/>
            <a:ext cx="1949916" cy="2714620"/>
            <a:chOff x="926334" y="3212976"/>
            <a:chExt cx="2025277" cy="3074291"/>
          </a:xfrm>
        </p:grpSpPr>
        <p:pic>
          <p:nvPicPr>
            <p:cNvPr id="6" name="Рисунок 5" descr="http://upload.wikimedia.org/wikipedia/commons/thumb/3/39/GodfreyKneller-IsaacNewton-1689.jpg/87px-GodfreyKneller-IsaacNewton-1689.jpg">
              <a:hlinkClick r:id="rId3"/>
            </p:cNvPr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71600" y="3212976"/>
              <a:ext cx="1944216" cy="2727176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926334" y="5949281"/>
              <a:ext cx="2025277" cy="337986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lvl="0" algn="ctr"/>
              <a:r>
                <a:rPr lang="ru-RU" u="sng" dirty="0">
                  <a:solidFill>
                    <a:srgbClr val="0000FF"/>
                  </a:solidFill>
                  <a:latin typeface="Georgia" pitchFamily="18" charset="0"/>
                  <a:ea typeface="Times New Roman" pitchFamily="18" charset="0"/>
                  <a:cs typeface="Times New Roman" pitchFamily="18" charset="0"/>
                </a:rPr>
                <a:t>Исаак Ньютон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6572264" y="1428736"/>
            <a:ext cx="2092792" cy="2975533"/>
            <a:chOff x="5913409" y="3140968"/>
            <a:chExt cx="2448272" cy="3544757"/>
          </a:xfrm>
        </p:grpSpPr>
        <p:pic>
          <p:nvPicPr>
            <p:cNvPr id="9" name="Рисунок 8" descr="http://upload.wikimedia.org/wikipedia/commons/thumb/1/1c/Leibniz.jpg/100px-Leibniz.jpg">
              <a:hlinkClick r:id="rId5"/>
            </p:cNvPr>
            <p:cNvPicPr/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940152" y="3140968"/>
              <a:ext cx="2392660" cy="2895575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0" name="Rectangle 19"/>
            <p:cNvSpPr>
              <a:spLocks noChangeArrowheads="1"/>
            </p:cNvSpPr>
            <p:nvPr/>
          </p:nvSpPr>
          <p:spPr bwMode="auto">
            <a:xfrm>
              <a:off x="5913409" y="6039394"/>
              <a:ext cx="2448272" cy="646331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ru-RU" sz="1400" u="sng" dirty="0">
                  <a:solidFill>
                    <a:srgbClr val="0000FF"/>
                  </a:solidFill>
                  <a:latin typeface="Georgia" pitchFamily="18" charset="0"/>
                  <a:ea typeface="Times New Roman" pitchFamily="18" charset="0"/>
                  <a:cs typeface="Times New Roman" pitchFamily="18" charset="0"/>
                </a:rPr>
                <a:t>Готфрид Вильгельм </a:t>
              </a:r>
            </a:p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ru-RU" sz="1400" u="sng" dirty="0">
                  <a:solidFill>
                    <a:srgbClr val="0000FF"/>
                  </a:solidFill>
                  <a:latin typeface="Georgia" pitchFamily="18" charset="0"/>
                  <a:ea typeface="Times New Roman" pitchFamily="18" charset="0"/>
                  <a:cs typeface="Times New Roman" pitchFamily="18" charset="0"/>
                </a:rPr>
                <a:t>фон Лейбниц</a:t>
              </a: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3289268" y="3929066"/>
            <a:ext cx="1997112" cy="2746166"/>
            <a:chOff x="3599684" y="2362200"/>
            <a:chExt cx="1944216" cy="2516252"/>
          </a:xfrm>
        </p:grpSpPr>
        <p:pic>
          <p:nvPicPr>
            <p:cNvPr id="12" name="Picture 26" descr="C:\Users\Ирина\Desktop\Новая папка\200px-Jakob_Bernoulli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619500" y="2362200"/>
              <a:ext cx="1905000" cy="2133600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3" name="Rectangle 19"/>
            <p:cNvSpPr>
              <a:spLocks noChangeArrowheads="1"/>
            </p:cNvSpPr>
            <p:nvPr/>
          </p:nvSpPr>
          <p:spPr bwMode="auto">
            <a:xfrm>
              <a:off x="3599684" y="4509120"/>
              <a:ext cx="1944216" cy="369332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ru-RU" u="sng" dirty="0" err="1">
                  <a:solidFill>
                    <a:srgbClr val="0000FF"/>
                  </a:solidFill>
                  <a:latin typeface="Georgia" pitchFamily="18" charset="0"/>
                  <a:ea typeface="Times New Roman" pitchFamily="18" charset="0"/>
                  <a:cs typeface="Times New Roman" pitchFamily="18" charset="0"/>
                </a:rPr>
                <a:t>Якоб</a:t>
              </a:r>
              <a:r>
                <a:rPr lang="ru-RU" u="sng" dirty="0">
                  <a:solidFill>
                    <a:srgbClr val="0000FF"/>
                  </a:solidFill>
                  <a:latin typeface="Georgia" pitchFamily="18" charset="0"/>
                  <a:ea typeface="Times New Roman" pitchFamily="18" charset="0"/>
                  <a:cs typeface="Times New Roman" pitchFamily="18" charset="0"/>
                </a:rPr>
                <a:t> Бернулли</a:t>
              </a:r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  <p:bldP spid="97283" grpId="0" build="p"/>
      <p:bldP spid="10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928802"/>
            <a:ext cx="7681368" cy="351493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Обозначение неопределённого интеграла ввёл Эйлер.</a:t>
            </a:r>
            <a:endParaRPr lang="ru-RU" dirty="0">
              <a:latin typeface="Georgia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6012160" y="3286124"/>
            <a:ext cx="2667653" cy="2961620"/>
            <a:chOff x="6012160" y="3284984"/>
            <a:chExt cx="2667653" cy="2961620"/>
          </a:xfrm>
        </p:grpSpPr>
        <p:pic>
          <p:nvPicPr>
            <p:cNvPr id="4" name="Рисунок 3" descr="http://upload.wikimedia.org/wikipedia/commons/thumb/a/aa/Fourier2.jpg/98px-Fourier2.jpg">
              <a:hlinkClick r:id="rId3"/>
            </p:cNvPr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56176" y="3284984"/>
              <a:ext cx="2301602" cy="2583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0593" name="Rectangle 1"/>
            <p:cNvSpPr>
              <a:spLocks noChangeArrowheads="1"/>
            </p:cNvSpPr>
            <p:nvPr/>
          </p:nvSpPr>
          <p:spPr bwMode="auto">
            <a:xfrm>
              <a:off x="6012160" y="5877272"/>
              <a:ext cx="2667653" cy="369332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u="sng" dirty="0">
                  <a:solidFill>
                    <a:srgbClr val="0000FF"/>
                  </a:solidFill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Жан Батист </a:t>
              </a:r>
              <a:r>
                <a:rPr lang="ru-RU" u="sng" dirty="0" err="1">
                  <a:solidFill>
                    <a:srgbClr val="0000FF"/>
                  </a:solidFill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Жозеф</a:t>
              </a:r>
              <a:r>
                <a:rPr lang="ru-RU" u="sng" dirty="0">
                  <a:solidFill>
                    <a:srgbClr val="0000FF"/>
                  </a:solidFill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 Фурье</a:t>
              </a: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2771800" y="3429000"/>
            <a:ext cx="1944216" cy="2817604"/>
            <a:chOff x="2771800" y="3429000"/>
            <a:chExt cx="1944216" cy="281760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771800" y="5877272"/>
              <a:ext cx="1944216" cy="369332"/>
            </a:xfrm>
            <a:prstGeom prst="rect">
              <a:avLst/>
            </a:prstGeom>
            <a:ln w="317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u="sng" dirty="0">
                  <a:solidFill>
                    <a:srgbClr val="0000FF"/>
                  </a:solidFill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Леонард Эйлер</a:t>
              </a:r>
            </a:p>
          </p:txBody>
        </p:sp>
        <p:pic>
          <p:nvPicPr>
            <p:cNvPr id="110595" name="Picture 3" descr="C:\Users\Ирина\Desktop\Новая папка\000066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771800" y="3429000"/>
              <a:ext cx="1923929" cy="2425824"/>
            </a:xfrm>
            <a:prstGeom prst="rect">
              <a:avLst/>
            </a:prstGeom>
            <a:noFill/>
          </p:spPr>
        </p:pic>
      </p:grpSp>
      <p:sp>
        <p:nvSpPr>
          <p:cNvPr id="7" name="Прямоугольник 6"/>
          <p:cNvSpPr/>
          <p:nvPr/>
        </p:nvSpPr>
        <p:spPr>
          <a:xfrm>
            <a:off x="500034" y="428604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Georgia" pitchFamily="18" charset="0"/>
              </a:rPr>
              <a:t>Оформление определённого интеграла в привычном нам виде придумал Фурье.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4694" name="Rectangle 6"/>
          <p:cNvSpPr>
            <a:spLocks noChangeArrowheads="1"/>
          </p:cNvSpPr>
          <p:nvPr/>
        </p:nvSpPr>
        <p:spPr bwMode="auto">
          <a:xfrm>
            <a:off x="0" y="6419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6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4697" name="Rectangle 9"/>
          <p:cNvSpPr>
            <a:spLocks noChangeArrowheads="1"/>
          </p:cNvSpPr>
          <p:nvPr/>
        </p:nvSpPr>
        <p:spPr bwMode="auto">
          <a:xfrm>
            <a:off x="0" y="3609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470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611560" y="332656"/>
            <a:ext cx="8352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Формула Ньютона - Лейбница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609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2790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1088826" y="2420888"/>
            <a:ext cx="6840760" cy="2664296"/>
            <a:chOff x="1088826" y="2420888"/>
            <a:chExt cx="6840760" cy="2664296"/>
          </a:xfrm>
        </p:grpSpPr>
        <p:sp>
          <p:nvSpPr>
            <p:cNvPr id="18" name="Прямоугольник 17"/>
            <p:cNvSpPr/>
            <p:nvPr/>
          </p:nvSpPr>
          <p:spPr bwMode="auto">
            <a:xfrm>
              <a:off x="1088826" y="2420888"/>
              <a:ext cx="6840760" cy="2664296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2292" name="Picture 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85852" y="2571744"/>
              <a:ext cx="4543425" cy="2333625"/>
            </a:xfrm>
            <a:prstGeom prst="rect">
              <a:avLst/>
            </a:prstGeom>
            <a:noFill/>
          </p:spPr>
        </p:pic>
        <p:pic>
          <p:nvPicPr>
            <p:cNvPr id="12295" name="Picture 7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29322" y="3357562"/>
              <a:ext cx="1714500" cy="8191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24192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Пример </a:t>
            </a:r>
            <a:r>
              <a:rPr lang="ru-RU" sz="3600" dirty="0" smtClean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1.</a:t>
            </a:r>
            <a:endParaRPr lang="ru-RU" sz="3600" dirty="0">
              <a:solidFill>
                <a:srgbClr val="800000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atin typeface="Georgia" pitchFamily="18" charset="0"/>
              </a:rPr>
              <a:t>Вычислить определённый интеграл:</a:t>
            </a:r>
            <a:endParaRPr lang="ru-RU" sz="2400" dirty="0">
              <a:latin typeface="Georgia" pitchFamily="18" charset="0"/>
            </a:endParaRPr>
          </a:p>
        </p:txBody>
      </p:sp>
      <p:pic>
        <p:nvPicPr>
          <p:cNvPr id="11366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1896612"/>
            <a:ext cx="3119301" cy="1036682"/>
          </a:xfrm>
          <a:prstGeom prst="rect">
            <a:avLst/>
          </a:prstGeom>
          <a:noFill/>
        </p:spPr>
      </p:pic>
      <p:cxnSp>
        <p:nvCxnSpPr>
          <p:cNvPr id="8" name="Прямая со стрелкой 7"/>
          <p:cNvCxnSpPr/>
          <p:nvPr/>
        </p:nvCxnSpPr>
        <p:spPr bwMode="auto">
          <a:xfrm>
            <a:off x="4256693" y="1783684"/>
            <a:ext cx="0" cy="124941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9" name="Прямая со стрелкой 8"/>
          <p:cNvCxnSpPr/>
          <p:nvPr/>
        </p:nvCxnSpPr>
        <p:spPr bwMode="auto">
          <a:xfrm>
            <a:off x="7580967" y="1755126"/>
            <a:ext cx="0" cy="124941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pic>
        <p:nvPicPr>
          <p:cNvPr id="10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64460" y="1868709"/>
            <a:ext cx="2762021" cy="495804"/>
          </a:xfrm>
          <a:prstGeom prst="rect">
            <a:avLst/>
          </a:prstGeom>
          <a:noFill/>
        </p:spPr>
      </p:pic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60577" y="2209458"/>
            <a:ext cx="2940660" cy="93151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740351" y="2204865"/>
            <a:ext cx="4155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5">
                    <a:lumMod val="10000"/>
                  </a:schemeClr>
                </a:solidFill>
              </a:rPr>
              <a:t>=</a:t>
            </a:r>
            <a:endParaRPr lang="ru-RU" sz="2000" dirty="0">
              <a:solidFill>
                <a:schemeClr val="accent5">
                  <a:lumMod val="10000"/>
                </a:schemeClr>
              </a:solidFill>
            </a:endParaRPr>
          </a:p>
        </p:txBody>
      </p:sp>
      <p:pic>
        <p:nvPicPr>
          <p:cNvPr id="16" name="Picture 2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101" r="57431"/>
          <a:stretch>
            <a:fillRect/>
          </a:stretch>
        </p:blipFill>
        <p:spPr bwMode="auto">
          <a:xfrm>
            <a:off x="8400582" y="3571876"/>
            <a:ext cx="386260" cy="648072"/>
          </a:xfrm>
          <a:prstGeom prst="rect">
            <a:avLst/>
          </a:prstGeom>
          <a:noFill/>
        </p:spPr>
      </p:pic>
      <p:sp>
        <p:nvSpPr>
          <p:cNvPr id="18" name="Прямоугольник 17"/>
          <p:cNvSpPr/>
          <p:nvPr/>
        </p:nvSpPr>
        <p:spPr>
          <a:xfrm>
            <a:off x="642910" y="1071546"/>
            <a:ext cx="2143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Georgia" pitchFamily="18" charset="0"/>
              </a:rPr>
              <a:t>Решение: </a:t>
            </a:r>
          </a:p>
        </p:txBody>
      </p: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0000"/>
          <a:stretch>
            <a:fillRect/>
          </a:stretch>
        </p:blipFill>
        <p:spPr bwMode="auto">
          <a:xfrm>
            <a:off x="6072198" y="785794"/>
            <a:ext cx="1928826" cy="712260"/>
          </a:xfrm>
          <a:prstGeom prst="rect">
            <a:avLst/>
          </a:prstGeom>
          <a:noFill/>
        </p:spPr>
      </p:pic>
      <p:grpSp>
        <p:nvGrpSpPr>
          <p:cNvPr id="24" name="Группа 23"/>
          <p:cNvGrpSpPr/>
          <p:nvPr/>
        </p:nvGrpSpPr>
        <p:grpSpPr>
          <a:xfrm>
            <a:off x="6429388" y="5786454"/>
            <a:ext cx="2286016" cy="870366"/>
            <a:chOff x="1088826" y="2420888"/>
            <a:chExt cx="6840760" cy="2664296"/>
          </a:xfrm>
        </p:grpSpPr>
        <p:sp>
          <p:nvSpPr>
            <p:cNvPr id="25" name="Прямоугольник 24"/>
            <p:cNvSpPr/>
            <p:nvPr/>
          </p:nvSpPr>
          <p:spPr bwMode="auto">
            <a:xfrm>
              <a:off x="1088826" y="2420888"/>
              <a:ext cx="6840760" cy="2664296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85852" y="2571744"/>
              <a:ext cx="4543425" cy="2333625"/>
            </a:xfrm>
            <a:prstGeom prst="rect">
              <a:avLst/>
            </a:prstGeom>
            <a:noFill/>
          </p:spPr>
        </p:pic>
        <p:pic>
          <p:nvPicPr>
            <p:cNvPr id="27" name="Picture 7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29322" y="3357562"/>
              <a:ext cx="1714500" cy="819150"/>
            </a:xfrm>
            <a:prstGeom prst="rect">
              <a:avLst/>
            </a:prstGeom>
            <a:noFill/>
          </p:spPr>
        </p:pic>
      </p:grpSp>
      <p:pic>
        <p:nvPicPr>
          <p:cNvPr id="20" name="Picture 1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158"/>
          <a:stretch>
            <a:fillRect/>
          </a:stretch>
        </p:blipFill>
        <p:spPr bwMode="auto">
          <a:xfrm>
            <a:off x="3399922" y="3501008"/>
            <a:ext cx="4957153" cy="774279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3840" y="3429000"/>
            <a:ext cx="2771775" cy="952500"/>
          </a:xfrm>
          <a:prstGeom prst="rect">
            <a:avLst/>
          </a:prstGeom>
          <a:noFill/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1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3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24192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Пример </a:t>
            </a:r>
            <a:r>
              <a:rPr lang="ru-RU" sz="3600" dirty="0" smtClean="0">
                <a:solidFill>
                  <a:srgbClr val="800000"/>
                </a:solidFill>
                <a:latin typeface="Georgia" pitchFamily="18" charset="0"/>
                <a:ea typeface="+mj-ea"/>
                <a:cs typeface="+mj-cs"/>
              </a:rPr>
              <a:t>2.</a:t>
            </a:r>
            <a:endParaRPr lang="ru-RU" sz="3600" dirty="0">
              <a:solidFill>
                <a:srgbClr val="800000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atin typeface="Georgia" pitchFamily="18" charset="0"/>
              </a:rPr>
              <a:t>Вычислите определённые интегралы:</a:t>
            </a:r>
            <a:endParaRPr lang="ru-RU" sz="2400" dirty="0">
              <a:latin typeface="Georgia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924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071538" y="1468437"/>
          <a:ext cx="7072362" cy="49609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36181"/>
                <a:gridCol w="3536181"/>
              </a:tblGrid>
              <a:tr h="16536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0" kern="1200" dirty="0" smtClean="0">
                        <a:solidFill>
                          <a:schemeClr val="accent5">
                            <a:lumMod val="10000"/>
                          </a:schemeClr>
                        </a:solidFill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</a:tr>
              <a:tr h="16536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 smtClean="0">
                        <a:solidFill>
                          <a:schemeClr val="accent5">
                            <a:lumMod val="10000"/>
                          </a:schemeClr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</a:tr>
              <a:tr h="16536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929196"/>
            <a:ext cx="1466850" cy="1466850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643048"/>
            <a:ext cx="785818" cy="1410167"/>
          </a:xfrm>
          <a:prstGeom prst="rect">
            <a:avLst/>
          </a:prstGeom>
          <a:noFill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357560"/>
            <a:ext cx="1885950" cy="1247775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929322" y="1500174"/>
            <a:ext cx="107157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 smtClean="0">
              <a:solidFill>
                <a:schemeClr val="accent5">
                  <a:lumMod val="10000"/>
                </a:schemeClr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accent5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057819" y="3500438"/>
            <a:ext cx="9430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9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331702" y="5214950"/>
            <a:ext cx="3834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5">
                    <a:lumMod val="10000"/>
                  </a:schemeClr>
                </a:solidFill>
                <a:latin typeface="Georgia" pitchFamily="18" charset="0"/>
              </a:rPr>
              <a:t>1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Эскиз">
  <a:themeElements>
    <a:clrScheme name="Эскиз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Эски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Эскиз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Designs\Эскиз.pot</Template>
  <TotalTime>1765</TotalTime>
  <Words>447</Words>
  <Application>Microsoft Office PowerPoint</Application>
  <PresentationFormat>Экран (4:3)</PresentationFormat>
  <Paragraphs>128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Эскиз</vt:lpstr>
      <vt:lpstr>Интеграл. Формула Ньютона – Лейбница.</vt:lpstr>
      <vt:lpstr>Цель урока:</vt:lpstr>
      <vt:lpstr>Слайд 3</vt:lpstr>
      <vt:lpstr>Обозначение:</vt:lpstr>
      <vt:lpstr>Историческая справка:</vt:lpstr>
      <vt:lpstr>Слайд 6</vt:lpstr>
      <vt:lpstr>Слайд 7</vt:lpstr>
      <vt:lpstr>Слайд 8</vt:lpstr>
      <vt:lpstr>Слайд 9</vt:lpstr>
      <vt:lpstr>Слайд 10</vt:lpstr>
      <vt:lpstr>Слайд 11</vt:lpstr>
      <vt:lpstr>ПРАВИЛА СИНКВЕЙНА</vt:lpstr>
      <vt:lpstr>Слайд 13</vt:lpstr>
      <vt:lpstr>Список используемой литературы:</vt:lpstr>
      <vt:lpstr>Спасибо за внимание!</vt:lpstr>
      <vt:lpstr>Слайд 16</vt:lpstr>
    </vt:vector>
  </TitlesOfParts>
  <Company>yukos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Портфолио</dc:title>
  <dc:creator>Прутченков</dc:creator>
  <cp:lastModifiedBy>re</cp:lastModifiedBy>
  <cp:revision>182</cp:revision>
  <cp:lastPrinted>2003-06-09T08:24:22Z</cp:lastPrinted>
  <dcterms:created xsi:type="dcterms:W3CDTF">2003-05-18T06:38:46Z</dcterms:created>
  <dcterms:modified xsi:type="dcterms:W3CDTF">2014-04-05T21:10:19Z</dcterms:modified>
</cp:coreProperties>
</file>