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17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05.04.2014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matematika-na.ru/index.php"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9512" y="548680"/>
            <a:ext cx="8748464" cy="1384995"/>
          </a:xfrm>
          <a:prstGeom prst="rect">
            <a:avLst/>
          </a:prstGeom>
          <a:solidFill>
            <a:schemeClr val="bg1">
              <a:lumMod val="85000"/>
            </a:schemeClr>
          </a:solidFill>
        </p:spPr>
        <p:txBody>
          <a:bodyPr wrap="square">
            <a:spAutoFit/>
          </a:bodyPr>
          <a:lstStyle/>
          <a:p>
            <a:pPr algn="ctr"/>
            <a:r>
              <a:rPr lang="ru-RU" sz="2800" b="1" dirty="0" smtClean="0">
                <a:latin typeface="Times New Roman" pitchFamily="18" charset="0"/>
                <a:cs typeface="Times New Roman" pitchFamily="18" charset="0"/>
              </a:rPr>
              <a:t>А.Г. Мерзляк и др. Учебник (стр.254), вопросы </a:t>
            </a:r>
            <a:r>
              <a:rPr lang="ru-RU" sz="2800" b="1" dirty="0" smtClean="0"/>
              <a:t>1 – 5;</a:t>
            </a:r>
          </a:p>
          <a:p>
            <a:pPr algn="ctr"/>
            <a:r>
              <a:rPr lang="ru-RU" sz="2800" b="1" dirty="0" smtClean="0">
                <a:solidFill>
                  <a:srgbClr val="002060"/>
                </a:solidFill>
              </a:rPr>
              <a:t>(стр. 260) </a:t>
            </a:r>
            <a:r>
              <a:rPr lang="ru-RU" sz="2800" b="1" u="sng" dirty="0" smtClean="0">
                <a:solidFill>
                  <a:srgbClr val="002060"/>
                </a:solidFill>
              </a:rPr>
              <a:t>Решаем устно</a:t>
            </a:r>
            <a:r>
              <a:rPr lang="ru-RU" sz="2800" b="1" dirty="0" smtClean="0">
                <a:solidFill>
                  <a:srgbClr val="002060"/>
                </a:solidFill>
              </a:rPr>
              <a:t>:  </a:t>
            </a:r>
            <a:r>
              <a:rPr lang="ru-RU" sz="2800" dirty="0" smtClean="0">
                <a:solidFill>
                  <a:srgbClr val="002060"/>
                </a:solidFill>
              </a:rPr>
              <a:t>№№</a:t>
            </a:r>
            <a:r>
              <a:rPr lang="ru-RU" sz="2800" b="1" dirty="0" smtClean="0">
                <a:solidFill>
                  <a:srgbClr val="002060"/>
                </a:solidFill>
              </a:rPr>
              <a:t> 6, 7, подумать </a:t>
            </a:r>
            <a:r>
              <a:rPr lang="ru-RU" sz="2800" dirty="0" smtClean="0">
                <a:solidFill>
                  <a:srgbClr val="002060"/>
                </a:solidFill>
              </a:rPr>
              <a:t>№</a:t>
            </a:r>
            <a:r>
              <a:rPr lang="ru-RU" sz="2800" b="1" dirty="0" smtClean="0">
                <a:solidFill>
                  <a:srgbClr val="002060"/>
                </a:solidFill>
              </a:rPr>
              <a:t>1103*(с.261)</a:t>
            </a:r>
            <a:endParaRPr lang="ru-RU" sz="2800" b="1" dirty="0">
              <a:solidFill>
                <a:srgbClr val="002060"/>
              </a:solidFill>
            </a:endParaRPr>
          </a:p>
        </p:txBody>
      </p:sp>
      <p:sp>
        <p:nvSpPr>
          <p:cNvPr id="7" name="TextBox 6"/>
          <p:cNvSpPr txBox="1"/>
          <p:nvPr/>
        </p:nvSpPr>
        <p:spPr>
          <a:xfrm>
            <a:off x="179512" y="2204864"/>
            <a:ext cx="4392488" cy="1754326"/>
          </a:xfrm>
          <a:prstGeom prst="rect">
            <a:avLst/>
          </a:prstGeom>
          <a:solidFill>
            <a:schemeClr val="accent3">
              <a:lumMod val="60000"/>
              <a:lumOff val="40000"/>
            </a:schemeClr>
          </a:solidFill>
        </p:spPr>
        <p:txBody>
          <a:bodyPr wrap="square" rtlCol="0">
            <a:spAutoFit/>
          </a:bodyPr>
          <a:lstStyle/>
          <a:p>
            <a:pPr marL="342900" indent="-342900">
              <a:lnSpc>
                <a:spcPct val="150000"/>
              </a:lnSpc>
              <a:buAutoNum type="arabicPeriod" startAt="6"/>
            </a:pPr>
            <a:r>
              <a:rPr lang="ru-RU" sz="2400" b="1" dirty="0" smtClean="0"/>
              <a:t>1) 80 : 100 · 40 = 0,8 · 40 = 32</a:t>
            </a:r>
          </a:p>
          <a:p>
            <a:pPr marL="342900" indent="-342900">
              <a:lnSpc>
                <a:spcPct val="150000"/>
              </a:lnSpc>
            </a:pPr>
            <a:r>
              <a:rPr lang="ru-RU" sz="2400" b="1" dirty="0" smtClean="0"/>
              <a:t>       2) 40 : 100 · 80 = 0,4 · 80 = 32</a:t>
            </a:r>
          </a:p>
          <a:p>
            <a:pPr marL="342900" indent="-342900">
              <a:lnSpc>
                <a:spcPct val="150000"/>
              </a:lnSpc>
            </a:pPr>
            <a:r>
              <a:rPr lang="ru-RU" sz="2400" b="1" dirty="0" smtClean="0"/>
              <a:t>       Ответ: равны.    </a:t>
            </a:r>
            <a:endParaRPr lang="ru-RU" sz="2400" b="1" dirty="0"/>
          </a:p>
        </p:txBody>
      </p:sp>
      <p:sp>
        <p:nvSpPr>
          <p:cNvPr id="8" name="TextBox 7"/>
          <p:cNvSpPr txBox="1"/>
          <p:nvPr/>
        </p:nvSpPr>
        <p:spPr>
          <a:xfrm>
            <a:off x="395536" y="4077072"/>
            <a:ext cx="4032448" cy="1697068"/>
          </a:xfrm>
          <a:prstGeom prst="rect">
            <a:avLst/>
          </a:prstGeom>
          <a:solidFill>
            <a:srgbClr val="FFFF66"/>
          </a:solidFill>
        </p:spPr>
        <p:txBody>
          <a:bodyPr wrap="square" rtlCol="0">
            <a:spAutoFit/>
          </a:bodyPr>
          <a:lstStyle/>
          <a:p>
            <a:pPr marL="342900" indent="-342900">
              <a:lnSpc>
                <a:spcPct val="150000"/>
              </a:lnSpc>
              <a:buAutoNum type="arabicPeriod" startAt="7"/>
            </a:pPr>
            <a:r>
              <a:rPr lang="ru-RU" sz="2400" b="1" dirty="0" smtClean="0"/>
              <a:t>1 число – 50%</a:t>
            </a:r>
          </a:p>
          <a:p>
            <a:pPr marL="342900" indent="-342900">
              <a:lnSpc>
                <a:spcPct val="150000"/>
              </a:lnSpc>
            </a:pPr>
            <a:r>
              <a:rPr lang="ru-RU" sz="2400" b="1" dirty="0" smtClean="0"/>
              <a:t>      2 число – 100%</a:t>
            </a:r>
          </a:p>
          <a:p>
            <a:pPr marL="342900" indent="-342900">
              <a:lnSpc>
                <a:spcPct val="150000"/>
              </a:lnSpc>
            </a:pPr>
            <a:r>
              <a:rPr lang="ru-RU" sz="2400" b="1" dirty="0" smtClean="0"/>
              <a:t>      100% : 50% = 2 (раза) </a:t>
            </a:r>
            <a:endParaRPr lang="ru-RU" sz="2400" b="1" dirty="0"/>
          </a:p>
        </p:txBody>
      </p:sp>
      <p:sp>
        <p:nvSpPr>
          <p:cNvPr id="9" name="TextBox 8"/>
          <p:cNvSpPr txBox="1"/>
          <p:nvPr/>
        </p:nvSpPr>
        <p:spPr>
          <a:xfrm>
            <a:off x="4823520" y="2060848"/>
            <a:ext cx="3996952" cy="2031325"/>
          </a:xfrm>
          <a:prstGeom prst="rect">
            <a:avLst/>
          </a:prstGeom>
          <a:solidFill>
            <a:schemeClr val="accent5">
              <a:lumMod val="40000"/>
              <a:lumOff val="60000"/>
            </a:schemeClr>
          </a:solidFill>
        </p:spPr>
        <p:txBody>
          <a:bodyPr wrap="square" rtlCol="0">
            <a:spAutoFit/>
          </a:bodyPr>
          <a:lstStyle/>
          <a:p>
            <a:pPr algn="ctr">
              <a:lnSpc>
                <a:spcPct val="150000"/>
              </a:lnSpc>
            </a:pPr>
            <a:r>
              <a:rPr lang="ru-RU" sz="2400" b="1" dirty="0" smtClean="0">
                <a:solidFill>
                  <a:srgbClr val="002060"/>
                </a:solidFill>
              </a:rPr>
              <a:t>№ </a:t>
            </a:r>
            <a:r>
              <a:rPr lang="ru-RU" sz="2800" b="1" dirty="0" smtClean="0">
                <a:solidFill>
                  <a:srgbClr val="002060"/>
                </a:solidFill>
              </a:rPr>
              <a:t>1103</a:t>
            </a:r>
            <a:r>
              <a:rPr lang="ru-RU" sz="2400" b="1" dirty="0" smtClean="0">
                <a:solidFill>
                  <a:srgbClr val="002060"/>
                </a:solidFill>
              </a:rPr>
              <a:t> (ГИА)</a:t>
            </a:r>
          </a:p>
          <a:p>
            <a:pPr>
              <a:lnSpc>
                <a:spcPct val="150000"/>
              </a:lnSpc>
            </a:pPr>
            <a:r>
              <a:rPr lang="ru-RU" sz="2400" b="1" dirty="0" smtClean="0">
                <a:solidFill>
                  <a:srgbClr val="002060"/>
                </a:solidFill>
              </a:rPr>
              <a:t>1) </a:t>
            </a:r>
            <a:r>
              <a:rPr lang="ru-RU" sz="2800" b="1" dirty="0" smtClean="0">
                <a:solidFill>
                  <a:srgbClr val="002060"/>
                </a:solidFill>
              </a:rPr>
              <a:t>100% - 84% = 16% - суш</a:t>
            </a:r>
            <a:r>
              <a:rPr lang="ru-RU" sz="2800" b="1" u="sng" dirty="0" smtClean="0">
                <a:solidFill>
                  <a:srgbClr val="002060"/>
                </a:solidFill>
              </a:rPr>
              <a:t>ён</a:t>
            </a:r>
            <a:r>
              <a:rPr lang="ru-RU" sz="2800" b="1" dirty="0" smtClean="0">
                <a:solidFill>
                  <a:srgbClr val="002060"/>
                </a:solidFill>
              </a:rPr>
              <a:t>ые яблоки (24кг</a:t>
            </a:r>
            <a:r>
              <a:rPr lang="ru-RU" sz="2400" b="1" dirty="0" smtClean="0">
                <a:solidFill>
                  <a:srgbClr val="002060"/>
                </a:solidFill>
              </a:rPr>
              <a:t>);</a:t>
            </a:r>
          </a:p>
        </p:txBody>
      </p:sp>
      <p:sp>
        <p:nvSpPr>
          <p:cNvPr id="10" name="TextBox 9"/>
          <p:cNvSpPr txBox="1"/>
          <p:nvPr/>
        </p:nvSpPr>
        <p:spPr>
          <a:xfrm>
            <a:off x="4860032" y="4077072"/>
            <a:ext cx="3960440" cy="1815882"/>
          </a:xfrm>
          <a:prstGeom prst="rect">
            <a:avLst/>
          </a:prstGeom>
          <a:solidFill>
            <a:schemeClr val="accent5">
              <a:lumMod val="40000"/>
              <a:lumOff val="60000"/>
            </a:schemeClr>
          </a:solidFill>
        </p:spPr>
        <p:txBody>
          <a:bodyPr wrap="square" rtlCol="0">
            <a:spAutoFit/>
          </a:bodyPr>
          <a:lstStyle/>
          <a:p>
            <a:pPr>
              <a:lnSpc>
                <a:spcPct val="150000"/>
              </a:lnSpc>
            </a:pPr>
            <a:r>
              <a:rPr lang="ru-RU" sz="2800" b="1" dirty="0" smtClean="0">
                <a:solidFill>
                  <a:srgbClr val="002060"/>
                </a:solidFill>
              </a:rPr>
              <a:t>2) 24 : 16 · 100 = 150 (кг) – свежих яблок.</a:t>
            </a:r>
          </a:p>
          <a:p>
            <a:r>
              <a:rPr lang="ru-RU" sz="2800" b="1" dirty="0" smtClean="0">
                <a:solidFill>
                  <a:srgbClr val="002060"/>
                </a:solidFill>
              </a:rPr>
              <a:t>  Ответ: 150 кг.  </a:t>
            </a:r>
            <a:endParaRPr lang="ru-RU" sz="28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Effect transition="in" filter="fade">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wipe(left)">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left)">
                                      <p:cBhvr>
                                        <p:cTn id="3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a:spLocks noChangeArrowheads="1"/>
          </p:cNvSpPr>
          <p:nvPr/>
        </p:nvSpPr>
        <p:spPr bwMode="auto">
          <a:xfrm>
            <a:off x="250825" y="1125538"/>
            <a:ext cx="4176713" cy="4522787"/>
          </a:xfrm>
          <a:prstGeom prst="rect">
            <a:avLst/>
          </a:prstGeom>
          <a:noFill/>
          <a:ln w="9525">
            <a:noFill/>
            <a:miter lim="800000"/>
            <a:headEnd/>
            <a:tailEnd/>
          </a:ln>
        </p:spPr>
        <p:txBody>
          <a:bodyPr>
            <a:spAutoFit/>
          </a:bodyPr>
          <a:lstStyle/>
          <a:p>
            <a:pPr indent="460375" algn="r">
              <a:tabLst>
                <a:tab pos="803275" algn="l"/>
              </a:tabLst>
            </a:pPr>
            <a:r>
              <a:rPr lang="ru-RU" sz="2400" b="1">
                <a:solidFill>
                  <a:srgbClr val="333F11"/>
                </a:solidFill>
                <a:cs typeface="Arial" charset="0"/>
              </a:rPr>
              <a:t>Подсчитано, что в классе в начале занятий находится примерно  </a:t>
            </a:r>
          </a:p>
          <a:p>
            <a:pPr indent="460375" algn="r">
              <a:tabLst>
                <a:tab pos="803275" algn="l"/>
              </a:tabLst>
            </a:pPr>
            <a:r>
              <a:rPr lang="ru-RU" sz="2400" b="1">
                <a:solidFill>
                  <a:srgbClr val="333F11"/>
                </a:solidFill>
                <a:cs typeface="Arial" charset="0"/>
              </a:rPr>
              <a:t>450 тыс. микробов. </a:t>
            </a:r>
          </a:p>
          <a:p>
            <a:pPr indent="460375" algn="r">
              <a:tabLst>
                <a:tab pos="803275" algn="l"/>
              </a:tabLst>
            </a:pPr>
            <a:r>
              <a:rPr lang="ru-RU" sz="2400" b="1">
                <a:solidFill>
                  <a:srgbClr val="333F11"/>
                </a:solidFill>
                <a:cs typeface="Arial" charset="0"/>
              </a:rPr>
              <a:t>А к концу занятий их количество увеличивается на 400%. </a:t>
            </a:r>
          </a:p>
          <a:p>
            <a:pPr indent="460375" algn="r">
              <a:tabLst>
                <a:tab pos="803275" algn="l"/>
              </a:tabLst>
            </a:pPr>
            <a:r>
              <a:rPr lang="ru-RU" sz="2400" b="1">
                <a:solidFill>
                  <a:srgbClr val="333F11"/>
                </a:solidFill>
                <a:cs typeface="Arial" charset="0"/>
              </a:rPr>
              <a:t>Сколько микробов заселяет класс к концу занятий, если его не проветривать на переменах? </a:t>
            </a:r>
          </a:p>
        </p:txBody>
      </p:sp>
      <p:sp>
        <p:nvSpPr>
          <p:cNvPr id="5" name="TextBox 4"/>
          <p:cNvSpPr txBox="1"/>
          <p:nvPr/>
        </p:nvSpPr>
        <p:spPr>
          <a:xfrm>
            <a:off x="1116013" y="476250"/>
            <a:ext cx="7034212" cy="461963"/>
          </a:xfrm>
          <a:prstGeom prst="rect">
            <a:avLst/>
          </a:prstGeom>
          <a:noFill/>
        </p:spPr>
        <p:txBody>
          <a:bodyPr wrap="none">
            <a:spAutoFit/>
          </a:bodyPr>
          <a:lstStyle/>
          <a:p>
            <a:pPr>
              <a:defRPr/>
            </a:pPr>
            <a:r>
              <a:rPr lang="ru-RU" sz="2400" b="1" dirty="0">
                <a:solidFill>
                  <a:schemeClr val="accent3">
                    <a:lumMod val="50000"/>
                  </a:schemeClr>
                </a:solidFill>
                <a:effectLst>
                  <a:outerShdw blurRad="38100" dist="38100" dir="2700000" algn="tl">
                    <a:srgbClr val="000000">
                      <a:alpha val="43137"/>
                    </a:srgbClr>
                  </a:outerShdw>
                </a:effectLst>
              </a:rPr>
              <a:t>Задача из проекта «Математика и здоровье»</a:t>
            </a:r>
          </a:p>
        </p:txBody>
      </p:sp>
      <p:pic>
        <p:nvPicPr>
          <p:cNvPr id="6" name="Picture 4" descr="CartoonGerms"/>
          <p:cNvPicPr preferRelativeResize="0">
            <a:picLocks noChangeArrowheads="1"/>
          </p:cNvPicPr>
          <p:nvPr/>
        </p:nvPicPr>
        <p:blipFill>
          <a:blip r:embed="rId2" cstate="email"/>
          <a:srcRect/>
          <a:stretch>
            <a:fillRect/>
          </a:stretch>
        </p:blipFill>
        <p:spPr bwMode="auto">
          <a:xfrm>
            <a:off x="4643438" y="1052513"/>
            <a:ext cx="4137025" cy="4797425"/>
          </a:xfrm>
          <a:prstGeom prst="rect">
            <a:avLst/>
          </a:prstGeom>
          <a:noFill/>
          <a:ln w="9525">
            <a:noFill/>
            <a:miter lim="800000"/>
            <a:headEnd/>
            <a:tailEnd/>
          </a:ln>
        </p:spPr>
      </p:pic>
      <p:sp>
        <p:nvSpPr>
          <p:cNvPr id="7" name="TextBox 6"/>
          <p:cNvSpPr txBox="1">
            <a:spLocks noChangeArrowheads="1"/>
          </p:cNvSpPr>
          <p:nvPr/>
        </p:nvSpPr>
        <p:spPr bwMode="auto">
          <a:xfrm>
            <a:off x="971550" y="6092825"/>
            <a:ext cx="3744913" cy="461963"/>
          </a:xfrm>
          <a:prstGeom prst="rect">
            <a:avLst/>
          </a:prstGeom>
          <a:noFill/>
          <a:ln w="9525">
            <a:noFill/>
            <a:miter lim="800000"/>
            <a:headEnd/>
            <a:tailEnd/>
          </a:ln>
        </p:spPr>
        <p:txBody>
          <a:bodyPr>
            <a:spAutoFit/>
          </a:bodyPr>
          <a:lstStyle/>
          <a:p>
            <a:r>
              <a:rPr lang="ru-RU" sz="2400" b="1"/>
              <a:t>Ответ: 2 млн. 250 тыс.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Effect transition="in" filter="fade">
                                      <p:cBhvr>
                                        <p:cTn id="9" dur="1000"/>
                                        <p:tgtEl>
                                          <p:spTgt spid="4"/>
                                        </p:tgtEl>
                                      </p:cBhvr>
                                    </p:animEffect>
                                  </p:childTnLst>
                                </p:cTn>
                              </p:par>
                            </p:childTnLst>
                          </p:cTn>
                        </p:par>
                        <p:par>
                          <p:cTn id="10" fill="hold">
                            <p:stCondLst>
                              <p:cond delay="1000"/>
                            </p:stCondLst>
                            <p:childTnLst>
                              <p:par>
                                <p:cTn id="11" presetID="7" presetClass="entr" presetSubtype="2" fill="hold" nodeType="after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2000" fill="hold"/>
                                        <p:tgtEl>
                                          <p:spTgt spid="6"/>
                                        </p:tgtEl>
                                        <p:attrNameLst>
                                          <p:attrName>ppt_x</p:attrName>
                                        </p:attrNameLst>
                                      </p:cBhvr>
                                      <p:tavLst>
                                        <p:tav tm="0">
                                          <p:val>
                                            <p:strVal val="1+#ppt_w/2"/>
                                          </p:val>
                                        </p:tav>
                                        <p:tav tm="100000">
                                          <p:val>
                                            <p:strVal val="#ppt_x"/>
                                          </p:val>
                                        </p:tav>
                                      </p:tavLst>
                                    </p:anim>
                                    <p:anim calcmode="lin" valueType="num">
                                      <p:cBhvr additive="base">
                                        <p:cTn id="14" dur="2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Effect transition="in" filter="fade">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179388" y="260350"/>
          <a:ext cx="8784976" cy="3579647"/>
        </p:xfrm>
        <a:graphic>
          <a:graphicData uri="http://schemas.openxmlformats.org/drawingml/2006/table">
            <a:tbl>
              <a:tblPr/>
              <a:tblGrid>
                <a:gridCol w="4467598"/>
                <a:gridCol w="4317378"/>
              </a:tblGrid>
              <a:tr h="424967">
                <a:tc>
                  <a:txBody>
                    <a:bodyPr/>
                    <a:lstStyle/>
                    <a:p>
                      <a:pPr algn="ctr">
                        <a:lnSpc>
                          <a:spcPct val="115000"/>
                        </a:lnSpc>
                        <a:spcAft>
                          <a:spcPts val="0"/>
                        </a:spcAft>
                      </a:pPr>
                      <a:r>
                        <a:rPr lang="ru-RU" sz="2200" b="1" i="0" dirty="0">
                          <a:latin typeface="Calibri"/>
                          <a:ea typeface="Calibri"/>
                          <a:cs typeface="Times New Roman"/>
                        </a:rPr>
                        <a:t>Этап урока</a:t>
                      </a:r>
                      <a:endParaRPr lang="ru-RU" sz="2200" i="0" dirty="0">
                        <a:latin typeface="Calibri"/>
                        <a:ea typeface="Calibri"/>
                        <a:cs typeface="Times New Roman"/>
                      </a:endParaRPr>
                    </a:p>
                  </a:txBody>
                  <a:tcPr marL="60318" marR="603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pPr>
                      <a:r>
                        <a:rPr lang="ru-RU" sz="2200" b="1" i="1" dirty="0">
                          <a:solidFill>
                            <a:srgbClr val="001848"/>
                          </a:solidFill>
                          <a:latin typeface="Calibri"/>
                          <a:ea typeface="Calibri"/>
                          <a:cs typeface="Times New Roman"/>
                        </a:rPr>
                        <a:t>Рекомендации</a:t>
                      </a:r>
                      <a:endParaRPr lang="ru-RU" sz="2200" b="1" dirty="0">
                        <a:solidFill>
                          <a:srgbClr val="001848"/>
                        </a:solidFill>
                        <a:latin typeface="Calibri"/>
                        <a:ea typeface="Calibri"/>
                        <a:cs typeface="Times New Roman"/>
                      </a:endParaRPr>
                    </a:p>
                  </a:txBody>
                  <a:tcPr marL="60318" marR="603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r>
              <a:tr h="2671377">
                <a:tc>
                  <a:txBody>
                    <a:bodyPr/>
                    <a:lstStyle/>
                    <a:p>
                      <a:pPr>
                        <a:lnSpc>
                          <a:spcPct val="115000"/>
                        </a:lnSpc>
                        <a:spcAft>
                          <a:spcPts val="0"/>
                        </a:spcAft>
                      </a:pPr>
                      <a:endParaRPr lang="ru-RU" sz="2200" b="1" dirty="0" smtClean="0">
                        <a:solidFill>
                          <a:srgbClr val="000000"/>
                        </a:solidFill>
                        <a:latin typeface="Calibri"/>
                        <a:ea typeface="Calibri"/>
                        <a:cs typeface="Times New Roman"/>
                      </a:endParaRPr>
                    </a:p>
                    <a:p>
                      <a:pPr>
                        <a:lnSpc>
                          <a:spcPct val="115000"/>
                        </a:lnSpc>
                        <a:spcAft>
                          <a:spcPts val="0"/>
                        </a:spcAft>
                      </a:pPr>
                      <a:r>
                        <a:rPr lang="ru-RU" sz="2200" b="1" dirty="0" smtClean="0">
                          <a:solidFill>
                            <a:srgbClr val="000000"/>
                          </a:solidFill>
                          <a:latin typeface="Calibri"/>
                          <a:ea typeface="Calibri"/>
                          <a:cs typeface="Times New Roman"/>
                        </a:rPr>
                        <a:t>Самостоятельная </a:t>
                      </a:r>
                      <a:r>
                        <a:rPr lang="ru-RU" sz="2200" b="1" dirty="0">
                          <a:solidFill>
                            <a:srgbClr val="000000"/>
                          </a:solidFill>
                          <a:latin typeface="Calibri"/>
                          <a:ea typeface="Calibri"/>
                          <a:cs typeface="Times New Roman"/>
                        </a:rPr>
                        <a:t>работа. Тест </a:t>
                      </a:r>
                      <a:r>
                        <a:rPr lang="ru-RU" sz="1800" b="1" dirty="0">
                          <a:solidFill>
                            <a:srgbClr val="000000"/>
                          </a:solidFill>
                          <a:latin typeface="Calibri"/>
                          <a:ea typeface="Calibri"/>
                          <a:cs typeface="Times New Roman"/>
                        </a:rPr>
                        <a:t>№</a:t>
                      </a:r>
                      <a:r>
                        <a:rPr lang="ru-RU" sz="2200" b="1" dirty="0">
                          <a:solidFill>
                            <a:srgbClr val="000000"/>
                          </a:solidFill>
                          <a:latin typeface="Calibri"/>
                          <a:ea typeface="Calibri"/>
                          <a:cs typeface="Times New Roman"/>
                        </a:rPr>
                        <a:t> </a:t>
                      </a:r>
                      <a:r>
                        <a:rPr lang="ru-RU" sz="2000" b="1" dirty="0">
                          <a:solidFill>
                            <a:srgbClr val="000000"/>
                          </a:solidFill>
                          <a:latin typeface="Calibri"/>
                          <a:ea typeface="Calibri"/>
                          <a:cs typeface="Times New Roman"/>
                        </a:rPr>
                        <a:t>22.</a:t>
                      </a:r>
                      <a:endParaRPr lang="ru-RU" sz="2000" dirty="0">
                        <a:latin typeface="Calibri"/>
                        <a:ea typeface="Calibri"/>
                        <a:cs typeface="Times New Roman"/>
                      </a:endParaRPr>
                    </a:p>
                    <a:p>
                      <a:pPr>
                        <a:lnSpc>
                          <a:spcPct val="115000"/>
                        </a:lnSpc>
                        <a:spcAft>
                          <a:spcPts val="0"/>
                        </a:spcAft>
                      </a:pPr>
                      <a:r>
                        <a:rPr lang="ru-RU" sz="2000" b="1" dirty="0">
                          <a:solidFill>
                            <a:srgbClr val="000000"/>
                          </a:solidFill>
                          <a:latin typeface="Calibri"/>
                          <a:ea typeface="Calibri"/>
                          <a:cs typeface="Times New Roman"/>
                        </a:rPr>
                        <a:t>Тестовые материалы </a:t>
                      </a:r>
                      <a:r>
                        <a:rPr lang="ru-RU" sz="2000" b="1" dirty="0" smtClean="0">
                          <a:solidFill>
                            <a:srgbClr val="000000"/>
                          </a:solidFill>
                          <a:latin typeface="Calibri"/>
                          <a:ea typeface="Calibri"/>
                          <a:cs typeface="Times New Roman"/>
                        </a:rPr>
                        <a:t>                                для </a:t>
                      </a:r>
                      <a:r>
                        <a:rPr lang="ru-RU" sz="2000" b="1" dirty="0">
                          <a:solidFill>
                            <a:srgbClr val="000000"/>
                          </a:solidFill>
                          <a:latin typeface="Calibri"/>
                          <a:ea typeface="Calibri"/>
                          <a:cs typeface="Times New Roman"/>
                        </a:rPr>
                        <a:t>оценки качества обучения </a:t>
                      </a:r>
                      <a:r>
                        <a:rPr lang="ru-RU" sz="2000" b="1" dirty="0" smtClean="0">
                          <a:solidFill>
                            <a:srgbClr val="000000"/>
                          </a:solidFill>
                          <a:latin typeface="Calibri"/>
                          <a:ea typeface="Calibri"/>
                          <a:cs typeface="Times New Roman"/>
                        </a:rPr>
                        <a:t>              (</a:t>
                      </a:r>
                      <a:r>
                        <a:rPr lang="ru-RU" sz="2000" b="1" dirty="0">
                          <a:solidFill>
                            <a:srgbClr val="000000"/>
                          </a:solidFill>
                          <a:latin typeface="Calibri"/>
                          <a:ea typeface="Calibri"/>
                          <a:cs typeface="Times New Roman"/>
                        </a:rPr>
                        <a:t>В-1,с.48, </a:t>
                      </a:r>
                      <a:r>
                        <a:rPr lang="ru-RU" sz="2000" b="1" dirty="0" smtClean="0">
                          <a:solidFill>
                            <a:srgbClr val="000000"/>
                          </a:solidFill>
                          <a:latin typeface="Calibri"/>
                          <a:ea typeface="Calibri"/>
                          <a:cs typeface="Times New Roman"/>
                        </a:rPr>
                        <a:t>В-2</a:t>
                      </a:r>
                      <a:r>
                        <a:rPr lang="ru-RU" sz="2000" b="1" dirty="0">
                          <a:solidFill>
                            <a:srgbClr val="000000"/>
                          </a:solidFill>
                          <a:latin typeface="Calibri"/>
                          <a:ea typeface="Calibri"/>
                          <a:cs typeface="Times New Roman"/>
                        </a:rPr>
                        <a:t>, </a:t>
                      </a:r>
                      <a:r>
                        <a:rPr lang="ru-RU" sz="2000" b="1" dirty="0" smtClean="0">
                          <a:solidFill>
                            <a:srgbClr val="000000"/>
                          </a:solidFill>
                          <a:latin typeface="Calibri"/>
                          <a:ea typeface="Calibri"/>
                          <a:cs typeface="Times New Roman"/>
                        </a:rPr>
                        <a:t>с.49</a:t>
                      </a:r>
                      <a:r>
                        <a:rPr lang="ru-RU" sz="2000" b="1" dirty="0">
                          <a:solidFill>
                            <a:srgbClr val="000000"/>
                          </a:solidFill>
                          <a:latin typeface="Calibri"/>
                          <a:ea typeface="Calibri"/>
                          <a:cs typeface="Times New Roman"/>
                        </a:rPr>
                        <a:t>).</a:t>
                      </a:r>
                      <a:endParaRPr lang="ru-RU" sz="2000" dirty="0">
                        <a:latin typeface="Calibri"/>
                        <a:ea typeface="Calibri"/>
                        <a:cs typeface="Times New Roman"/>
                      </a:endParaRPr>
                    </a:p>
                    <a:p>
                      <a:pPr>
                        <a:lnSpc>
                          <a:spcPct val="115000"/>
                        </a:lnSpc>
                        <a:spcAft>
                          <a:spcPts val="0"/>
                        </a:spcAft>
                      </a:pPr>
                      <a:r>
                        <a:rPr lang="ru-RU" sz="2000" b="1" dirty="0">
                          <a:solidFill>
                            <a:srgbClr val="000000"/>
                          </a:solidFill>
                          <a:latin typeface="Calibri"/>
                          <a:ea typeface="Calibri"/>
                          <a:cs typeface="Times New Roman"/>
                        </a:rPr>
                        <a:t>Время – 15 мин.</a:t>
                      </a:r>
                      <a:endParaRPr lang="ru-RU" sz="2000" dirty="0">
                        <a:latin typeface="Calibri"/>
                        <a:ea typeface="Calibri"/>
                        <a:cs typeface="Times New Roman"/>
                      </a:endParaRPr>
                    </a:p>
                    <a:p>
                      <a:pPr>
                        <a:lnSpc>
                          <a:spcPct val="115000"/>
                        </a:lnSpc>
                        <a:spcAft>
                          <a:spcPts val="0"/>
                        </a:spcAft>
                      </a:pPr>
                      <a:r>
                        <a:rPr lang="ru-RU" sz="2000" b="1" dirty="0">
                          <a:solidFill>
                            <a:srgbClr val="000000"/>
                          </a:solidFill>
                          <a:latin typeface="Calibri"/>
                          <a:ea typeface="Calibri"/>
                          <a:cs typeface="Times New Roman"/>
                        </a:rPr>
                        <a:t>РНО – 5-7мин.</a:t>
                      </a:r>
                      <a:endParaRPr lang="ru-RU" sz="2000" dirty="0">
                        <a:latin typeface="Calibri"/>
                        <a:ea typeface="Calibri"/>
                        <a:cs typeface="Times New Roman"/>
                      </a:endParaRPr>
                    </a:p>
                  </a:txBody>
                  <a:tcPr marL="60318" marR="603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nSpc>
                          <a:spcPct val="115000"/>
                        </a:lnSpc>
                        <a:spcAft>
                          <a:spcPts val="0"/>
                        </a:spcAft>
                      </a:pPr>
                      <a:endParaRPr lang="ru-RU" sz="2000" b="1" i="1" dirty="0" smtClean="0">
                        <a:solidFill>
                          <a:srgbClr val="001848"/>
                        </a:solidFill>
                        <a:latin typeface="Times New Roman"/>
                        <a:ea typeface="Calibri"/>
                        <a:cs typeface="Times New Roman"/>
                      </a:endParaRPr>
                    </a:p>
                    <a:p>
                      <a:pPr>
                        <a:lnSpc>
                          <a:spcPct val="115000"/>
                        </a:lnSpc>
                        <a:spcAft>
                          <a:spcPts val="0"/>
                        </a:spcAft>
                      </a:pPr>
                      <a:r>
                        <a:rPr lang="ru-RU" sz="2000" b="1" i="1" dirty="0" smtClean="0">
                          <a:solidFill>
                            <a:srgbClr val="001848"/>
                          </a:solidFill>
                          <a:latin typeface="+mn-lt"/>
                          <a:ea typeface="Calibri"/>
                          <a:cs typeface="Times New Roman"/>
                        </a:rPr>
                        <a:t>Сначала </a:t>
                      </a:r>
                      <a:r>
                        <a:rPr lang="ru-RU" sz="2000" b="1" i="1" dirty="0">
                          <a:solidFill>
                            <a:srgbClr val="001848"/>
                          </a:solidFill>
                          <a:latin typeface="+mn-lt"/>
                          <a:ea typeface="Calibri"/>
                          <a:cs typeface="Times New Roman"/>
                        </a:rPr>
                        <a:t>реши те задания, которые можешь решить! Проверь ответы! </a:t>
                      </a:r>
                      <a:endParaRPr lang="ru-RU" sz="2000" b="1" dirty="0">
                        <a:solidFill>
                          <a:srgbClr val="001848"/>
                        </a:solidFill>
                        <a:latin typeface="+mn-lt"/>
                        <a:ea typeface="Calibri"/>
                        <a:cs typeface="Times New Roman"/>
                      </a:endParaRPr>
                    </a:p>
                    <a:p>
                      <a:pPr>
                        <a:lnSpc>
                          <a:spcPct val="115000"/>
                        </a:lnSpc>
                        <a:spcAft>
                          <a:spcPts val="0"/>
                        </a:spcAft>
                      </a:pPr>
                      <a:r>
                        <a:rPr lang="ru-RU" sz="2000" b="1" i="1" dirty="0">
                          <a:solidFill>
                            <a:srgbClr val="001848"/>
                          </a:solidFill>
                          <a:latin typeface="+mn-lt"/>
                          <a:ea typeface="Calibri"/>
                          <a:cs typeface="Times New Roman"/>
                        </a:rPr>
                        <a:t>Есть ошибки? Нерешённые задания?! Повтори теорию </a:t>
                      </a:r>
                      <a:endParaRPr lang="ru-RU" sz="2000" b="1" i="1" dirty="0" smtClean="0">
                        <a:solidFill>
                          <a:srgbClr val="001848"/>
                        </a:solidFill>
                        <a:latin typeface="+mn-lt"/>
                        <a:ea typeface="Calibri"/>
                        <a:cs typeface="Times New Roman"/>
                      </a:endParaRPr>
                    </a:p>
                    <a:p>
                      <a:pPr>
                        <a:lnSpc>
                          <a:spcPct val="115000"/>
                        </a:lnSpc>
                        <a:spcAft>
                          <a:spcPts val="0"/>
                        </a:spcAft>
                      </a:pPr>
                      <a:r>
                        <a:rPr lang="ru-RU" sz="2000" b="1" i="1" dirty="0" smtClean="0">
                          <a:solidFill>
                            <a:srgbClr val="001848"/>
                          </a:solidFill>
                          <a:latin typeface="+mn-lt"/>
                          <a:ea typeface="Calibri"/>
                          <a:cs typeface="Times New Roman"/>
                        </a:rPr>
                        <a:t>по </a:t>
                      </a:r>
                      <a:r>
                        <a:rPr lang="ru-RU" sz="2000" b="1" i="1" dirty="0">
                          <a:solidFill>
                            <a:srgbClr val="001848"/>
                          </a:solidFill>
                          <a:latin typeface="+mn-lt"/>
                          <a:ea typeface="Calibri"/>
                          <a:cs typeface="Times New Roman"/>
                        </a:rPr>
                        <a:t>учебнику или попроси помощи </a:t>
                      </a:r>
                      <a:r>
                        <a:rPr lang="ru-RU" sz="2000" b="1" i="1" dirty="0" smtClean="0">
                          <a:solidFill>
                            <a:srgbClr val="001848"/>
                          </a:solidFill>
                          <a:latin typeface="+mn-lt"/>
                          <a:ea typeface="Calibri"/>
                          <a:cs typeface="Times New Roman"/>
                        </a:rPr>
                        <a:t>      у соседа по парте,</a:t>
                      </a:r>
                    </a:p>
                    <a:p>
                      <a:pPr>
                        <a:lnSpc>
                          <a:spcPct val="115000"/>
                        </a:lnSpc>
                        <a:spcAft>
                          <a:spcPts val="0"/>
                        </a:spcAft>
                      </a:pPr>
                      <a:r>
                        <a:rPr lang="ru-RU" sz="2000" b="1" i="1" dirty="0" smtClean="0">
                          <a:solidFill>
                            <a:srgbClr val="001848"/>
                          </a:solidFill>
                          <a:latin typeface="+mn-lt"/>
                          <a:ea typeface="Calibri"/>
                          <a:cs typeface="Times New Roman"/>
                        </a:rPr>
                        <a:t>у консультанта </a:t>
                      </a:r>
                      <a:r>
                        <a:rPr lang="ru-RU" sz="2000" b="1" i="1" dirty="0">
                          <a:solidFill>
                            <a:srgbClr val="001848"/>
                          </a:solidFill>
                          <a:latin typeface="+mn-lt"/>
                          <a:ea typeface="Calibri"/>
                          <a:cs typeface="Times New Roman"/>
                        </a:rPr>
                        <a:t>или учителя</a:t>
                      </a:r>
                      <a:r>
                        <a:rPr lang="ru-RU" sz="2000" b="1" i="1" dirty="0" smtClean="0">
                          <a:solidFill>
                            <a:srgbClr val="001848"/>
                          </a:solidFill>
                          <a:latin typeface="+mn-lt"/>
                          <a:ea typeface="Calibri"/>
                          <a:cs typeface="Times New Roman"/>
                        </a:rPr>
                        <a:t>!</a:t>
                      </a:r>
                    </a:p>
                    <a:p>
                      <a:pPr>
                        <a:lnSpc>
                          <a:spcPct val="115000"/>
                        </a:lnSpc>
                        <a:spcAft>
                          <a:spcPts val="0"/>
                        </a:spcAft>
                      </a:pPr>
                      <a:endParaRPr lang="ru-RU" sz="2000" b="1" dirty="0">
                        <a:solidFill>
                          <a:srgbClr val="001848"/>
                        </a:solidFill>
                        <a:latin typeface="+mn-lt"/>
                        <a:ea typeface="Calibri"/>
                        <a:cs typeface="Times New Roman"/>
                      </a:endParaRPr>
                    </a:p>
                  </a:txBody>
                  <a:tcPr marL="60318" marR="603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r>
            </a:tbl>
          </a:graphicData>
        </a:graphic>
      </p:graphicFrame>
      <p:sp>
        <p:nvSpPr>
          <p:cNvPr id="17411" name="Rectangle 3"/>
          <p:cNvSpPr>
            <a:spLocks noChangeArrowheads="1"/>
          </p:cNvSpPr>
          <p:nvPr/>
        </p:nvSpPr>
        <p:spPr bwMode="auto">
          <a:xfrm>
            <a:off x="684213" y="4005263"/>
            <a:ext cx="7489825" cy="2554287"/>
          </a:xfrm>
          <a:prstGeom prst="rect">
            <a:avLst/>
          </a:prstGeom>
          <a:solidFill>
            <a:schemeClr val="accent6">
              <a:lumMod val="40000"/>
              <a:lumOff val="60000"/>
            </a:schemeClr>
          </a:solidFill>
          <a:ln w="9525">
            <a:solidFill>
              <a:schemeClr val="tx1"/>
            </a:solidFill>
            <a:prstDash val="sysDash"/>
            <a:miter lim="800000"/>
            <a:headEnd/>
            <a:tailEnd/>
          </a:ln>
          <a:effectLst/>
        </p:spPr>
        <p:txBody>
          <a:bodyPr anchor="ctr">
            <a:spAutoFit/>
          </a:bodyPr>
          <a:lstStyle/>
          <a:p>
            <a:pPr>
              <a:defRPr/>
            </a:pPr>
            <a:r>
              <a:rPr lang="ru-RU" sz="2000" b="1" dirty="0">
                <a:solidFill>
                  <a:srgbClr val="002060"/>
                </a:solidFill>
                <a:latin typeface="Calibri" pitchFamily="34" charset="0"/>
                <a:ea typeface="Calibri" pitchFamily="34" charset="0"/>
                <a:cs typeface="Times New Roman" pitchFamily="18" charset="0"/>
              </a:rPr>
              <a:t>Дополнительно. </a:t>
            </a:r>
            <a:endParaRPr lang="ru-RU" sz="2000" b="1" dirty="0">
              <a:solidFill>
                <a:srgbClr val="002060"/>
              </a:solidFill>
              <a:latin typeface="Arial" pitchFamily="34" charset="0"/>
            </a:endParaRPr>
          </a:p>
          <a:p>
            <a:pPr eaLnBrk="0" hangingPunct="0">
              <a:defRPr/>
            </a:pPr>
            <a:r>
              <a:rPr lang="ru-RU" sz="2000" b="1" u="sng" dirty="0">
                <a:solidFill>
                  <a:srgbClr val="002060"/>
                </a:solidFill>
                <a:latin typeface="Calibri" pitchFamily="34" charset="0"/>
                <a:ea typeface="Calibri" pitchFamily="34" charset="0"/>
                <a:cs typeface="Times New Roman" pitchFamily="18" charset="0"/>
              </a:rPr>
              <a:t>Задача</a:t>
            </a:r>
            <a:endParaRPr lang="ru-RU" sz="2000" b="1" i="1" dirty="0">
              <a:solidFill>
                <a:srgbClr val="002060"/>
              </a:solidFill>
              <a:latin typeface="Arial" pitchFamily="34" charset="0"/>
              <a:ea typeface="Calibri" pitchFamily="34" charset="0"/>
              <a:cs typeface="Times New Roman" pitchFamily="18" charset="0"/>
            </a:endParaRPr>
          </a:p>
          <a:p>
            <a:pPr algn="just" eaLnBrk="0" hangingPunct="0">
              <a:defRPr/>
            </a:pPr>
            <a:r>
              <a:rPr lang="ru-RU" sz="2000" b="1" dirty="0">
                <a:solidFill>
                  <a:srgbClr val="002060"/>
                </a:solidFill>
                <a:latin typeface="Calibri" pitchFamily="34" charset="0"/>
                <a:ea typeface="Calibri" pitchFamily="34" charset="0"/>
                <a:cs typeface="Times New Roman" pitchFamily="18" charset="0"/>
              </a:rPr>
              <a:t>Магазин «Малыш» закупает на оптовой базе наборы погремушек. Стоимость одного набора 60 рублей. Если общая сумма превышает 1000 рублей, то на ту часть суммы, которая превышает 1000 руб., даётся скидка 45%. </a:t>
            </a:r>
          </a:p>
          <a:p>
            <a:pPr algn="just" eaLnBrk="0" hangingPunct="0">
              <a:defRPr/>
            </a:pPr>
            <a:r>
              <a:rPr lang="ru-RU" sz="2000" b="1" dirty="0">
                <a:solidFill>
                  <a:srgbClr val="002060"/>
                </a:solidFill>
                <a:latin typeface="Calibri" pitchFamily="34" charset="0"/>
                <a:ea typeface="Calibri" pitchFamily="34" charset="0"/>
                <a:cs typeface="Times New Roman" pitchFamily="18" charset="0"/>
              </a:rPr>
              <a:t>Сколько рублей магазин должен будет перечислить на счёт базы при заказе 20 наборов?</a:t>
            </a:r>
            <a:r>
              <a:rPr lang="ru-RU" sz="2000" b="1" dirty="0">
                <a:solidFill>
                  <a:srgbClr val="002060"/>
                </a:solidFill>
                <a:latin typeface="Calibri"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anim calcmode="lin" valueType="num">
                                      <p:cBhvr>
                                        <p:cTn id="7" dur="500" fill="hold"/>
                                        <p:tgtEl>
                                          <p:spTgt spid="17411"/>
                                        </p:tgtEl>
                                        <p:attrNameLst>
                                          <p:attrName>ppt_w</p:attrName>
                                        </p:attrNameLst>
                                      </p:cBhvr>
                                      <p:tavLst>
                                        <p:tav tm="0">
                                          <p:val>
                                            <p:fltVal val="0"/>
                                          </p:val>
                                        </p:tav>
                                        <p:tav tm="100000">
                                          <p:val>
                                            <p:strVal val="#ppt_w"/>
                                          </p:val>
                                        </p:tav>
                                      </p:tavLst>
                                    </p:anim>
                                    <p:anim calcmode="lin" valueType="num">
                                      <p:cBhvr>
                                        <p:cTn id="8" dur="500" fill="hold"/>
                                        <p:tgtEl>
                                          <p:spTgt spid="17411"/>
                                        </p:tgtEl>
                                        <p:attrNameLst>
                                          <p:attrName>ppt_h</p:attrName>
                                        </p:attrNameLst>
                                      </p:cBhvr>
                                      <p:tavLst>
                                        <p:tav tm="0">
                                          <p:val>
                                            <p:fltVal val="0"/>
                                          </p:val>
                                        </p:tav>
                                        <p:tav tm="100000">
                                          <p:val>
                                            <p:strVal val="#ppt_h"/>
                                          </p:val>
                                        </p:tav>
                                      </p:tavLst>
                                    </p:anim>
                                    <p:animEffect transition="in" filter="fade">
                                      <p:cBhvr>
                                        <p:cTn id="9"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87675" y="260350"/>
            <a:ext cx="3098800" cy="431800"/>
          </a:xfrm>
          <a:prstGeom prst="rect">
            <a:avLst/>
          </a:prstGeom>
          <a:noFill/>
        </p:spPr>
        <p:txBody>
          <a:bodyPr wrap="none">
            <a:spAutoFit/>
          </a:bodyPr>
          <a:lstStyle/>
          <a:p>
            <a:pPr algn="ctr">
              <a:defRPr/>
            </a:pPr>
            <a:r>
              <a:rPr lang="ru-RU" sz="2200" b="1" dirty="0">
                <a:effectLst>
                  <a:outerShdw blurRad="50800" dist="38100" dir="2700000" algn="tl" rotWithShape="0">
                    <a:prstClr val="black">
                      <a:alpha val="40000"/>
                    </a:prstClr>
                  </a:outerShdw>
                </a:effectLst>
              </a:rPr>
              <a:t>Ответы на тест № 22</a:t>
            </a:r>
          </a:p>
        </p:txBody>
      </p:sp>
      <p:pic>
        <p:nvPicPr>
          <p:cNvPr id="29698" name="Picture 2"/>
          <p:cNvPicPr>
            <a:picLocks noChangeAspect="1" noChangeArrowheads="1"/>
          </p:cNvPicPr>
          <p:nvPr/>
        </p:nvPicPr>
        <p:blipFill>
          <a:blip r:embed="rId2" cstate="email"/>
          <a:srcRect/>
          <a:stretch>
            <a:fillRect/>
          </a:stretch>
        </p:blipFill>
        <p:spPr bwMode="auto">
          <a:xfrm>
            <a:off x="251520" y="692696"/>
            <a:ext cx="8679044" cy="2664296"/>
          </a:xfrm>
          <a:prstGeom prst="rect">
            <a:avLst/>
          </a:prstGeom>
          <a:solidFill>
            <a:schemeClr val="accent5">
              <a:lumMod val="20000"/>
              <a:lumOff val="80000"/>
            </a:schemeClr>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TextBox 4"/>
          <p:cNvSpPr txBox="1"/>
          <p:nvPr/>
        </p:nvSpPr>
        <p:spPr>
          <a:xfrm>
            <a:off x="755576" y="3573016"/>
            <a:ext cx="7128792" cy="2793906"/>
          </a:xfrm>
          <a:prstGeom prst="rect">
            <a:avLst/>
          </a:prstGeom>
          <a:solidFill>
            <a:schemeClr val="accent6">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lgn="ctr">
              <a:lnSpc>
                <a:spcPct val="114000"/>
              </a:lnSpc>
              <a:defRPr/>
            </a:pPr>
            <a:r>
              <a:rPr lang="ru-RU" sz="2200" b="1" i="1" dirty="0">
                <a:solidFill>
                  <a:srgbClr val="002060"/>
                </a:solidFill>
              </a:rPr>
              <a:t>Решение </a:t>
            </a:r>
            <a:r>
              <a:rPr lang="ru-RU" sz="2200" b="1" i="1" u="sng" dirty="0">
                <a:solidFill>
                  <a:srgbClr val="002060"/>
                </a:solidFill>
              </a:rPr>
              <a:t>дополнительной задачи(ГИА, 9класс)</a:t>
            </a:r>
            <a:r>
              <a:rPr lang="ru-RU" sz="2200" b="1" i="1" dirty="0">
                <a:solidFill>
                  <a:srgbClr val="002060"/>
                </a:solidFill>
              </a:rPr>
              <a:t>: </a:t>
            </a:r>
          </a:p>
          <a:p>
            <a:pPr marL="457200" indent="-457200">
              <a:lnSpc>
                <a:spcPct val="114000"/>
              </a:lnSpc>
              <a:buFontTx/>
              <a:buAutoNum type="arabicParenR"/>
              <a:defRPr/>
            </a:pPr>
            <a:r>
              <a:rPr lang="ru-RU" sz="2200" b="1" i="1" dirty="0">
                <a:solidFill>
                  <a:srgbClr val="002060"/>
                </a:solidFill>
              </a:rPr>
              <a:t>60 · 20 = 1200 (руб.) – 20 наборов;</a:t>
            </a:r>
          </a:p>
          <a:p>
            <a:pPr marL="342900" indent="-342900">
              <a:lnSpc>
                <a:spcPct val="114000"/>
              </a:lnSpc>
              <a:buFontTx/>
              <a:buAutoNum type="arabicParenR"/>
              <a:defRPr/>
            </a:pPr>
            <a:r>
              <a:rPr lang="ru-RU" sz="2200" b="1" i="1" dirty="0">
                <a:solidFill>
                  <a:srgbClr val="002060"/>
                </a:solidFill>
              </a:rPr>
              <a:t> 1200 – 1000 = 200 (руб.) – превышение;</a:t>
            </a:r>
          </a:p>
          <a:p>
            <a:pPr marL="342900" indent="-342900">
              <a:lnSpc>
                <a:spcPct val="114000"/>
              </a:lnSpc>
              <a:buFontTx/>
              <a:buAutoNum type="arabicParenR"/>
              <a:defRPr/>
            </a:pPr>
            <a:r>
              <a:rPr lang="ru-RU" sz="2200" b="1" i="1" dirty="0">
                <a:solidFill>
                  <a:srgbClr val="002060"/>
                </a:solidFill>
              </a:rPr>
              <a:t>  200 : 100 = 2 (руб.) – 1%;</a:t>
            </a:r>
          </a:p>
          <a:p>
            <a:pPr marL="342900" indent="-342900">
              <a:lnSpc>
                <a:spcPct val="114000"/>
              </a:lnSpc>
              <a:buFontTx/>
              <a:buAutoNum type="arabicParenR"/>
              <a:defRPr/>
            </a:pPr>
            <a:r>
              <a:rPr lang="ru-RU" sz="2200" b="1" i="1" dirty="0">
                <a:solidFill>
                  <a:srgbClr val="002060"/>
                </a:solidFill>
              </a:rPr>
              <a:t>  2 · 45 = 90 (руб.) – скидка (45%);</a:t>
            </a:r>
          </a:p>
          <a:p>
            <a:pPr marL="342900" indent="-342900">
              <a:lnSpc>
                <a:spcPct val="114000"/>
              </a:lnSpc>
              <a:buFontTx/>
              <a:buAutoNum type="arabicParenR"/>
              <a:defRPr/>
            </a:pPr>
            <a:r>
              <a:rPr lang="ru-RU" sz="2200" b="1" i="1" dirty="0">
                <a:solidFill>
                  <a:srgbClr val="002060"/>
                </a:solidFill>
              </a:rPr>
              <a:t>  1200 – 90 = 1110 (руб.) – на счёт базы.</a:t>
            </a:r>
          </a:p>
          <a:p>
            <a:pPr marL="342900" indent="-342900">
              <a:lnSpc>
                <a:spcPct val="114000"/>
              </a:lnSpc>
              <a:defRPr/>
            </a:pPr>
            <a:r>
              <a:rPr lang="ru-RU" sz="2200" b="1" i="1" dirty="0">
                <a:solidFill>
                  <a:srgbClr val="002060"/>
                </a:solidFill>
              </a:rPr>
              <a:t>      Ответ: 1110 рублей. </a:t>
            </a:r>
            <a:r>
              <a:rPr lang="ru-RU" i="1"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p:cTn id="7" dur="500" fill="hold"/>
                                        <p:tgtEl>
                                          <p:spTgt spid="29698"/>
                                        </p:tgtEl>
                                        <p:attrNameLst>
                                          <p:attrName>ppt_w</p:attrName>
                                        </p:attrNameLst>
                                      </p:cBhvr>
                                      <p:tavLst>
                                        <p:tav tm="0">
                                          <p:val>
                                            <p:fltVal val="0"/>
                                          </p:val>
                                        </p:tav>
                                        <p:tav tm="100000">
                                          <p:val>
                                            <p:strVal val="#ppt_w"/>
                                          </p:val>
                                        </p:tav>
                                      </p:tavLst>
                                    </p:anim>
                                    <p:anim calcmode="lin" valueType="num">
                                      <p:cBhvr>
                                        <p:cTn id="8" dur="500" fill="hold"/>
                                        <p:tgtEl>
                                          <p:spTgt spid="29698"/>
                                        </p:tgtEl>
                                        <p:attrNameLst>
                                          <p:attrName>ppt_h</p:attrName>
                                        </p:attrNameLst>
                                      </p:cBhvr>
                                      <p:tavLst>
                                        <p:tav tm="0">
                                          <p:val>
                                            <p:fltVal val="0"/>
                                          </p:val>
                                        </p:tav>
                                        <p:tav tm="100000">
                                          <p:val>
                                            <p:strVal val="#ppt_h"/>
                                          </p:val>
                                        </p:tav>
                                      </p:tavLst>
                                    </p:anim>
                                    <p:animEffect transition="in" filter="fade">
                                      <p:cBhvr>
                                        <p:cTn id="9" dur="500"/>
                                        <p:tgtEl>
                                          <p:spTgt spid="2969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3213" y="981075"/>
            <a:ext cx="3816350" cy="461963"/>
          </a:xfrm>
          <a:prstGeom prst="rect">
            <a:avLst/>
          </a:prstGeom>
          <a:noFill/>
        </p:spPr>
        <p:txBody>
          <a:bodyPr>
            <a:spAutoFit/>
          </a:bodyPr>
          <a:lstStyle/>
          <a:p>
            <a:pPr>
              <a:defRPr/>
            </a:pPr>
            <a:r>
              <a:rPr lang="ru-RU" sz="2400" b="1" dirty="0">
                <a:solidFill>
                  <a:srgbClr val="860000"/>
                </a:solidFill>
                <a:effectLst>
                  <a:outerShdw blurRad="50800" dist="38100" dir="2700000" algn="tl" rotWithShape="0">
                    <a:prstClr val="black">
                      <a:alpha val="40000"/>
                    </a:prstClr>
                  </a:outerShdw>
                </a:effectLst>
              </a:rPr>
              <a:t>Домашнее задание</a:t>
            </a:r>
            <a:endParaRPr lang="ru-RU" sz="2400" dirty="0">
              <a:solidFill>
                <a:srgbClr val="860000"/>
              </a:solidFill>
              <a:effectLst>
                <a:outerShdw blurRad="50800" dist="38100" dir="2700000" algn="tl" rotWithShape="0">
                  <a:prstClr val="black">
                    <a:alpha val="40000"/>
                  </a:prstClr>
                </a:outerShdw>
              </a:effectLst>
            </a:endParaRPr>
          </a:p>
        </p:txBody>
      </p:sp>
      <p:sp>
        <p:nvSpPr>
          <p:cNvPr id="3" name="TextBox 2"/>
          <p:cNvSpPr txBox="1"/>
          <p:nvPr/>
        </p:nvSpPr>
        <p:spPr>
          <a:xfrm>
            <a:off x="971550" y="2205038"/>
            <a:ext cx="6913563" cy="2308324"/>
          </a:xfrm>
          <a:prstGeom prst="rect">
            <a:avLst/>
          </a:prstGeom>
          <a:noFill/>
        </p:spPr>
        <p:txBody>
          <a:bodyPr>
            <a:spAutoFit/>
          </a:bodyPr>
          <a:lstStyle/>
          <a:p>
            <a:pPr algn="ctr">
              <a:defRPr/>
            </a:pPr>
            <a:r>
              <a:rPr lang="ru-RU" sz="2400" b="1" dirty="0" smtClean="0">
                <a:solidFill>
                  <a:srgbClr val="860000"/>
                </a:solidFill>
                <a:latin typeface="+mn-lt"/>
              </a:rPr>
              <a:t>§</a:t>
            </a:r>
            <a:r>
              <a:rPr lang="ru-RU" sz="2400" b="1" dirty="0">
                <a:solidFill>
                  <a:srgbClr val="860000"/>
                </a:solidFill>
                <a:latin typeface="+mn-lt"/>
              </a:rPr>
              <a:t>37, §38 (Учебник А.Г. Мерзляк и др.);</a:t>
            </a:r>
          </a:p>
          <a:p>
            <a:pPr algn="ctr">
              <a:defRPr/>
            </a:pPr>
            <a:r>
              <a:rPr lang="ru-RU" sz="2400" b="1" dirty="0">
                <a:solidFill>
                  <a:srgbClr val="860000"/>
                </a:solidFill>
                <a:latin typeface="+mn-lt"/>
              </a:rPr>
              <a:t> домашняя контрольная работа на карточках; </a:t>
            </a:r>
          </a:p>
          <a:p>
            <a:pPr algn="ctr">
              <a:defRPr/>
            </a:pPr>
            <a:r>
              <a:rPr lang="ru-RU" sz="2400" b="1" dirty="0">
                <a:solidFill>
                  <a:srgbClr val="860000"/>
                </a:solidFill>
                <a:latin typeface="+mn-lt"/>
              </a:rPr>
              <a:t>файл в электронном дневнике с презентацией «Проценты» (ЦОР) и ответами д.к.р.;</a:t>
            </a:r>
          </a:p>
          <a:p>
            <a:pPr algn="ctr">
              <a:defRPr/>
            </a:pPr>
            <a:r>
              <a:rPr lang="ru-RU" sz="2400" b="1" dirty="0">
                <a:solidFill>
                  <a:srgbClr val="860000"/>
                </a:solidFill>
                <a:latin typeface="+mn-lt"/>
              </a:rPr>
              <a:t> тематические тесты на сайте</a:t>
            </a:r>
          </a:p>
          <a:p>
            <a:pPr algn="ctr">
              <a:defRPr/>
            </a:pPr>
            <a:r>
              <a:rPr lang="ru-RU" sz="2400" b="1" dirty="0">
                <a:latin typeface="+mn-lt"/>
              </a:rPr>
              <a:t> </a:t>
            </a:r>
            <a:r>
              <a:rPr lang="en-US" sz="2400" b="1" u="sng" dirty="0">
                <a:latin typeface="+mn-lt"/>
                <a:hlinkClick r:id="rId2"/>
              </a:rPr>
              <a:t>http</a:t>
            </a:r>
            <a:r>
              <a:rPr lang="ru-RU" sz="2400" b="1" u="sng" dirty="0">
                <a:latin typeface="+mn-lt"/>
                <a:hlinkClick r:id="rId2"/>
              </a:rPr>
              <a:t>://</a:t>
            </a:r>
            <a:r>
              <a:rPr lang="en-US" sz="2400" b="1" u="sng" dirty="0">
                <a:latin typeface="+mn-lt"/>
                <a:hlinkClick r:id="rId2"/>
              </a:rPr>
              <a:t>www</a:t>
            </a:r>
            <a:r>
              <a:rPr lang="ru-RU" sz="2400" b="1" u="sng" dirty="0">
                <a:latin typeface="+mn-lt"/>
                <a:hlinkClick r:id="rId2"/>
              </a:rPr>
              <a:t>.</a:t>
            </a:r>
            <a:r>
              <a:rPr lang="en-US" sz="2400" b="1" u="sng" dirty="0" err="1">
                <a:latin typeface="+mn-lt"/>
                <a:hlinkClick r:id="rId2"/>
              </a:rPr>
              <a:t>matematika</a:t>
            </a:r>
            <a:r>
              <a:rPr lang="ru-RU" sz="2400" b="1" u="sng" dirty="0">
                <a:latin typeface="+mn-lt"/>
                <a:hlinkClick r:id="rId2"/>
              </a:rPr>
              <a:t>-</a:t>
            </a:r>
            <a:r>
              <a:rPr lang="en-US" sz="2400" b="1" u="sng" dirty="0" err="1">
                <a:latin typeface="+mn-lt"/>
                <a:hlinkClick r:id="rId2"/>
              </a:rPr>
              <a:t>na</a:t>
            </a:r>
            <a:r>
              <a:rPr lang="ru-RU" sz="2400" b="1" u="sng" dirty="0">
                <a:latin typeface="+mn-lt"/>
                <a:hlinkClick r:id="rId2"/>
              </a:rPr>
              <a:t>.</a:t>
            </a:r>
            <a:r>
              <a:rPr lang="en-US" sz="2400" b="1" u="sng" dirty="0" err="1">
                <a:latin typeface="+mn-lt"/>
                <a:hlinkClick r:id="rId2"/>
              </a:rPr>
              <a:t>ru</a:t>
            </a:r>
            <a:r>
              <a:rPr lang="ru-RU" sz="2400" b="1" u="sng" dirty="0">
                <a:latin typeface="+mn-lt"/>
                <a:hlinkClick r:id="rId2"/>
              </a:rPr>
              <a:t>/</a:t>
            </a:r>
            <a:r>
              <a:rPr lang="en-US" sz="2400" b="1" u="sng" dirty="0">
                <a:latin typeface="+mn-lt"/>
                <a:hlinkClick r:id="rId2"/>
              </a:rPr>
              <a:t>index</a:t>
            </a:r>
            <a:r>
              <a:rPr lang="ru-RU" sz="2400" b="1" u="sng" dirty="0">
                <a:latin typeface="+mn-lt"/>
                <a:hlinkClick r:id="rId2"/>
              </a:rPr>
              <a:t>.</a:t>
            </a:r>
            <a:r>
              <a:rPr lang="en-US" sz="2400" b="1" u="sng" dirty="0" err="1">
                <a:latin typeface="+mn-lt"/>
                <a:hlinkClick r:id="rId2"/>
              </a:rPr>
              <a:t>php</a:t>
            </a:r>
            <a:r>
              <a:rPr lang="ru-RU" sz="2400" b="1" dirty="0">
                <a:latin typeface="+mn-lt"/>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71775" y="188913"/>
            <a:ext cx="2919413" cy="430212"/>
          </a:xfrm>
          <a:prstGeom prst="rect">
            <a:avLst/>
          </a:prstGeom>
          <a:noFill/>
        </p:spPr>
        <p:txBody>
          <a:bodyPr wrap="none">
            <a:spAutoFit/>
          </a:bodyPr>
          <a:lstStyle/>
          <a:p>
            <a:pPr>
              <a:defRPr/>
            </a:pPr>
            <a:r>
              <a:rPr lang="ru-RU" sz="2200" b="1" dirty="0">
                <a:solidFill>
                  <a:schemeClr val="accent2">
                    <a:lumMod val="50000"/>
                  </a:schemeClr>
                </a:solidFill>
                <a:effectLst>
                  <a:outerShdw blurRad="38100" dist="38100" dir="2700000" algn="tl">
                    <a:srgbClr val="000000">
                      <a:alpha val="43137"/>
                    </a:srgbClr>
                  </a:outerShdw>
                </a:effectLst>
                <a:latin typeface="Arial" pitchFamily="34" charset="0"/>
                <a:cs typeface="Arial" pitchFamily="34" charset="0"/>
              </a:rPr>
              <a:t>Подведение итогов</a:t>
            </a:r>
            <a:endParaRPr lang="ru-RU" sz="2200" dirty="0">
              <a:solidFill>
                <a:schemeClr val="accent2">
                  <a:lumMod val="50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extBox 2"/>
          <p:cNvSpPr txBox="1"/>
          <p:nvPr/>
        </p:nvSpPr>
        <p:spPr>
          <a:xfrm>
            <a:off x="467544" y="764024"/>
            <a:ext cx="5184576" cy="6093976"/>
          </a:xfrm>
          <a:prstGeom prst="rect">
            <a:avLst/>
          </a:prstGeom>
          <a:noFill/>
          <a:ln>
            <a:noFill/>
          </a:ln>
        </p:spPr>
        <p:txBody>
          <a:bodyPr>
            <a:spAutoFit/>
            <a:scene3d>
              <a:camera prst="orthographicFront"/>
              <a:lightRig rig="threePt" dir="t"/>
            </a:scene3d>
            <a:sp3d extrusionH="57150">
              <a:bevelT w="38100" h="38100"/>
            </a:sp3d>
          </a:bodyPr>
          <a:lstStyle/>
          <a:p>
            <a:pPr>
              <a:defRPr/>
            </a:pPr>
            <a:endParaRPr lang="ru-RU" b="1" dirty="0">
              <a:solidFill>
                <a:srgbClr val="39471D"/>
              </a:solidFill>
            </a:endParaRPr>
          </a:p>
          <a:p>
            <a:pPr>
              <a:defRPr/>
            </a:pPr>
            <a:r>
              <a:rPr lang="ru-RU" b="1" dirty="0">
                <a:solidFill>
                  <a:srgbClr val="39471D"/>
                </a:solidFill>
                <a:effectLst>
                  <a:outerShdw blurRad="38100" dist="38100" dir="2700000" algn="tl">
                    <a:srgbClr val="000000">
                      <a:alpha val="43137"/>
                    </a:srgbClr>
                  </a:outerShdw>
                </a:effectLst>
              </a:rPr>
              <a:t> </a:t>
            </a:r>
            <a:r>
              <a:rPr lang="ru-RU" sz="2200" b="1" dirty="0">
                <a:solidFill>
                  <a:srgbClr val="39471D"/>
                </a:solidFill>
                <a:effectLst>
                  <a:outerShdw blurRad="38100" dist="38100" dir="2700000" algn="tl">
                    <a:srgbClr val="000000">
                      <a:alpha val="43137"/>
                    </a:srgbClr>
                  </a:outerShdw>
                </a:effectLst>
              </a:rPr>
              <a:t>Ура! Всё получилось.                </a:t>
            </a:r>
            <a:r>
              <a:rPr lang="ru-RU" sz="2200" b="1" dirty="0">
                <a:solidFill>
                  <a:srgbClr val="39471D"/>
                </a:solidFill>
              </a:rPr>
              <a:t>                               </a:t>
            </a:r>
            <a:endParaRPr lang="ru-RU" sz="2200" dirty="0">
              <a:solidFill>
                <a:srgbClr val="39471D"/>
              </a:solidFill>
            </a:endParaRPr>
          </a:p>
          <a:p>
            <a:pPr>
              <a:defRPr/>
            </a:pPr>
            <a:r>
              <a:rPr lang="ru-RU" sz="2200" b="1" dirty="0">
                <a:solidFill>
                  <a:srgbClr val="39471D"/>
                </a:solidFill>
                <a:effectLst>
                  <a:outerShdw blurRad="38100" dist="38100" dir="2700000" algn="tl">
                    <a:srgbClr val="000000">
                      <a:alpha val="43137"/>
                    </a:srgbClr>
                  </a:outerShdw>
                </a:effectLst>
              </a:rPr>
              <a:t>К контрольной работе – готов!                                                          </a:t>
            </a:r>
            <a:endParaRPr lang="ru-RU" sz="2200" dirty="0">
              <a:solidFill>
                <a:srgbClr val="39471D"/>
              </a:solidFill>
              <a:effectLst>
                <a:outerShdw blurRad="38100" dist="38100" dir="2700000" algn="tl">
                  <a:srgbClr val="000000">
                    <a:alpha val="43137"/>
                  </a:srgbClr>
                </a:outerShdw>
              </a:effectLst>
            </a:endParaRPr>
          </a:p>
          <a:p>
            <a:pPr>
              <a:defRPr/>
            </a:pPr>
            <a:r>
              <a:rPr lang="ru-RU" sz="2200" b="1" dirty="0"/>
              <a:t>       </a:t>
            </a:r>
            <a:endParaRPr lang="ru-RU" sz="2200" dirty="0"/>
          </a:p>
          <a:p>
            <a:pPr>
              <a:defRPr/>
            </a:pPr>
            <a:r>
              <a:rPr lang="ru-RU" b="1" dirty="0"/>
              <a:t> </a:t>
            </a:r>
            <a:endParaRPr lang="ru-RU" dirty="0"/>
          </a:p>
          <a:p>
            <a:pPr>
              <a:defRPr/>
            </a:pPr>
            <a:r>
              <a:rPr lang="ru-RU" b="1" dirty="0"/>
              <a:t> </a:t>
            </a:r>
            <a:endParaRPr lang="ru-RU" dirty="0"/>
          </a:p>
          <a:p>
            <a:pPr>
              <a:defRPr/>
            </a:pPr>
            <a:r>
              <a:rPr lang="ru-RU" b="1" dirty="0">
                <a:solidFill>
                  <a:srgbClr val="FF6600"/>
                </a:solidFill>
              </a:rPr>
              <a:t> </a:t>
            </a:r>
            <a:r>
              <a:rPr lang="ru-RU" sz="2200" b="1" dirty="0">
                <a:solidFill>
                  <a:srgbClr val="FF6600"/>
                </a:solidFill>
                <a:effectLst>
                  <a:outerShdw blurRad="38100" dist="38100" dir="2700000" algn="tl">
                    <a:srgbClr val="000000">
                      <a:alpha val="43137"/>
                    </a:srgbClr>
                  </a:outerShdw>
                </a:effectLst>
              </a:rPr>
              <a:t>В общем неплохо, но ещё надо                                   </a:t>
            </a:r>
            <a:endParaRPr lang="ru-RU" sz="2200" dirty="0">
              <a:solidFill>
                <a:srgbClr val="FF6600"/>
              </a:solidFill>
              <a:effectLst>
                <a:outerShdw blurRad="38100" dist="38100" dir="2700000" algn="tl">
                  <a:srgbClr val="000000">
                    <a:alpha val="43137"/>
                  </a:srgbClr>
                </a:outerShdw>
              </a:effectLst>
            </a:endParaRPr>
          </a:p>
          <a:p>
            <a:pPr>
              <a:defRPr/>
            </a:pPr>
            <a:r>
              <a:rPr lang="ru-RU" sz="2200" b="1" dirty="0">
                <a:solidFill>
                  <a:srgbClr val="FF6600"/>
                </a:solidFill>
                <a:effectLst>
                  <a:outerShdw blurRad="38100" dist="38100" dir="2700000" algn="tl">
                    <a:srgbClr val="000000">
                      <a:alpha val="43137"/>
                    </a:srgbClr>
                  </a:outerShdw>
                </a:effectLst>
              </a:rPr>
              <a:t>немного поработать, повторить</a:t>
            </a:r>
            <a:endParaRPr lang="ru-RU" sz="2200" dirty="0">
              <a:solidFill>
                <a:srgbClr val="FF6600"/>
              </a:solidFill>
              <a:effectLst>
                <a:outerShdw blurRad="38100" dist="38100" dir="2700000" algn="tl">
                  <a:srgbClr val="000000">
                    <a:alpha val="43137"/>
                  </a:srgbClr>
                </a:outerShdw>
              </a:effectLst>
            </a:endParaRPr>
          </a:p>
          <a:p>
            <a:pPr>
              <a:defRPr/>
            </a:pPr>
            <a:r>
              <a:rPr lang="ru-RU" sz="2200" b="1" dirty="0">
                <a:solidFill>
                  <a:srgbClr val="FF6600"/>
                </a:solidFill>
                <a:effectLst>
                  <a:outerShdw blurRad="38100" dist="38100" dir="2700000" algn="tl">
                    <a:srgbClr val="000000">
                      <a:alpha val="43137"/>
                    </a:srgbClr>
                  </a:outerShdw>
                </a:effectLst>
              </a:rPr>
              <a:t>отдельные темы.    </a:t>
            </a:r>
            <a:endParaRPr lang="ru-RU" sz="2200" dirty="0">
              <a:solidFill>
                <a:srgbClr val="FF6600"/>
              </a:solidFill>
              <a:effectLst>
                <a:outerShdw blurRad="38100" dist="38100" dir="2700000" algn="tl">
                  <a:srgbClr val="000000">
                    <a:alpha val="43137"/>
                  </a:srgbClr>
                </a:outerShdw>
              </a:effectLst>
            </a:endParaRPr>
          </a:p>
          <a:p>
            <a:pPr>
              <a:defRPr/>
            </a:pPr>
            <a:r>
              <a:rPr lang="ru-RU" sz="2200" b="1" dirty="0">
                <a:effectLst>
                  <a:outerShdw blurRad="38100" dist="38100" dir="2700000" algn="tl">
                    <a:srgbClr val="000000">
                      <a:alpha val="43137"/>
                    </a:srgbClr>
                  </a:outerShdw>
                </a:effectLst>
              </a:rPr>
              <a:t>                                   </a:t>
            </a:r>
          </a:p>
          <a:p>
            <a:pPr>
              <a:defRPr/>
            </a:pPr>
            <a:r>
              <a:rPr lang="ru-RU" sz="2200" b="1" dirty="0">
                <a:effectLst>
                  <a:outerShdw blurRad="38100" dist="38100" dir="2700000" algn="tl">
                    <a:srgbClr val="000000">
                      <a:alpha val="43137"/>
                    </a:srgbClr>
                  </a:outerShdw>
                </a:effectLst>
              </a:rPr>
              <a:t>          </a:t>
            </a:r>
            <a:endParaRPr lang="ru-RU" sz="2200" dirty="0">
              <a:effectLst>
                <a:outerShdw blurRad="38100" dist="38100" dir="2700000" algn="tl">
                  <a:srgbClr val="000000">
                    <a:alpha val="43137"/>
                  </a:srgbClr>
                </a:outerShdw>
              </a:effectLst>
            </a:endParaRPr>
          </a:p>
          <a:p>
            <a:pPr>
              <a:defRPr/>
            </a:pPr>
            <a:r>
              <a:rPr lang="ru-RU" sz="2200" b="1" dirty="0">
                <a:effectLst>
                  <a:outerShdw blurRad="38100" dist="38100" dir="2700000" algn="tl">
                    <a:srgbClr val="000000">
                      <a:alpha val="43137"/>
                    </a:srgbClr>
                  </a:outerShdw>
                </a:effectLst>
              </a:rPr>
              <a:t> </a:t>
            </a:r>
            <a:endParaRPr lang="ru-RU" sz="2200" dirty="0">
              <a:effectLst>
                <a:outerShdw blurRad="38100" dist="38100" dir="2700000" algn="tl">
                  <a:srgbClr val="000000">
                    <a:alpha val="43137"/>
                  </a:srgbClr>
                </a:outerShdw>
              </a:effectLst>
            </a:endParaRPr>
          </a:p>
          <a:p>
            <a:pPr>
              <a:defRPr/>
            </a:pPr>
            <a:r>
              <a:rPr lang="ru-RU" sz="2200" b="1" dirty="0">
                <a:effectLst>
                  <a:outerShdw blurRad="38100" dist="38100" dir="2700000" algn="tl">
                    <a:srgbClr val="000000">
                      <a:alpha val="43137"/>
                    </a:srgbClr>
                  </a:outerShdw>
                </a:effectLst>
              </a:rPr>
              <a:t> </a:t>
            </a:r>
            <a:r>
              <a:rPr lang="ru-RU" sz="2200" b="1" dirty="0">
                <a:solidFill>
                  <a:srgbClr val="002060"/>
                </a:solidFill>
                <a:effectLst>
                  <a:outerShdw blurRad="38100" dist="38100" dir="2700000" algn="tl">
                    <a:srgbClr val="000000">
                      <a:alpha val="43137"/>
                    </a:srgbClr>
                  </a:outerShdw>
                </a:effectLst>
              </a:rPr>
              <a:t>Не доволен. Ещё много пробелов.</a:t>
            </a:r>
            <a:endParaRPr lang="ru-RU" sz="2200" dirty="0">
              <a:solidFill>
                <a:srgbClr val="002060"/>
              </a:solidFill>
              <a:effectLst>
                <a:outerShdw blurRad="38100" dist="38100" dir="2700000" algn="tl">
                  <a:srgbClr val="000000">
                    <a:alpha val="43137"/>
                  </a:srgbClr>
                </a:outerShdw>
              </a:effectLst>
            </a:endParaRPr>
          </a:p>
          <a:p>
            <a:pPr>
              <a:defRPr/>
            </a:pPr>
            <a:r>
              <a:rPr lang="ru-RU" sz="2200" b="1" dirty="0">
                <a:solidFill>
                  <a:srgbClr val="002060"/>
                </a:solidFill>
                <a:effectLst>
                  <a:outerShdw blurRad="38100" dist="38100" dir="2700000" algn="tl">
                    <a:srgbClr val="000000">
                      <a:alpha val="43137"/>
                    </a:srgbClr>
                  </a:outerShdw>
                </a:effectLst>
              </a:rPr>
              <a:t>Надо хорошо поработать. </a:t>
            </a:r>
            <a:endParaRPr lang="ru-RU" sz="2200" dirty="0">
              <a:solidFill>
                <a:srgbClr val="002060"/>
              </a:solidFill>
              <a:effectLst>
                <a:outerShdw blurRad="38100" dist="38100" dir="2700000" algn="tl">
                  <a:srgbClr val="000000">
                    <a:alpha val="43137"/>
                  </a:srgbClr>
                </a:outerShdw>
              </a:effectLst>
            </a:endParaRPr>
          </a:p>
          <a:p>
            <a:pPr>
              <a:defRPr/>
            </a:pPr>
            <a:r>
              <a:rPr lang="ru-RU" sz="2200" b="1" dirty="0">
                <a:solidFill>
                  <a:srgbClr val="002060"/>
                </a:solidFill>
                <a:effectLst>
                  <a:outerShdw blurRad="38100" dist="38100" dir="2700000" algn="tl">
                    <a:srgbClr val="000000">
                      <a:alpha val="43137"/>
                    </a:srgbClr>
                  </a:outerShdw>
                </a:effectLst>
              </a:rPr>
              <a:t>Буду стараться,  и всё получится!</a:t>
            </a:r>
            <a:r>
              <a:rPr lang="ru-RU" sz="2200" b="1" dirty="0">
                <a:effectLst>
                  <a:outerShdw blurRad="38100" dist="38100" dir="2700000" algn="tl">
                    <a:srgbClr val="000000">
                      <a:alpha val="43137"/>
                    </a:srgbClr>
                  </a:outerShdw>
                </a:effectLst>
              </a:rPr>
              <a:t>           </a:t>
            </a:r>
            <a:endParaRPr lang="ru-RU" sz="2200" dirty="0">
              <a:effectLst>
                <a:outerShdw blurRad="38100" dist="38100" dir="2700000" algn="tl">
                  <a:srgbClr val="000000">
                    <a:alpha val="43137"/>
                  </a:srgbClr>
                </a:outerShdw>
              </a:effectLst>
            </a:endParaRPr>
          </a:p>
          <a:p>
            <a:pPr>
              <a:defRPr/>
            </a:pPr>
            <a:r>
              <a:rPr lang="ru-RU" b="1" dirty="0">
                <a:effectLst>
                  <a:outerShdw blurRad="38100" dist="38100" dir="2700000" algn="tl">
                    <a:srgbClr val="000000">
                      <a:alpha val="43137"/>
                    </a:srgbClr>
                  </a:outerShdw>
                </a:effectLst>
              </a:rPr>
              <a:t> </a:t>
            </a:r>
            <a:endParaRPr lang="ru-RU" dirty="0">
              <a:effectLst>
                <a:outerShdw blurRad="38100" dist="38100" dir="2700000" algn="tl">
                  <a:srgbClr val="000000">
                    <a:alpha val="43137"/>
                  </a:srgbClr>
                </a:outerShdw>
              </a:effectLst>
            </a:endParaRPr>
          </a:p>
          <a:p>
            <a:pPr>
              <a:defRPr/>
            </a:pPr>
            <a:r>
              <a:rPr lang="ru-RU" b="1" dirty="0"/>
              <a:t> </a:t>
            </a:r>
            <a:endParaRPr lang="ru-RU" dirty="0"/>
          </a:p>
          <a:p>
            <a:pPr>
              <a:defRPr/>
            </a:pPr>
            <a:r>
              <a:rPr lang="ru-RU" b="1" dirty="0"/>
              <a:t>                </a:t>
            </a:r>
            <a:endParaRPr lang="ru-RU" dirty="0"/>
          </a:p>
          <a:p>
            <a:pPr>
              <a:defRPr/>
            </a:pPr>
            <a:endParaRPr lang="ru-RU" dirty="0"/>
          </a:p>
        </p:txBody>
      </p:sp>
      <p:pic>
        <p:nvPicPr>
          <p:cNvPr id="12292" name="Рисунок 4" descr="http://freelancing.md/views/images/avatars/388.gif"/>
          <p:cNvPicPr>
            <a:picLocks noChangeAspect="1" noChangeArrowheads="1"/>
          </p:cNvPicPr>
          <p:nvPr/>
        </p:nvPicPr>
        <p:blipFill>
          <a:blip r:embed="rId2" cstate="email"/>
          <a:srcRect/>
          <a:stretch>
            <a:fillRect/>
          </a:stretch>
        </p:blipFill>
        <p:spPr bwMode="auto">
          <a:xfrm>
            <a:off x="6300788" y="333375"/>
            <a:ext cx="1933575" cy="1924050"/>
          </a:xfrm>
          <a:prstGeom prst="rect">
            <a:avLst/>
          </a:prstGeom>
          <a:noFill/>
          <a:ln w="9525">
            <a:noFill/>
            <a:miter lim="800000"/>
            <a:headEnd/>
            <a:tailEnd/>
          </a:ln>
        </p:spPr>
      </p:pic>
      <p:pic>
        <p:nvPicPr>
          <p:cNvPr id="12293" name="Рисунок 6" descr="http://im7-tub-ru.yandex.net/i?id=410942506-50-72&amp;n=21"/>
          <p:cNvPicPr>
            <a:picLocks noChangeAspect="1" noChangeArrowheads="1"/>
          </p:cNvPicPr>
          <p:nvPr/>
        </p:nvPicPr>
        <p:blipFill>
          <a:blip r:embed="rId3" cstate="email"/>
          <a:srcRect/>
          <a:stretch>
            <a:fillRect/>
          </a:stretch>
        </p:blipFill>
        <p:spPr bwMode="auto">
          <a:xfrm>
            <a:off x="6084888" y="2349500"/>
            <a:ext cx="1366837" cy="1366838"/>
          </a:xfrm>
          <a:prstGeom prst="rect">
            <a:avLst/>
          </a:prstGeom>
          <a:noFill/>
          <a:ln w="9525">
            <a:noFill/>
            <a:miter lim="800000"/>
            <a:headEnd/>
            <a:tailEnd/>
          </a:ln>
        </p:spPr>
      </p:pic>
      <p:pic>
        <p:nvPicPr>
          <p:cNvPr id="12294" name="Рисунок 8" descr="http://seo.monstrik.com/MegAvatar/049/36.png"/>
          <p:cNvPicPr>
            <a:picLocks noChangeAspect="1" noChangeArrowheads="1"/>
          </p:cNvPicPr>
          <p:nvPr/>
        </p:nvPicPr>
        <p:blipFill>
          <a:blip r:embed="rId4" cstate="email"/>
          <a:srcRect/>
          <a:stretch>
            <a:fillRect/>
          </a:stretch>
        </p:blipFill>
        <p:spPr bwMode="auto">
          <a:xfrm>
            <a:off x="6084888" y="4005263"/>
            <a:ext cx="2266950" cy="2266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463</Words>
  <Application>Microsoft Office PowerPoint</Application>
  <PresentationFormat>Экран (4:3)</PresentationFormat>
  <Paragraphs>67</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Слайд 1</vt:lpstr>
      <vt:lpstr>Слайд 2</vt:lpstr>
      <vt:lpstr>Слайд 3</vt:lpstr>
      <vt:lpstr>Слайд 4</vt:lpstr>
      <vt:lpstr>Слайд 5</vt:lpstr>
      <vt:lpstr>Слайд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revaz</dc:creator>
  <cp:lastModifiedBy>re</cp:lastModifiedBy>
  <cp:revision>11</cp:revision>
  <dcterms:modified xsi:type="dcterms:W3CDTF">2014-04-05T13:58:53Z</dcterms:modified>
</cp:coreProperties>
</file>