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70B0B"/>
    <a:srgbClr val="590707"/>
    <a:srgbClr val="BDEE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0" autoAdjust="0"/>
    <p:restoredTop sz="92642" autoAdjust="0"/>
  </p:normalViewPr>
  <p:slideViewPr>
    <p:cSldViewPr>
      <p:cViewPr varScale="1">
        <p:scale>
          <a:sx n="44" d="100"/>
          <a:sy n="44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BD2AE4-40D4-4DD3-ABBC-1CEF44D254D7}" type="datetimeFigureOut">
              <a:rPr lang="ru-RU" smtClean="0"/>
              <a:pPr/>
              <a:t>05.04.2014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17824E-5220-4592-A54E-2EDBC50D8F8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17824E-5220-4592-A54E-2EDBC50D8F8F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B5A6C02-3949-4A5D-945C-195E87DC9A23}" type="slidenum">
              <a:rPr lang="ru-RU" smtClean="0"/>
              <a:pPr/>
              <a:t>6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05.04.2014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3AFD3F-2873-468F-9091-1383C68AC0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05.04.2014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05.04.2014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05.04.2014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05.04.2014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05.04.2014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7" Type="http://schemas.openxmlformats.org/officeDocument/2006/relationships/image" Target="../media/image8.png"/><Relationship Id="rId2" Type="http://schemas.openxmlformats.org/officeDocument/2006/relationships/slide" Target="slide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wmf"/><Relationship Id="rId5" Type="http://schemas.openxmlformats.org/officeDocument/2006/relationships/image" Target="../media/image9.wmf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" Target="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slide" Target="sl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wmf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539552" y="2132856"/>
            <a:ext cx="8229600" cy="18288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sz="6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urier New" pitchFamily="49" charset="0"/>
                <a:cs typeface="Courier New" pitchFamily="49" charset="0"/>
              </a:rPr>
              <a:t>Разминка</a:t>
            </a:r>
            <a:r>
              <a:rPr lang="en-US" sz="6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lang="en-US" sz="6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urier New" pitchFamily="49" charset="0"/>
                <a:cs typeface="Courier New" pitchFamily="49" charset="0"/>
              </a:rPr>
            </a:br>
            <a:r>
              <a:rPr lang="ru-RU" sz="6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urier New" pitchFamily="49" charset="0"/>
                <a:cs typeface="Courier New" pitchFamily="49" charset="0"/>
              </a:rPr>
              <a:t>по математике</a:t>
            </a:r>
          </a:p>
        </p:txBody>
      </p:sp>
      <p:pic>
        <p:nvPicPr>
          <p:cNvPr id="2056" name="Picture 8" descr="MC900286276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788" y="4797425"/>
            <a:ext cx="1817687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9" descr="MC900198594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0825" y="260350"/>
            <a:ext cx="2654300" cy="201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11" descr="MC900383556[1]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19925" y="765175"/>
            <a:ext cx="1223963" cy="12112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pic>
        <p:nvPicPr>
          <p:cNvPr id="2062" name="Picture 14" descr="MC900389122[1]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27088" y="4365625"/>
            <a:ext cx="1903412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10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33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4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7" dur="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  <p:par>
                                <p:cTn id="18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1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" dur="1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1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1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7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500" autoRev="1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1" dur="500" autoRev="1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2" dur="500" autoRev="1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500" autoRev="1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0648"/>
            <a:ext cx="8686800" cy="8382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sz="3200" b="1" dirty="0" smtClean="0">
                <a:latin typeface="Courier New" pitchFamily="49" charset="0"/>
                <a:cs typeface="Courier New" pitchFamily="49" charset="0"/>
              </a:rPr>
              <a:t>Наши герои:</a:t>
            </a:r>
            <a:br>
              <a:rPr lang="ru-RU" sz="3200" b="1" dirty="0" smtClean="0">
                <a:latin typeface="Courier New" pitchFamily="49" charset="0"/>
                <a:cs typeface="Courier New" pitchFamily="49" charset="0"/>
              </a:rPr>
            </a:br>
            <a:r>
              <a:rPr lang="ru-RU" sz="3200" b="1" dirty="0" smtClean="0">
                <a:latin typeface="Courier New" pitchFamily="49" charset="0"/>
                <a:cs typeface="Courier New" pitchFamily="49" charset="0"/>
              </a:rPr>
              <a:t>Пчела, Божья Коровка и обезьянка!</a:t>
            </a:r>
          </a:p>
        </p:txBody>
      </p:sp>
      <p:pic>
        <p:nvPicPr>
          <p:cNvPr id="32772" name="Picture 4" descr="MC900151207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4077072"/>
            <a:ext cx="1730375" cy="186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3" name="Picture 5" descr="MC900433911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1880" y="4149080"/>
            <a:ext cx="1704975" cy="170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9" name="Picture 11" descr="MC900438131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60232" y="3861048"/>
            <a:ext cx="1908175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1  E" pathEditMode="relative" ptsTypes="">
                                      <p:cBhvr>
                                        <p:cTn id="6" dur="10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1  E" pathEditMode="relative" ptsTypes="">
                                      <p:cBhvr>
                                        <p:cTn id="9" dur="5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1  E" pathEditMode="relative" ptsTypes="">
                                      <p:cBhvr>
                                        <p:cTn id="12" dur="500" fill="hold"/>
                                        <p:tgtEl>
                                          <p:spTgt spid="327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sz="3800" b="1" dirty="0" smtClean="0">
                <a:latin typeface="Courier New" pitchFamily="49" charset="0"/>
                <a:cs typeface="Courier New" pitchFamily="49" charset="0"/>
              </a:rPr>
              <a:t>Наши герои предлагают вам поучаствовать в увлекательной разминке!</a:t>
            </a:r>
          </a:p>
        </p:txBody>
      </p:sp>
      <p:sp>
        <p:nvSpPr>
          <p:cNvPr id="45063" name="Rectangle 7"/>
          <p:cNvSpPr>
            <a:spLocks noGrp="1" noChangeArrowheads="1"/>
          </p:cNvSpPr>
          <p:nvPr>
            <p:ph sz="half" idx="1"/>
          </p:nvPr>
        </p:nvSpPr>
        <p:spPr>
          <a:xfrm>
            <a:off x="179512" y="4581128"/>
            <a:ext cx="4330700" cy="792163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dirty="0" smtClean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Задание от обезьянки!</a:t>
            </a:r>
            <a:endParaRPr lang="ru-RU" dirty="0" smtClean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064" name="Rectangle 8"/>
          <p:cNvSpPr>
            <a:spLocks noGrp="1" noChangeArrowheads="1"/>
          </p:cNvSpPr>
          <p:nvPr>
            <p:ph sz="half" idx="2"/>
          </p:nvPr>
        </p:nvSpPr>
        <p:spPr>
          <a:xfrm>
            <a:off x="5364163" y="4221163"/>
            <a:ext cx="3779837" cy="9017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dirty="0" smtClean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Задание от Пчёлки!</a:t>
            </a:r>
            <a:endParaRPr lang="ru-RU" dirty="0" smtClean="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2767350" y="3284984"/>
            <a:ext cx="484902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ru-RU" sz="2800" b="1" dirty="0">
                <a:solidFill>
                  <a:srgbClr val="59070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Задание от Божьей Коровки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!</a:t>
            </a:r>
            <a:endParaRPr lang="ru-RU" sz="2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5066" name="Picture 10" descr="MC900438131[1]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1188" y="2781300"/>
            <a:ext cx="1908175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67" name="Picture 11" descr="MC900151207[1]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11863" y="4797425"/>
            <a:ext cx="1730375" cy="186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68" name="Picture 12" descr="MC900433911[1]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851920" y="1700808"/>
            <a:ext cx="1704975" cy="170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9" name="AutoShape 13">
            <a:hlinkClick r:id="" action="ppaction://hlinkshowjump?jump=lastslide" highlightClick="1"/>
          </p:cNvPr>
          <p:cNvSpPr>
            <a:spLocks noChangeArrowheads="1"/>
          </p:cNvSpPr>
          <p:nvPr/>
        </p:nvSpPr>
        <p:spPr bwMode="auto">
          <a:xfrm>
            <a:off x="8243888" y="6165850"/>
            <a:ext cx="900112" cy="692150"/>
          </a:xfrm>
          <a:prstGeom prst="actionButtonEnd">
            <a:avLst/>
          </a:prstGeom>
          <a:solidFill>
            <a:srgbClr val="66669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1  E" pathEditMode="relative" ptsTypes="">
                                      <p:cBhvr>
                                        <p:cTn id="6" dur="500" fill="hold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58094E-6 L 0.07084 -0.52359 " pathEditMode="relative" rAng="0" ptsTypes="AA">
                                      <p:cBhvr>
                                        <p:cTn id="9" dur="500" fill="hold"/>
                                        <p:tgtEl>
                                          <p:spTgt spid="450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-2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4.46809E-6 L 0.00121 0.42136 " pathEditMode="relative" rAng="0" ptsTypes="AA">
                                      <p:cBhvr>
                                        <p:cTn id="12" dur="500" fill="hold"/>
                                        <p:tgtEl>
                                          <p:spTgt spid="450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2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00113" y="260648"/>
            <a:ext cx="7344295" cy="1109365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b="1" dirty="0" smtClean="0">
                <a:latin typeface="Courier New" pitchFamily="49" charset="0"/>
                <a:cs typeface="Courier New" pitchFamily="49" charset="0"/>
              </a:rPr>
              <a:t>Задание от обезьянки</a:t>
            </a:r>
          </a:p>
        </p:txBody>
      </p:sp>
      <p:sp>
        <p:nvSpPr>
          <p:cNvPr id="6148" name="AutoShape 7"/>
          <p:cNvSpPr>
            <a:spLocks noChangeArrowheads="1"/>
          </p:cNvSpPr>
          <p:nvPr/>
        </p:nvSpPr>
        <p:spPr bwMode="auto">
          <a:xfrm>
            <a:off x="900113" y="1412875"/>
            <a:ext cx="1295400" cy="1366838"/>
          </a:xfrm>
          <a:prstGeom prst="flowChartAlternateProcess">
            <a:avLst/>
          </a:prstGeom>
          <a:solidFill>
            <a:srgbClr val="0033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4,5</a:t>
            </a:r>
          </a:p>
        </p:txBody>
      </p:sp>
      <p:sp>
        <p:nvSpPr>
          <p:cNvPr id="2" name="Line 9"/>
          <p:cNvSpPr>
            <a:spLocks noChangeShapeType="1"/>
          </p:cNvSpPr>
          <p:nvPr/>
        </p:nvSpPr>
        <p:spPr bwMode="auto">
          <a:xfrm>
            <a:off x="2124075" y="1989138"/>
            <a:ext cx="719138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3802" name="AutoShape 10"/>
          <p:cNvSpPr>
            <a:spLocks noChangeArrowheads="1"/>
          </p:cNvSpPr>
          <p:nvPr/>
        </p:nvSpPr>
        <p:spPr bwMode="auto">
          <a:xfrm>
            <a:off x="3995738" y="2276474"/>
            <a:ext cx="1439862" cy="1368549"/>
          </a:xfrm>
          <a:prstGeom prst="flowChartAlternateProcess">
            <a:avLst/>
          </a:prstGeom>
          <a:solidFill>
            <a:srgbClr val="99CC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4400">
              <a:solidFill>
                <a:schemeClr val="folHlink"/>
              </a:solidFill>
            </a:endParaRPr>
          </a:p>
        </p:txBody>
      </p:sp>
      <p:sp>
        <p:nvSpPr>
          <p:cNvPr id="6150" name="Line 13"/>
          <p:cNvSpPr>
            <a:spLocks noChangeShapeType="1"/>
          </p:cNvSpPr>
          <p:nvPr/>
        </p:nvSpPr>
        <p:spPr bwMode="auto">
          <a:xfrm>
            <a:off x="5435600" y="3068638"/>
            <a:ext cx="576263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52" name="AutoShape 14"/>
          <p:cNvSpPr>
            <a:spLocks noChangeArrowheads="1"/>
          </p:cNvSpPr>
          <p:nvPr/>
        </p:nvSpPr>
        <p:spPr bwMode="auto">
          <a:xfrm>
            <a:off x="7164388" y="2492375"/>
            <a:ext cx="1728787" cy="1368425"/>
          </a:xfrm>
          <a:prstGeom prst="flowChartAlternateProcess">
            <a:avLst/>
          </a:prstGeom>
          <a:solidFill>
            <a:srgbClr val="0033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4400" b="1" dirty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0,045</a:t>
            </a:r>
          </a:p>
        </p:txBody>
      </p:sp>
      <p:sp>
        <p:nvSpPr>
          <p:cNvPr id="3" name="AutoShape 15"/>
          <p:cNvSpPr>
            <a:spLocks noChangeArrowheads="1"/>
          </p:cNvSpPr>
          <p:nvPr/>
        </p:nvSpPr>
        <p:spPr bwMode="auto">
          <a:xfrm>
            <a:off x="2843213" y="2205038"/>
            <a:ext cx="649287" cy="647700"/>
          </a:xfrm>
          <a:prstGeom prst="flowChartDecision">
            <a:avLst/>
          </a:prstGeom>
          <a:solidFill>
            <a:srgbClr val="FF99CC"/>
          </a:solidFill>
          <a:ln w="9525">
            <a:solidFill>
              <a:srgbClr val="9933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/>
              <a:t>х</a:t>
            </a:r>
          </a:p>
        </p:txBody>
      </p:sp>
      <p:sp>
        <p:nvSpPr>
          <p:cNvPr id="6153" name="Line 16"/>
          <p:cNvSpPr>
            <a:spLocks noChangeShapeType="1"/>
          </p:cNvSpPr>
          <p:nvPr/>
        </p:nvSpPr>
        <p:spPr bwMode="auto">
          <a:xfrm>
            <a:off x="3419475" y="2565400"/>
            <a:ext cx="576263" cy="358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54" name="AutoShape 17"/>
          <p:cNvSpPr>
            <a:spLocks noChangeArrowheads="1"/>
          </p:cNvSpPr>
          <p:nvPr/>
        </p:nvSpPr>
        <p:spPr bwMode="auto">
          <a:xfrm>
            <a:off x="6011863" y="3213100"/>
            <a:ext cx="719137" cy="720725"/>
          </a:xfrm>
          <a:prstGeom prst="flowChartDecision">
            <a:avLst/>
          </a:prstGeom>
          <a:solidFill>
            <a:srgbClr val="FF99CC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 dirty="0"/>
              <a:t>=</a:t>
            </a:r>
          </a:p>
        </p:txBody>
      </p:sp>
      <p:sp>
        <p:nvSpPr>
          <p:cNvPr id="6155" name="Line 18"/>
          <p:cNvSpPr>
            <a:spLocks noChangeShapeType="1"/>
          </p:cNvSpPr>
          <p:nvPr/>
        </p:nvSpPr>
        <p:spPr bwMode="auto">
          <a:xfrm flipV="1">
            <a:off x="6732588" y="3429000"/>
            <a:ext cx="43180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3811" name="AutoShape 19"/>
          <p:cNvSpPr>
            <a:spLocks noChangeArrowheads="1"/>
          </p:cNvSpPr>
          <p:nvPr/>
        </p:nvSpPr>
        <p:spPr bwMode="auto">
          <a:xfrm>
            <a:off x="1331640" y="3068960"/>
            <a:ext cx="2808288" cy="2305050"/>
          </a:xfrm>
          <a:prstGeom prst="cloudCallout">
            <a:avLst>
              <a:gd name="adj1" fmla="val -59057"/>
              <a:gd name="adj2" fmla="val 33003"/>
            </a:avLst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ru-RU" sz="2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Впиши в пустые квадратики </a:t>
            </a:r>
            <a:r>
              <a:rPr lang="ru-RU" sz="2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пропущен-ные</a:t>
            </a:r>
            <a:r>
              <a:rPr lang="ru-RU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числа</a:t>
            </a:r>
          </a:p>
          <a:p>
            <a:pPr algn="ctr">
              <a:defRPr/>
            </a:pPr>
            <a:endParaRPr lang="ru-RU" dirty="0">
              <a:latin typeface="Monotype Corsiva" pitchFamily="66" charset="0"/>
            </a:endParaRPr>
          </a:p>
        </p:txBody>
      </p:sp>
      <p:sp>
        <p:nvSpPr>
          <p:cNvPr id="6157" name="AutoShape 21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40763" y="6210300"/>
            <a:ext cx="503237" cy="647700"/>
          </a:xfrm>
          <a:prstGeom prst="actionButtonReturn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4067175" y="6858000"/>
            <a:ext cx="1296988" cy="769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0,01</a:t>
            </a:r>
          </a:p>
        </p:txBody>
      </p:sp>
      <p:pic>
        <p:nvPicPr>
          <p:cNvPr id="33796" name="Picture 4" descr="MC900438131[1]">
            <a:hlinkClick r:id="" action="ppaction://noaction">
              <a:snd r:embed="rId3" name="applause.wav"/>
            </a:hlinkClick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388" y="4868863"/>
            <a:ext cx="1908175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Ромб 15"/>
          <p:cNvSpPr/>
          <p:nvPr/>
        </p:nvSpPr>
        <p:spPr>
          <a:xfrm>
            <a:off x="2843213" y="836613"/>
            <a:ext cx="720725" cy="647700"/>
          </a:xfrm>
          <a:prstGeom prst="diamond">
            <a:avLst/>
          </a:prstGeom>
          <a:solidFill>
            <a:srgbClr val="66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dirty="0">
                <a:solidFill>
                  <a:schemeClr val="tx1"/>
                </a:solidFill>
              </a:rPr>
              <a:t>: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211638" y="836613"/>
            <a:ext cx="1440481" cy="1296243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8" name="Ромб 17"/>
          <p:cNvSpPr/>
          <p:nvPr/>
        </p:nvSpPr>
        <p:spPr>
          <a:xfrm>
            <a:off x="6300788" y="1268413"/>
            <a:ext cx="574675" cy="720725"/>
          </a:xfrm>
          <a:prstGeom prst="diamond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dirty="0">
                <a:solidFill>
                  <a:schemeClr val="tx1"/>
                </a:solidFill>
              </a:rPr>
              <a:t>=</a:t>
            </a:r>
          </a:p>
        </p:txBody>
      </p:sp>
      <p:cxnSp>
        <p:nvCxnSpPr>
          <p:cNvPr id="20" name="Прямая со стрелкой 19"/>
          <p:cNvCxnSpPr>
            <a:endCxn id="16" idx="1"/>
          </p:cNvCxnSpPr>
          <p:nvPr/>
        </p:nvCxnSpPr>
        <p:spPr>
          <a:xfrm flipV="1">
            <a:off x="2268538" y="1160463"/>
            <a:ext cx="574675" cy="323850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16" idx="3"/>
            <a:endCxn id="17" idx="1"/>
          </p:cNvCxnSpPr>
          <p:nvPr/>
        </p:nvCxnSpPr>
        <p:spPr>
          <a:xfrm>
            <a:off x="3563938" y="1160463"/>
            <a:ext cx="647700" cy="324272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endCxn id="18" idx="1"/>
          </p:cNvCxnSpPr>
          <p:nvPr/>
        </p:nvCxnSpPr>
        <p:spPr>
          <a:xfrm>
            <a:off x="5651500" y="1304925"/>
            <a:ext cx="649288" cy="323850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18" idx="3"/>
          </p:cNvCxnSpPr>
          <p:nvPr/>
        </p:nvCxnSpPr>
        <p:spPr>
          <a:xfrm>
            <a:off x="6875463" y="1628775"/>
            <a:ext cx="433387" cy="863600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5651500" y="6858000"/>
            <a:ext cx="1296988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latin typeface="Arial" charset="0"/>
                <a:cs typeface="Arial" charset="0"/>
              </a:rPr>
              <a:t>100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38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1.11111E-6 L 0.34653 -0.01065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3" y="-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99 -0.02107 L -0.13368 -0.85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" y="-4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8 0.00046 L 0.00018 -0.61898 " pathEditMode="relative" rAng="0" ptsTypes="AA">
                                      <p:cBhvr>
                                        <p:cTn id="1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467544" y="2060848"/>
          <a:ext cx="6936432" cy="1368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6072"/>
                <a:gridCol w="1156072"/>
                <a:gridCol w="1156072"/>
                <a:gridCol w="1156072"/>
                <a:gridCol w="1156072"/>
                <a:gridCol w="1156072"/>
              </a:tblGrid>
              <a:tr h="684076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E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 2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EFF"/>
                    </a:solidFill>
                  </a:tcPr>
                </a:tc>
              </a:tr>
              <a:tr h="68407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467544" y="2060848"/>
          <a:ext cx="6936432" cy="1368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6072"/>
                <a:gridCol w="1156072"/>
                <a:gridCol w="1156072"/>
                <a:gridCol w="1156072"/>
                <a:gridCol w="1156072"/>
                <a:gridCol w="1156072"/>
              </a:tblGrid>
              <a:tr h="684076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E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 2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E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2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EFF"/>
                    </a:solidFill>
                  </a:tcPr>
                </a:tc>
              </a:tr>
              <a:tr h="68407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5844" name="Rectangle 4"/>
          <p:cNvSpPr>
            <a:spLocks noGrp="1" noChangeArrowheads="1"/>
          </p:cNvSpPr>
          <p:nvPr>
            <p:ph type="title"/>
          </p:nvPr>
        </p:nvSpPr>
        <p:spPr>
          <a:xfrm>
            <a:off x="395536" y="404664"/>
            <a:ext cx="3071564" cy="11398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3800" b="1" dirty="0" smtClean="0">
                <a:latin typeface="Courier New" pitchFamily="49" charset="0"/>
                <a:cs typeface="Courier New" pitchFamily="49" charset="0"/>
              </a:rPr>
              <a:t>Задание </a:t>
            </a:r>
            <a:br>
              <a:rPr lang="ru-RU" sz="3800" b="1" dirty="0" smtClean="0">
                <a:latin typeface="Courier New" pitchFamily="49" charset="0"/>
                <a:cs typeface="Courier New" pitchFamily="49" charset="0"/>
              </a:rPr>
            </a:br>
            <a:r>
              <a:rPr lang="ru-RU" sz="3800" b="1" dirty="0" smtClean="0">
                <a:latin typeface="Courier New" pitchFamily="49" charset="0"/>
                <a:cs typeface="Courier New" pitchFamily="49" charset="0"/>
              </a:rPr>
              <a:t>от Божьей Коровки</a:t>
            </a:r>
          </a:p>
        </p:txBody>
      </p:sp>
      <p:sp>
        <p:nvSpPr>
          <p:cNvPr id="35904" name="Rectangle 64"/>
          <p:cNvSpPr>
            <a:spLocks noGrp="1" noChangeArrowheads="1"/>
          </p:cNvSpPr>
          <p:nvPr>
            <p:ph sz="half" idx="1"/>
          </p:nvPr>
        </p:nvSpPr>
        <p:spPr>
          <a:xfrm>
            <a:off x="611560" y="5085184"/>
            <a:ext cx="6336704" cy="1223962"/>
          </a:xfrm>
          <a:solidFill>
            <a:srgbClr val="003300"/>
          </a:solidFill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3000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53(</a:t>
            </a:r>
            <a:r>
              <a:rPr lang="ru-RU" sz="3000" b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Б</a:t>
            </a:r>
            <a:r>
              <a:rPr lang="ru-RU" sz="3000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);  19(</a:t>
            </a:r>
            <a:r>
              <a:rPr lang="ru-RU" sz="3000" b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А</a:t>
            </a:r>
            <a:r>
              <a:rPr lang="ru-RU" sz="3000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);  80(</a:t>
            </a:r>
            <a:r>
              <a:rPr lang="ru-RU" sz="3000" b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Д</a:t>
            </a:r>
            <a:r>
              <a:rPr lang="ru-RU" sz="3000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); 0,4(</a:t>
            </a:r>
            <a:r>
              <a:rPr lang="ru-RU" sz="3000" b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Ш</a:t>
            </a:r>
            <a:r>
              <a:rPr lang="ru-RU" sz="3000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); 56(</a:t>
            </a:r>
            <a:r>
              <a:rPr lang="ru-RU" sz="3000" b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И</a:t>
            </a:r>
            <a:r>
              <a:rPr lang="ru-RU" sz="3000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); 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3000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0,56(</a:t>
            </a:r>
            <a:r>
              <a:rPr lang="ru-RU" sz="3000" b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Ы</a:t>
            </a:r>
            <a:r>
              <a:rPr lang="ru-RU" sz="3000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); 5,3(</a:t>
            </a:r>
            <a:r>
              <a:rPr lang="ru-RU" sz="3000" b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Л</a:t>
            </a:r>
            <a:r>
              <a:rPr lang="ru-RU" sz="3000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); 0,27(</a:t>
            </a:r>
            <a:r>
              <a:rPr lang="ru-RU" sz="3000" b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Н</a:t>
            </a:r>
            <a:r>
              <a:rPr lang="ru-RU" sz="3000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); 2,7(</a:t>
            </a:r>
            <a:r>
              <a:rPr lang="ru-RU" sz="3000" b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К</a:t>
            </a:r>
            <a:r>
              <a:rPr lang="ru-RU" sz="3000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).</a:t>
            </a:r>
          </a:p>
        </p:txBody>
      </p:sp>
      <p:sp>
        <p:nvSpPr>
          <p:cNvPr id="35905" name="Rectangle 65"/>
          <p:cNvSpPr>
            <a:spLocks noGrp="1" noChangeArrowheads="1"/>
          </p:cNvSpPr>
          <p:nvPr>
            <p:ph sz="half" idx="2"/>
          </p:nvPr>
        </p:nvSpPr>
        <p:spPr>
          <a:xfrm>
            <a:off x="611560" y="3645024"/>
            <a:ext cx="6840760" cy="1154112"/>
          </a:xfrm>
          <a:solidFill>
            <a:srgbClr val="AFEAFF"/>
          </a:solidFill>
        </p:spPr>
        <p:txBody>
          <a:bodyPr>
            <a:noAutofit/>
          </a:bodyPr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1) 530 : 100;    3) 27 · 0,01;   5) 5,6 : 10;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2) 0,19 · 100;   4) 0,8 · 100;  6) 12 : 30.</a:t>
            </a:r>
          </a:p>
        </p:txBody>
      </p:sp>
      <p:sp>
        <p:nvSpPr>
          <p:cNvPr id="7196" name="AutoShape 41"/>
          <p:cNvSpPr>
            <a:spLocks noChangeArrowheads="1"/>
          </p:cNvSpPr>
          <p:nvPr/>
        </p:nvSpPr>
        <p:spPr bwMode="auto">
          <a:xfrm rot="868731">
            <a:off x="5054747" y="115888"/>
            <a:ext cx="3122345" cy="1954213"/>
          </a:xfrm>
          <a:prstGeom prst="cloudCallout">
            <a:avLst>
              <a:gd name="adj1" fmla="val -73222"/>
              <a:gd name="adj2" fmla="val 54940"/>
            </a:avLst>
          </a:prstGeom>
          <a:solidFill>
            <a:srgbClr val="BDEE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Если вы правильно 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решите примеры , то 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 узнаете название красивейшего, но… </a:t>
            </a:r>
          </a:p>
          <a:p>
            <a:pPr algn="ctr"/>
            <a:endParaRPr lang="ru-RU" sz="1400" dirty="0">
              <a:solidFill>
                <a:srgbClr val="002060"/>
              </a:solidFill>
            </a:endParaRPr>
          </a:p>
        </p:txBody>
      </p:sp>
      <p:sp>
        <p:nvSpPr>
          <p:cNvPr id="7197" name="AutoShape 9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88350" y="6021388"/>
            <a:ext cx="576263" cy="620712"/>
          </a:xfrm>
          <a:prstGeom prst="actionButtonForwardNex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35851" name="Picture 11" descr="MC900433911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2500" y="476250"/>
            <a:ext cx="1344613" cy="1344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539750" y="6858000"/>
          <a:ext cx="6984774" cy="730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4129"/>
                <a:gridCol w="1164129"/>
                <a:gridCol w="1164129"/>
                <a:gridCol w="1164129"/>
                <a:gridCol w="1164129"/>
                <a:gridCol w="1164129"/>
              </a:tblGrid>
              <a:tr h="730880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Л</a:t>
                      </a:r>
                      <a:endParaRPr lang="ru-RU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0033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А</a:t>
                      </a:r>
                      <a:endParaRPr lang="ru-RU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0033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Н</a:t>
                      </a:r>
                      <a:endParaRPr lang="ru-RU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0033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Д</a:t>
                      </a:r>
                      <a:endParaRPr lang="ru-RU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0033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Ы</a:t>
                      </a:r>
                      <a:endParaRPr lang="ru-RU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0033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Ш</a:t>
                      </a:r>
                      <a:endParaRPr lang="ru-RU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0033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3.62838E-7 L 0.43837 0.5417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58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9" y="2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18 0.02127 L -0.00798 -0.6154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-3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188640"/>
            <a:ext cx="8229600" cy="115212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3100" b="1" dirty="0" smtClean="0">
                <a:solidFill>
                  <a:srgbClr val="870B0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Осторожно! </a:t>
            </a:r>
            <a:r>
              <a:rPr lang="ru-RU" sz="3100" b="1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ru-RU" sz="3100" b="1" dirty="0" smtClean="0">
                <a:latin typeface="Courier New" pitchFamily="49" charset="0"/>
                <a:cs typeface="Courier New" pitchFamily="49" charset="0"/>
              </a:rPr>
            </a:br>
            <a:r>
              <a:rPr lang="ru-RU" sz="3100" b="1" dirty="0" smtClean="0">
                <a:latin typeface="Courier New" pitchFamily="49" charset="0"/>
                <a:cs typeface="Courier New" pitchFamily="49" charset="0"/>
              </a:rPr>
              <a:t>Ландыш </a:t>
            </a:r>
            <a:r>
              <a:rPr lang="ru-RU" sz="3100" b="1" dirty="0" smtClean="0">
                <a:solidFill>
                  <a:srgbClr val="870B0B"/>
                </a:solidFill>
                <a:latin typeface="Courier New" pitchFamily="49" charset="0"/>
                <a:cs typeface="Courier New" pitchFamily="49" charset="0"/>
              </a:rPr>
              <a:t>опасен для жизни</a:t>
            </a:r>
            <a:r>
              <a:rPr lang="ru-RU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ru-RU" dirty="0" smtClean="0">
                <a:latin typeface="Courier New" pitchFamily="49" charset="0"/>
                <a:cs typeface="Courier New" pitchFamily="49" charset="0"/>
              </a:rPr>
            </a:br>
            <a:endParaRPr lang="ru-RU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536" y="1340768"/>
            <a:ext cx="3708400" cy="5184576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 algn="r">
              <a:defRPr/>
            </a:pPr>
            <a:r>
              <a:rPr lang="ru-RU" sz="2000" b="1" dirty="0" smtClean="0">
                <a:solidFill>
                  <a:srgbClr val="000F2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 что его любят: этот маленький и неприметный, но такой милый и душистый цветочек прекрасно растёт в тенистых уголках дачи, не только в лесу.</a:t>
            </a:r>
          </a:p>
          <a:p>
            <a:pPr algn="r">
              <a:defRPr/>
            </a:pP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ru-RU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Смертельно опасные части: всё растение целиком, но </a:t>
            </a:r>
          </a:p>
          <a:p>
            <a:pPr algn="r">
              <a:defRPr/>
            </a:pPr>
            <a:r>
              <a:rPr lang="ru-RU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 особенности листья.</a:t>
            </a:r>
          </a:p>
          <a:p>
            <a:pPr algn="r">
              <a:defRPr/>
            </a:pPr>
            <a:r>
              <a:rPr lang="ru-RU" sz="2400" b="1" dirty="0" smtClean="0">
                <a:solidFill>
                  <a:srgbClr val="870B0B"/>
                </a:solidFill>
                <a:latin typeface="Arial" pitchFamily="34" charset="0"/>
                <a:cs typeface="Arial" pitchFamily="34" charset="0"/>
              </a:rPr>
              <a:t>Будьте осторожны!</a:t>
            </a:r>
          </a:p>
          <a:p>
            <a:pPr algn="r">
              <a:defRPr/>
            </a:pP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Берегите здоровье!</a:t>
            </a:r>
            <a:endParaRPr lang="ru-RU" sz="2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197" name="Picture 2" descr="58E91ED7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>
            <a:lum bright="-20000" contrast="40000"/>
          </a:blip>
          <a:stretch>
            <a:fillRect/>
          </a:stretch>
        </p:blipFill>
        <p:spPr>
          <a:xfrm>
            <a:off x="4648200" y="1763982"/>
            <a:ext cx="4038600" cy="4203161"/>
          </a:xfr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</p:pic>
      <p:sp>
        <p:nvSpPr>
          <p:cNvPr id="8196" name="AutoShape 1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569325" y="6165850"/>
            <a:ext cx="574675" cy="692150"/>
          </a:xfrm>
          <a:prstGeom prst="actionButtonReturn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332656"/>
            <a:ext cx="6346825" cy="3429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sz="3800" b="1" dirty="0" smtClean="0">
                <a:latin typeface="Courier New" pitchFamily="49" charset="0"/>
                <a:cs typeface="Courier New" pitchFamily="49" charset="0"/>
              </a:rPr>
              <a:t>Задание от Пчёлки</a:t>
            </a:r>
          </a:p>
        </p:txBody>
      </p:sp>
      <p:pic>
        <p:nvPicPr>
          <p:cNvPr id="9219" name="Picture 4" descr="MC900151207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5896" y="5013176"/>
            <a:ext cx="1079500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0" name="AutoShape 5"/>
          <p:cNvSpPr>
            <a:spLocks noChangeArrowheads="1"/>
          </p:cNvSpPr>
          <p:nvPr/>
        </p:nvSpPr>
        <p:spPr bwMode="auto">
          <a:xfrm rot="910016">
            <a:off x="580649" y="3089734"/>
            <a:ext cx="3229988" cy="2395537"/>
          </a:xfrm>
          <a:prstGeom prst="cloudCallout">
            <a:avLst>
              <a:gd name="adj1" fmla="val 53481"/>
              <a:gd name="adj2" fmla="val 40639"/>
            </a:avLst>
          </a:prstGeom>
          <a:solidFill>
            <a:srgbClr val="BDEE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Найдите</a:t>
            </a:r>
          </a:p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среднее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арифметичес-кое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чисел</a:t>
            </a:r>
          </a:p>
        </p:txBody>
      </p:sp>
      <p:pic>
        <p:nvPicPr>
          <p:cNvPr id="9221" name="Picture 15" descr="MC90043705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1340768"/>
            <a:ext cx="17145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17" descr="MC900437054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95513" y="1268413"/>
            <a:ext cx="17145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3" name="AutoShape 18"/>
          <p:cNvSpPr>
            <a:spLocks noChangeArrowheads="1"/>
          </p:cNvSpPr>
          <p:nvPr/>
        </p:nvSpPr>
        <p:spPr bwMode="auto">
          <a:xfrm rot="-9304076">
            <a:off x="2106613" y="2579688"/>
            <a:ext cx="215900" cy="647700"/>
          </a:xfrm>
          <a:prstGeom prst="moon">
            <a:avLst>
              <a:gd name="adj" fmla="val 50000"/>
            </a:avLst>
          </a:prstGeom>
          <a:solidFill>
            <a:srgbClr val="FFCC00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9224" name="Picture 19" descr="MC900423229[1]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40200" y="1700213"/>
            <a:ext cx="1079500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5" name="Picture 20" descr="MC90043705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950" y="1412875"/>
            <a:ext cx="17145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6" name="AutoShape 21"/>
          <p:cNvSpPr>
            <a:spLocks noChangeArrowheads="1"/>
          </p:cNvSpPr>
          <p:nvPr/>
        </p:nvSpPr>
        <p:spPr bwMode="auto">
          <a:xfrm rot="-9304076">
            <a:off x="6931025" y="2579688"/>
            <a:ext cx="215900" cy="647700"/>
          </a:xfrm>
          <a:prstGeom prst="moon">
            <a:avLst>
              <a:gd name="adj" fmla="val 50000"/>
            </a:avLst>
          </a:prstGeom>
          <a:solidFill>
            <a:srgbClr val="FFCC00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9227" name="Picture 24" descr="MC900437056[1]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92725" y="1412875"/>
            <a:ext cx="17145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8" name="AutoShape 2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6659563" y="5445125"/>
            <a:ext cx="2305050" cy="647700"/>
          </a:xfrm>
          <a:prstGeom prst="actionButtonBlank">
            <a:avLst/>
          </a:prstGeom>
          <a:solidFill>
            <a:srgbClr val="993366"/>
          </a:solidFill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>
                <a:solidFill>
                  <a:srgbClr val="FF7C80"/>
                </a:solidFill>
              </a:rPr>
              <a:t>ОТВЕТ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92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1008063" y="3068960"/>
            <a:ext cx="7452369" cy="1139825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6000" dirty="0" smtClean="0">
                <a:solidFill>
                  <a:srgbClr val="590707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1,5+7,1    : 2 = 4,3</a:t>
            </a:r>
          </a:p>
        </p:txBody>
      </p:sp>
      <p:sp>
        <p:nvSpPr>
          <p:cNvPr id="10243" name="AutoShape 5"/>
          <p:cNvSpPr>
            <a:spLocks noChangeArrowheads="1"/>
          </p:cNvSpPr>
          <p:nvPr/>
        </p:nvSpPr>
        <p:spPr bwMode="auto">
          <a:xfrm rot="16381856">
            <a:off x="-827380" y="3131016"/>
            <a:ext cx="4176713" cy="10795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1348125891 h 21600"/>
              <a:gd name="T4" fmla="*/ 2147483647 w 21600"/>
              <a:gd name="T5" fmla="*/ 674062945 h 21600"/>
              <a:gd name="T6" fmla="*/ 2147483647 w 21600"/>
              <a:gd name="T7" fmla="*/ 1348125891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5400" y="10800"/>
                </a:moveTo>
                <a:cubicBezTo>
                  <a:pt x="5400" y="7817"/>
                  <a:pt x="7817" y="5400"/>
                  <a:pt x="10800" y="5400"/>
                </a:cubicBezTo>
                <a:cubicBezTo>
                  <a:pt x="13782" y="5399"/>
                  <a:pt x="16199" y="7817"/>
                  <a:pt x="16200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chemeClr val="accent3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0244" name="AutoShape 7"/>
          <p:cNvSpPr>
            <a:spLocks noChangeArrowheads="1"/>
          </p:cNvSpPr>
          <p:nvPr/>
        </p:nvSpPr>
        <p:spPr bwMode="auto">
          <a:xfrm rot="5235779">
            <a:off x="1434957" y="3027751"/>
            <a:ext cx="4464050" cy="1290638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1151978670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5400" y="10800"/>
                </a:moveTo>
                <a:cubicBezTo>
                  <a:pt x="5400" y="7817"/>
                  <a:pt x="7817" y="5400"/>
                  <a:pt x="10800" y="5400"/>
                </a:cubicBezTo>
                <a:cubicBezTo>
                  <a:pt x="13782" y="5399"/>
                  <a:pt x="16199" y="7817"/>
                  <a:pt x="16200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chemeClr val="accent3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0245" name="AutoShape 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53425" y="6021388"/>
            <a:ext cx="790575" cy="836612"/>
          </a:xfrm>
          <a:prstGeom prst="actionButtonReturn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2555776" y="332656"/>
            <a:ext cx="3024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latin typeface="Courier New" pitchFamily="49" charset="0"/>
                <a:cs typeface="Courier New" pitchFamily="49" charset="0"/>
              </a:rPr>
              <a:t>Решение:</a:t>
            </a:r>
            <a:endParaRPr lang="ru-RU" sz="3600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AutoShape 4"/>
          <p:cNvSpPr>
            <a:spLocks noChangeArrowheads="1"/>
          </p:cNvSpPr>
          <p:nvPr/>
        </p:nvSpPr>
        <p:spPr bwMode="auto">
          <a:xfrm>
            <a:off x="611188" y="2349500"/>
            <a:ext cx="7993062" cy="1655763"/>
          </a:xfrm>
          <a:prstGeom prst="ribbon2">
            <a:avLst>
              <a:gd name="adj1" fmla="val 12500"/>
              <a:gd name="adj2" fmla="val 50000"/>
            </a:avLst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6600" b="1" dirty="0">
                <a:solidFill>
                  <a:srgbClr val="590707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Молодцы!</a:t>
            </a:r>
          </a:p>
        </p:txBody>
      </p:sp>
      <p:sp>
        <p:nvSpPr>
          <p:cNvPr id="11267" name="AutoShape 6"/>
          <p:cNvSpPr>
            <a:spLocks noChangeArrowheads="1"/>
          </p:cNvSpPr>
          <p:nvPr/>
        </p:nvSpPr>
        <p:spPr bwMode="auto">
          <a:xfrm>
            <a:off x="5795963" y="4797425"/>
            <a:ext cx="3095625" cy="1916113"/>
          </a:xfrm>
          <a:prstGeom prst="star8">
            <a:avLst>
              <a:gd name="adj" fmla="val 38250"/>
            </a:avLst>
          </a:prstGeom>
          <a:solidFill>
            <a:srgbClr val="800080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7A5C99"/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ru-RU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Презентацию </a:t>
            </a:r>
          </a:p>
          <a:p>
            <a:pPr algn="ctr">
              <a:defRPr/>
            </a:pPr>
            <a:r>
              <a:rPr lang="ru-RU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подготовила</a:t>
            </a:r>
            <a:endParaRPr lang="ru-RU" dirty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defRPr/>
            </a:pPr>
            <a:r>
              <a:rPr lang="ru-RU" dirty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ученица 5 «Б» класса</a:t>
            </a:r>
          </a:p>
          <a:p>
            <a:pPr algn="ctr">
              <a:defRPr/>
            </a:pPr>
            <a:r>
              <a:rPr lang="ru-RU" dirty="0" err="1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Каххарова</a:t>
            </a:r>
            <a:r>
              <a:rPr lang="ru-RU" dirty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Рушана</a:t>
            </a:r>
          </a:p>
          <a:p>
            <a:pPr algn="ctr">
              <a:defRPr/>
            </a:pPr>
            <a:r>
              <a:rPr lang="ru-RU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Руководитель Смирнова Н.В.</a:t>
            </a:r>
            <a:endParaRPr lang="ru-RU" dirty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5536" y="5877272"/>
            <a:ext cx="47021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Были использованы материалы из коллекции</a:t>
            </a:r>
          </a:p>
          <a:p>
            <a:pPr algn="ctr"/>
            <a:r>
              <a:rPr lang="en-US" dirty="0" smtClean="0"/>
              <a:t>Power Point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327</TotalTime>
  <Words>223</Words>
  <Application>Microsoft Office PowerPoint</Application>
  <PresentationFormat>Экран (4:3)</PresentationFormat>
  <Paragraphs>62</Paragraphs>
  <Slides>9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Трек</vt:lpstr>
      <vt:lpstr>Разминка по математике</vt:lpstr>
      <vt:lpstr>Наши герои: Пчела, Божья Коровка и обезьянка!</vt:lpstr>
      <vt:lpstr>Наши герои предлагают вам поучаствовать в увлекательной разминке!</vt:lpstr>
      <vt:lpstr>Задание от обезьянки</vt:lpstr>
      <vt:lpstr>Задание  от Божьей Коровки</vt:lpstr>
      <vt:lpstr>Осторожно!  Ландыш опасен для жизни </vt:lpstr>
      <vt:lpstr>Задание от Пчёлки</vt:lpstr>
      <vt:lpstr>1,5+7,1    : 2 = 4,3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Разминка по математике!</dc:title>
  <dc:creator>revaz</dc:creator>
  <cp:lastModifiedBy>re</cp:lastModifiedBy>
  <cp:revision>30</cp:revision>
  <dcterms:modified xsi:type="dcterms:W3CDTF">2014-04-05T13:58:02Z</dcterms:modified>
</cp:coreProperties>
</file>