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72" r:id="rId4"/>
    <p:sldId id="273" r:id="rId5"/>
    <p:sldId id="258" r:id="rId6"/>
    <p:sldId id="260" r:id="rId7"/>
    <p:sldId id="257" r:id="rId8"/>
    <p:sldId id="259" r:id="rId9"/>
    <p:sldId id="261" r:id="rId10"/>
    <p:sldId id="262" r:id="rId11"/>
    <p:sldId id="263" r:id="rId12"/>
    <p:sldId id="265" r:id="rId13"/>
    <p:sldId id="276" r:id="rId14"/>
    <p:sldId id="275" r:id="rId15"/>
    <p:sldId id="266" r:id="rId16"/>
    <p:sldId id="267" r:id="rId17"/>
    <p:sldId id="268" r:id="rId18"/>
    <p:sldId id="270" r:id="rId19"/>
    <p:sldId id="271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2" r:id="rId30"/>
    <p:sldId id="293" r:id="rId31"/>
    <p:sldId id="294" r:id="rId32"/>
    <p:sldId id="295" r:id="rId33"/>
    <p:sldId id="296" r:id="rId34"/>
    <p:sldId id="297" r:id="rId35"/>
    <p:sldId id="290" r:id="rId36"/>
    <p:sldId id="291" r:id="rId37"/>
    <p:sldId id="289" r:id="rId38"/>
    <p:sldId id="298" r:id="rId39"/>
    <p:sldId id="28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17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92ED4-777F-4FEA-8FD3-F484150BCE4E}" type="doc">
      <dgm:prSet loTypeId="urn:microsoft.com/office/officeart/2005/8/layout/pList2#1" loCatId="list" qsTypeId="urn:microsoft.com/office/officeart/2005/8/quickstyle/3d8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43F28AD-D8CA-4DFD-9E16-55199DE799E5}">
      <dgm:prSet phldrT="[Текст]"/>
      <dgm:spPr/>
      <dgm:t>
        <a:bodyPr/>
        <a:lstStyle/>
        <a:p>
          <a:r>
            <a:rPr lang="ru-RU" dirty="0" smtClean="0">
              <a:latin typeface="Impact" pitchFamily="34" charset="0"/>
            </a:rPr>
            <a:t>Центральная</a:t>
          </a:r>
        </a:p>
        <a:p>
          <a:r>
            <a:rPr lang="ru-RU" dirty="0" smtClean="0">
              <a:latin typeface="Impact" pitchFamily="34" charset="0"/>
            </a:rPr>
            <a:t>симметрия</a:t>
          </a:r>
          <a:endParaRPr lang="ru-RU" dirty="0">
            <a:latin typeface="Impact" pitchFamily="34" charset="0"/>
          </a:endParaRPr>
        </a:p>
      </dgm:t>
    </dgm:pt>
    <dgm:pt modelId="{31F82C75-D1D8-4FA6-94C2-EF006417275F}" type="parTrans" cxnId="{4F495E4B-90AB-4A2F-9D1E-EF3C30689116}">
      <dgm:prSet/>
      <dgm:spPr/>
      <dgm:t>
        <a:bodyPr/>
        <a:lstStyle/>
        <a:p>
          <a:endParaRPr lang="ru-RU"/>
        </a:p>
      </dgm:t>
    </dgm:pt>
    <dgm:pt modelId="{F26B7529-223D-403F-AC5C-CA8335629283}" type="sibTrans" cxnId="{4F495E4B-90AB-4A2F-9D1E-EF3C30689116}">
      <dgm:prSet/>
      <dgm:spPr/>
      <dgm:t>
        <a:bodyPr/>
        <a:lstStyle/>
        <a:p>
          <a:endParaRPr lang="ru-RU"/>
        </a:p>
      </dgm:t>
    </dgm:pt>
    <dgm:pt modelId="{91E23958-C798-47B8-8104-51292EFC0007}">
      <dgm:prSet phldrT="[Текст]"/>
      <dgm:spPr/>
      <dgm:t>
        <a:bodyPr/>
        <a:lstStyle/>
        <a:p>
          <a:r>
            <a:rPr lang="ru-RU" dirty="0" smtClean="0">
              <a:latin typeface="Impact" pitchFamily="34" charset="0"/>
            </a:rPr>
            <a:t>Осевая симметрия</a:t>
          </a:r>
          <a:endParaRPr lang="ru-RU" dirty="0">
            <a:latin typeface="Impact" pitchFamily="34" charset="0"/>
          </a:endParaRPr>
        </a:p>
      </dgm:t>
    </dgm:pt>
    <dgm:pt modelId="{1FA1BE14-B120-46E7-A313-F1BA49A5ACE4}" type="parTrans" cxnId="{D7128B03-6A23-4E9E-A419-9AFBEC5BA76A}">
      <dgm:prSet/>
      <dgm:spPr/>
      <dgm:t>
        <a:bodyPr/>
        <a:lstStyle/>
        <a:p>
          <a:endParaRPr lang="ru-RU"/>
        </a:p>
      </dgm:t>
    </dgm:pt>
    <dgm:pt modelId="{03904DD4-2DD7-48B8-A556-F1C96F573592}" type="sibTrans" cxnId="{D7128B03-6A23-4E9E-A419-9AFBEC5BA76A}">
      <dgm:prSet/>
      <dgm:spPr/>
      <dgm:t>
        <a:bodyPr/>
        <a:lstStyle/>
        <a:p>
          <a:endParaRPr lang="ru-RU"/>
        </a:p>
      </dgm:t>
    </dgm:pt>
    <dgm:pt modelId="{F38142F0-63FB-4B95-9837-FB8B473041E8}">
      <dgm:prSet phldrT="[Текст]"/>
      <dgm:spPr/>
      <dgm:t>
        <a:bodyPr/>
        <a:lstStyle/>
        <a:p>
          <a:r>
            <a:rPr lang="ru-RU" dirty="0" smtClean="0">
              <a:latin typeface="Impact" pitchFamily="34" charset="0"/>
            </a:rPr>
            <a:t>Зеркальная симметрия</a:t>
          </a:r>
          <a:endParaRPr lang="ru-RU" dirty="0">
            <a:latin typeface="Impact" pitchFamily="34" charset="0"/>
          </a:endParaRPr>
        </a:p>
      </dgm:t>
    </dgm:pt>
    <dgm:pt modelId="{18817A5F-0B2E-4F62-83FB-B833232AABEB}" type="parTrans" cxnId="{7051A535-7007-4E74-88F8-F0A8335814BD}">
      <dgm:prSet/>
      <dgm:spPr/>
      <dgm:t>
        <a:bodyPr/>
        <a:lstStyle/>
        <a:p>
          <a:endParaRPr lang="ru-RU"/>
        </a:p>
      </dgm:t>
    </dgm:pt>
    <dgm:pt modelId="{00354341-9F0F-4497-A28F-32547D347A5B}" type="sibTrans" cxnId="{7051A535-7007-4E74-88F8-F0A8335814BD}">
      <dgm:prSet/>
      <dgm:spPr/>
      <dgm:t>
        <a:bodyPr/>
        <a:lstStyle/>
        <a:p>
          <a:endParaRPr lang="ru-RU"/>
        </a:p>
      </dgm:t>
    </dgm:pt>
    <dgm:pt modelId="{D565EA77-8DE5-4CCB-9E9B-E8469A470D3E}" type="pres">
      <dgm:prSet presAssocID="{E6892ED4-777F-4FEA-8FD3-F484150BCE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782A0A-96F9-404A-A464-A461DE6C629D}" type="pres">
      <dgm:prSet presAssocID="{E6892ED4-777F-4FEA-8FD3-F484150BCE4E}" presName="bkgdShp" presStyleLbl="alignAccFollowNode1" presStyleIdx="0" presStyleCnt="1" custScaleY="109601"/>
      <dgm:spPr/>
    </dgm:pt>
    <dgm:pt modelId="{D51C920F-129F-4021-9483-B9ADB3B4A0B0}" type="pres">
      <dgm:prSet presAssocID="{E6892ED4-777F-4FEA-8FD3-F484150BCE4E}" presName="linComp" presStyleCnt="0"/>
      <dgm:spPr/>
    </dgm:pt>
    <dgm:pt modelId="{854B3578-7DCF-42F1-8F71-969CBBEC71D7}" type="pres">
      <dgm:prSet presAssocID="{C43F28AD-D8CA-4DFD-9E16-55199DE799E5}" presName="compNode" presStyleCnt="0"/>
      <dgm:spPr/>
    </dgm:pt>
    <dgm:pt modelId="{8CAB855C-271C-4F57-80B9-9D8EEDAC5C17}" type="pres">
      <dgm:prSet presAssocID="{C43F28AD-D8CA-4DFD-9E16-55199DE799E5}" presName="node" presStyleLbl="node1" presStyleIdx="0" presStyleCnt="3" custScaleY="65981" custLinFactNeighborX="3739" custLinFactNeighborY="-11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4D7F8-4F50-4CCE-8E39-120384838045}" type="pres">
      <dgm:prSet presAssocID="{C43F28AD-D8CA-4DFD-9E16-55199DE799E5}" presName="invisiNode" presStyleLbl="node1" presStyleIdx="0" presStyleCnt="3"/>
      <dgm:spPr/>
    </dgm:pt>
    <dgm:pt modelId="{5B557BE2-1CEC-40DC-A67D-C968E0692C33}" type="pres">
      <dgm:prSet presAssocID="{C43F28AD-D8CA-4DFD-9E16-55199DE799E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804883-F493-4944-A4CB-F649F7B2C1C1}" type="pres">
      <dgm:prSet presAssocID="{F26B7529-223D-403F-AC5C-CA83356292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7087E16-92DD-43F7-945D-7D41AE079E44}" type="pres">
      <dgm:prSet presAssocID="{91E23958-C798-47B8-8104-51292EFC0007}" presName="compNode" presStyleCnt="0"/>
      <dgm:spPr/>
    </dgm:pt>
    <dgm:pt modelId="{8C7F628F-9451-49AC-B100-50BB491F340E}" type="pres">
      <dgm:prSet presAssocID="{91E23958-C798-47B8-8104-51292EFC0007}" presName="node" presStyleLbl="node1" presStyleIdx="1" presStyleCnt="3" custScaleY="65852" custLinFactNeighborX="-49" custLinFactNeighborY="-11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41A1F-1613-417B-97C8-67260637FF90}" type="pres">
      <dgm:prSet presAssocID="{91E23958-C798-47B8-8104-51292EFC0007}" presName="invisiNode" presStyleLbl="node1" presStyleIdx="1" presStyleCnt="3"/>
      <dgm:spPr/>
    </dgm:pt>
    <dgm:pt modelId="{FB0FF2DC-0864-448D-BCA4-CB8E4D12270C}" type="pres">
      <dgm:prSet presAssocID="{91E23958-C798-47B8-8104-51292EFC0007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B0D316E-59CE-4DCE-BA65-E335AA910CEE}" type="pres">
      <dgm:prSet presAssocID="{03904DD4-2DD7-48B8-A556-F1C96F5735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C13FDDE-D713-493B-857E-2B86FF89114D}" type="pres">
      <dgm:prSet presAssocID="{F38142F0-63FB-4B95-9837-FB8B473041E8}" presName="compNode" presStyleCnt="0"/>
      <dgm:spPr/>
    </dgm:pt>
    <dgm:pt modelId="{492DF3C6-2196-4171-B9B8-DEEC7293AF44}" type="pres">
      <dgm:prSet presAssocID="{F38142F0-63FB-4B95-9837-FB8B473041E8}" presName="node" presStyleLbl="node1" presStyleIdx="2" presStyleCnt="3" custScaleY="66744" custLinFactNeighborX="-1248" custLinFactNeighborY="-10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A9047-A577-4CAC-A5AD-B7EC73D323CE}" type="pres">
      <dgm:prSet presAssocID="{F38142F0-63FB-4B95-9837-FB8B473041E8}" presName="invisiNode" presStyleLbl="node1" presStyleIdx="2" presStyleCnt="3"/>
      <dgm:spPr/>
    </dgm:pt>
    <dgm:pt modelId="{FAF30061-AA25-4BD8-A56C-E3711E0DFCF4}" type="pres">
      <dgm:prSet presAssocID="{F38142F0-63FB-4B95-9837-FB8B473041E8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051A535-7007-4E74-88F8-F0A8335814BD}" srcId="{E6892ED4-777F-4FEA-8FD3-F484150BCE4E}" destId="{F38142F0-63FB-4B95-9837-FB8B473041E8}" srcOrd="2" destOrd="0" parTransId="{18817A5F-0B2E-4F62-83FB-B833232AABEB}" sibTransId="{00354341-9F0F-4497-A28F-32547D347A5B}"/>
    <dgm:cxn modelId="{9F1C85A7-2FE9-4266-A33C-71C20A51C0FA}" type="presOf" srcId="{91E23958-C798-47B8-8104-51292EFC0007}" destId="{8C7F628F-9451-49AC-B100-50BB491F340E}" srcOrd="0" destOrd="0" presId="urn:microsoft.com/office/officeart/2005/8/layout/pList2#1"/>
    <dgm:cxn modelId="{0DDCFAC0-EA00-4797-9AFB-99BDACF4D208}" type="presOf" srcId="{C43F28AD-D8CA-4DFD-9E16-55199DE799E5}" destId="{8CAB855C-271C-4F57-80B9-9D8EEDAC5C17}" srcOrd="0" destOrd="0" presId="urn:microsoft.com/office/officeart/2005/8/layout/pList2#1"/>
    <dgm:cxn modelId="{FD938D22-D16B-4CAC-A2D7-87CF6DEAE9BD}" type="presOf" srcId="{E6892ED4-777F-4FEA-8FD3-F484150BCE4E}" destId="{D565EA77-8DE5-4CCB-9E9B-E8469A470D3E}" srcOrd="0" destOrd="0" presId="urn:microsoft.com/office/officeart/2005/8/layout/pList2#1"/>
    <dgm:cxn modelId="{EE424043-77EC-4B20-BC62-3FABDB04C779}" type="presOf" srcId="{F38142F0-63FB-4B95-9837-FB8B473041E8}" destId="{492DF3C6-2196-4171-B9B8-DEEC7293AF44}" srcOrd="0" destOrd="0" presId="urn:microsoft.com/office/officeart/2005/8/layout/pList2#1"/>
    <dgm:cxn modelId="{11DEC2D9-6C68-4E32-8AEF-D3E885391775}" type="presOf" srcId="{F26B7529-223D-403F-AC5C-CA8335629283}" destId="{4F804883-F493-4944-A4CB-F649F7B2C1C1}" srcOrd="0" destOrd="0" presId="urn:microsoft.com/office/officeart/2005/8/layout/pList2#1"/>
    <dgm:cxn modelId="{D7128B03-6A23-4E9E-A419-9AFBEC5BA76A}" srcId="{E6892ED4-777F-4FEA-8FD3-F484150BCE4E}" destId="{91E23958-C798-47B8-8104-51292EFC0007}" srcOrd="1" destOrd="0" parTransId="{1FA1BE14-B120-46E7-A313-F1BA49A5ACE4}" sibTransId="{03904DD4-2DD7-48B8-A556-F1C96F573592}"/>
    <dgm:cxn modelId="{4F495E4B-90AB-4A2F-9D1E-EF3C30689116}" srcId="{E6892ED4-777F-4FEA-8FD3-F484150BCE4E}" destId="{C43F28AD-D8CA-4DFD-9E16-55199DE799E5}" srcOrd="0" destOrd="0" parTransId="{31F82C75-D1D8-4FA6-94C2-EF006417275F}" sibTransId="{F26B7529-223D-403F-AC5C-CA8335629283}"/>
    <dgm:cxn modelId="{E123105B-717B-44DD-A22D-45C7F6054B88}" type="presOf" srcId="{03904DD4-2DD7-48B8-A556-F1C96F573592}" destId="{AB0D316E-59CE-4DCE-BA65-E335AA910CEE}" srcOrd="0" destOrd="0" presId="urn:microsoft.com/office/officeart/2005/8/layout/pList2#1"/>
    <dgm:cxn modelId="{600713F9-242A-4E1C-8945-F901AEB6CF81}" type="presParOf" srcId="{D565EA77-8DE5-4CCB-9E9B-E8469A470D3E}" destId="{1A782A0A-96F9-404A-A464-A461DE6C629D}" srcOrd="0" destOrd="0" presId="urn:microsoft.com/office/officeart/2005/8/layout/pList2#1"/>
    <dgm:cxn modelId="{A8D13316-7A1D-4DE3-AA82-A3F49959E93B}" type="presParOf" srcId="{D565EA77-8DE5-4CCB-9E9B-E8469A470D3E}" destId="{D51C920F-129F-4021-9483-B9ADB3B4A0B0}" srcOrd="1" destOrd="0" presId="urn:microsoft.com/office/officeart/2005/8/layout/pList2#1"/>
    <dgm:cxn modelId="{6F72FE73-6D90-43EA-8A84-47120ADA7EE3}" type="presParOf" srcId="{D51C920F-129F-4021-9483-B9ADB3B4A0B0}" destId="{854B3578-7DCF-42F1-8F71-969CBBEC71D7}" srcOrd="0" destOrd="0" presId="urn:microsoft.com/office/officeart/2005/8/layout/pList2#1"/>
    <dgm:cxn modelId="{9188DF59-286D-43D7-ACD1-B5D26D446CFB}" type="presParOf" srcId="{854B3578-7DCF-42F1-8F71-969CBBEC71D7}" destId="{8CAB855C-271C-4F57-80B9-9D8EEDAC5C17}" srcOrd="0" destOrd="0" presId="urn:microsoft.com/office/officeart/2005/8/layout/pList2#1"/>
    <dgm:cxn modelId="{4AFBF76E-8BF7-4146-9A9F-35901F5EF29B}" type="presParOf" srcId="{854B3578-7DCF-42F1-8F71-969CBBEC71D7}" destId="{1DE4D7F8-4F50-4CCE-8E39-120384838045}" srcOrd="1" destOrd="0" presId="urn:microsoft.com/office/officeart/2005/8/layout/pList2#1"/>
    <dgm:cxn modelId="{5BA3818F-3C3B-4331-A244-D49AE24D9E1A}" type="presParOf" srcId="{854B3578-7DCF-42F1-8F71-969CBBEC71D7}" destId="{5B557BE2-1CEC-40DC-A67D-C968E0692C33}" srcOrd="2" destOrd="0" presId="urn:microsoft.com/office/officeart/2005/8/layout/pList2#1"/>
    <dgm:cxn modelId="{1267E7AD-EA6D-4066-A24B-D9B376292869}" type="presParOf" srcId="{D51C920F-129F-4021-9483-B9ADB3B4A0B0}" destId="{4F804883-F493-4944-A4CB-F649F7B2C1C1}" srcOrd="1" destOrd="0" presId="urn:microsoft.com/office/officeart/2005/8/layout/pList2#1"/>
    <dgm:cxn modelId="{FECC4600-CAA1-4B8C-8B55-3AC1E3399CAC}" type="presParOf" srcId="{D51C920F-129F-4021-9483-B9ADB3B4A0B0}" destId="{F7087E16-92DD-43F7-945D-7D41AE079E44}" srcOrd="2" destOrd="0" presId="urn:microsoft.com/office/officeart/2005/8/layout/pList2#1"/>
    <dgm:cxn modelId="{513D5ED4-9D1B-43BB-8976-194DE7AE2555}" type="presParOf" srcId="{F7087E16-92DD-43F7-945D-7D41AE079E44}" destId="{8C7F628F-9451-49AC-B100-50BB491F340E}" srcOrd="0" destOrd="0" presId="urn:microsoft.com/office/officeart/2005/8/layout/pList2#1"/>
    <dgm:cxn modelId="{BCAEC176-16E8-44B0-94F0-6FEF98FA58FE}" type="presParOf" srcId="{F7087E16-92DD-43F7-945D-7D41AE079E44}" destId="{DCA41A1F-1613-417B-97C8-67260637FF90}" srcOrd="1" destOrd="0" presId="urn:microsoft.com/office/officeart/2005/8/layout/pList2#1"/>
    <dgm:cxn modelId="{92456F63-DFDD-44A4-B9D0-D38ECB8FDA8F}" type="presParOf" srcId="{F7087E16-92DD-43F7-945D-7D41AE079E44}" destId="{FB0FF2DC-0864-448D-BCA4-CB8E4D12270C}" srcOrd="2" destOrd="0" presId="urn:microsoft.com/office/officeart/2005/8/layout/pList2#1"/>
    <dgm:cxn modelId="{C64FDE79-7533-432F-AE1D-2AED9E2E0135}" type="presParOf" srcId="{D51C920F-129F-4021-9483-B9ADB3B4A0B0}" destId="{AB0D316E-59CE-4DCE-BA65-E335AA910CEE}" srcOrd="3" destOrd="0" presId="urn:microsoft.com/office/officeart/2005/8/layout/pList2#1"/>
    <dgm:cxn modelId="{CB684922-490B-4441-8E28-3D965EE48FD8}" type="presParOf" srcId="{D51C920F-129F-4021-9483-B9ADB3B4A0B0}" destId="{CC13FDDE-D713-493B-857E-2B86FF89114D}" srcOrd="4" destOrd="0" presId="urn:microsoft.com/office/officeart/2005/8/layout/pList2#1"/>
    <dgm:cxn modelId="{FC6227FF-3A9B-4EEA-8D42-129AABC5C08E}" type="presParOf" srcId="{CC13FDDE-D713-493B-857E-2B86FF89114D}" destId="{492DF3C6-2196-4171-B9B8-DEEC7293AF44}" srcOrd="0" destOrd="0" presId="urn:microsoft.com/office/officeart/2005/8/layout/pList2#1"/>
    <dgm:cxn modelId="{9805D429-2F14-45F6-A552-FB5160B7C1FE}" type="presParOf" srcId="{CC13FDDE-D713-493B-857E-2B86FF89114D}" destId="{C9BA9047-A577-4CAC-A5AD-B7EC73D323CE}" srcOrd="1" destOrd="0" presId="urn:microsoft.com/office/officeart/2005/8/layout/pList2#1"/>
    <dgm:cxn modelId="{7032BF99-CF64-484C-AE1C-33EA1AAB923B}" type="presParOf" srcId="{CC13FDDE-D713-493B-857E-2B86FF89114D}" destId="{FAF30061-AA25-4BD8-A56C-E3711E0DFCF4}" srcOrd="2" destOrd="0" presId="urn:microsoft.com/office/officeart/2005/8/layout/pList2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782A0A-96F9-404A-A464-A461DE6C629D}">
      <dsp:nvSpPr>
        <dsp:cNvPr id="0" name=""/>
        <dsp:cNvSpPr/>
      </dsp:nvSpPr>
      <dsp:spPr>
        <a:xfrm>
          <a:off x="0" y="56872"/>
          <a:ext cx="8715436" cy="232541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557BE2-1CEC-40DC-A67D-C968E0692C33}">
      <dsp:nvSpPr>
        <dsp:cNvPr id="0" name=""/>
        <dsp:cNvSpPr/>
      </dsp:nvSpPr>
      <dsp:spPr>
        <a:xfrm>
          <a:off x="261463" y="662165"/>
          <a:ext cx="2560159" cy="15559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B855C-271C-4F57-80B9-9D8EEDAC5C17}">
      <dsp:nvSpPr>
        <dsp:cNvPr id="0" name=""/>
        <dsp:cNvSpPr/>
      </dsp:nvSpPr>
      <dsp:spPr>
        <a:xfrm rot="10800000">
          <a:off x="357187" y="2643203"/>
          <a:ext cx="2560159" cy="1711018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Impact" pitchFamily="34" charset="0"/>
            </a:rPr>
            <a:t>Центральная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Impact" pitchFamily="34" charset="0"/>
            </a:rPr>
            <a:t>симметрия</a:t>
          </a:r>
          <a:endParaRPr lang="ru-RU" sz="2800" kern="1200" dirty="0">
            <a:latin typeface="Impact" pitchFamily="34" charset="0"/>
          </a:endParaRPr>
        </a:p>
      </dsp:txBody>
      <dsp:txXfrm rot="10800000">
        <a:off x="357187" y="2643203"/>
        <a:ext cx="2560159" cy="1711018"/>
      </dsp:txXfrm>
    </dsp:sp>
    <dsp:sp modelId="{FB0FF2DC-0864-448D-BCA4-CB8E4D12270C}">
      <dsp:nvSpPr>
        <dsp:cNvPr id="0" name=""/>
        <dsp:cNvSpPr/>
      </dsp:nvSpPr>
      <dsp:spPr>
        <a:xfrm>
          <a:off x="3077638" y="663001"/>
          <a:ext cx="2560159" cy="15559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F628F-9451-49AC-B100-50BB491F340E}">
      <dsp:nvSpPr>
        <dsp:cNvPr id="0" name=""/>
        <dsp:cNvSpPr/>
      </dsp:nvSpPr>
      <dsp:spPr>
        <a:xfrm rot="10800000">
          <a:off x="3076383" y="2643196"/>
          <a:ext cx="2560159" cy="1707673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Impact" pitchFamily="34" charset="0"/>
            </a:rPr>
            <a:t>Осевая симметрия</a:t>
          </a:r>
          <a:endParaRPr lang="ru-RU" sz="2800" kern="1200" dirty="0">
            <a:latin typeface="Impact" pitchFamily="34" charset="0"/>
          </a:endParaRPr>
        </a:p>
      </dsp:txBody>
      <dsp:txXfrm rot="10800000">
        <a:off x="3076383" y="2643196"/>
        <a:ext cx="2560159" cy="1707673"/>
      </dsp:txXfrm>
    </dsp:sp>
    <dsp:sp modelId="{FAF30061-AA25-4BD8-A56C-E3711E0DFCF4}">
      <dsp:nvSpPr>
        <dsp:cNvPr id="0" name=""/>
        <dsp:cNvSpPr/>
      </dsp:nvSpPr>
      <dsp:spPr>
        <a:xfrm>
          <a:off x="5893813" y="657218"/>
          <a:ext cx="2560159" cy="15559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DF3C6-2196-4171-B9B8-DEEC7293AF44}">
      <dsp:nvSpPr>
        <dsp:cNvPr id="0" name=""/>
        <dsp:cNvSpPr/>
      </dsp:nvSpPr>
      <dsp:spPr>
        <a:xfrm rot="10800000">
          <a:off x="5861862" y="2643196"/>
          <a:ext cx="2560159" cy="173080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Impact" pitchFamily="34" charset="0"/>
            </a:rPr>
            <a:t>Зеркальная симметрия</a:t>
          </a:r>
          <a:endParaRPr lang="ru-RU" sz="2800" kern="1200" dirty="0">
            <a:latin typeface="Impact" pitchFamily="34" charset="0"/>
          </a:endParaRPr>
        </a:p>
      </dsp:txBody>
      <dsp:txXfrm rot="10800000">
        <a:off x="5861862" y="2643196"/>
        <a:ext cx="2560159" cy="1730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D3F-0899-43F5-80EE-8F54B4B3061B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CE0CED-6B1E-4E3E-AC90-A58E8232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D3F-0899-43F5-80EE-8F54B4B3061B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0CED-6B1E-4E3E-AC90-A58E8232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D3F-0899-43F5-80EE-8F54B4B3061B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0CED-6B1E-4E3E-AC90-A58E8232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D3F-0899-43F5-80EE-8F54B4B3061B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CE0CED-6B1E-4E3E-AC90-A58E8232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D3F-0899-43F5-80EE-8F54B4B3061B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0CED-6B1E-4E3E-AC90-A58E82320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D3F-0899-43F5-80EE-8F54B4B3061B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0CED-6B1E-4E3E-AC90-A58E8232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D3F-0899-43F5-80EE-8F54B4B3061B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CE0CED-6B1E-4E3E-AC90-A58E82320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D3F-0899-43F5-80EE-8F54B4B3061B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0CED-6B1E-4E3E-AC90-A58E8232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D3F-0899-43F5-80EE-8F54B4B3061B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0CED-6B1E-4E3E-AC90-A58E8232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D3F-0899-43F5-80EE-8F54B4B3061B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0CED-6B1E-4E3E-AC90-A58E8232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D3F-0899-43F5-80EE-8F54B4B3061B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0CED-6B1E-4E3E-AC90-A58E82320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B14D3F-0899-43F5-80EE-8F54B4B3061B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CE0CED-6B1E-4E3E-AC90-A58E82320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lets-adm.ru/" TargetMode="External"/><Relationship Id="rId2" Type="http://schemas.openxmlformats.org/officeDocument/2006/relationships/hyperlink" Target="http://spynet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llelets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4537529_large_Snezhinka_16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34" y="1928802"/>
            <a:ext cx="4857784" cy="471490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6228184" y="4149080"/>
            <a:ext cx="2664296" cy="20882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000" dirty="0" smtClean="0">
                <a:latin typeface="Impact" pitchFamily="34" charset="0"/>
              </a:rPr>
              <a:t>ВЫПОЛНИЛИ РАБОТУ</a:t>
            </a:r>
          </a:p>
          <a:p>
            <a:pPr algn="r"/>
            <a:r>
              <a:rPr lang="ru-RU" sz="2000" dirty="0" smtClean="0">
                <a:latin typeface="Impact" pitchFamily="34" charset="0"/>
              </a:rPr>
              <a:t>ученики 10 А класса </a:t>
            </a:r>
          </a:p>
          <a:p>
            <a:pPr algn="r"/>
            <a:r>
              <a:rPr lang="ru-RU" sz="2000" dirty="0" smtClean="0">
                <a:latin typeface="Impact" pitchFamily="34" charset="0"/>
              </a:rPr>
              <a:t>МБОУ СОШ №24 г. Ельца</a:t>
            </a:r>
          </a:p>
          <a:p>
            <a:pPr algn="r"/>
            <a:r>
              <a:rPr lang="ru-RU" sz="2000" dirty="0" smtClean="0">
                <a:latin typeface="Impact" pitchFamily="34" charset="0"/>
              </a:rPr>
              <a:t>Герега Василиса и </a:t>
            </a:r>
          </a:p>
          <a:p>
            <a:pPr algn="r"/>
            <a:r>
              <a:rPr lang="ru-RU" sz="2000" dirty="0" smtClean="0">
                <a:latin typeface="Impact" pitchFamily="34" charset="0"/>
              </a:rPr>
              <a:t>Родионов  Аркадий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Руководитель: учитель математики</a:t>
            </a:r>
          </a:p>
          <a:p>
            <a:pPr algn="r"/>
            <a:r>
              <a:rPr lang="ru-RU" sz="2000" dirty="0" err="1" smtClean="0">
                <a:latin typeface="Impact" pitchFamily="34" charset="0"/>
              </a:rPr>
              <a:t>Винокурова</a:t>
            </a:r>
            <a:r>
              <a:rPr lang="ru-RU" sz="2000" dirty="0" smtClean="0">
                <a:latin typeface="Impact" pitchFamily="34" charset="0"/>
              </a:rPr>
              <a:t> Галина Ивановна</a:t>
            </a:r>
          </a:p>
          <a:p>
            <a:pPr algn="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500042"/>
            <a:ext cx="8686800" cy="1470577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Haettenschweiler" pitchFamily="34" charset="0"/>
              </a:rPr>
              <a:t>СИММЕТРИЯ ВОКРУГ НАС</a:t>
            </a:r>
            <a:endParaRPr lang="ru-RU" sz="6000" dirty="0"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Осевая симметрия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053018" cy="251777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Impact" pitchFamily="34" charset="0"/>
              </a:rPr>
              <a:t>Все организмы, растущие в прикрепленном состоянии (деревья) или живущие на дне океана (морские звезды), т. е. организмы, для которых направление силы тяжести является решающим, имеют ось симметрии.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5" name="Рисунок 4" descr="p72914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55047">
            <a:off x="5572132" y="1357298"/>
            <a:ext cx="3429000" cy="4572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cb2da609c56121efe2b9a8a3f99e6c4f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402031">
            <a:off x="1000100" y="4000504"/>
            <a:ext cx="4071966" cy="235745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Осевая симметрия в архитектуре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5267332" cy="328614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Impact" pitchFamily="34" charset="0"/>
              </a:rPr>
              <a:t>Осевая симметрия давольно редко использовалась в истории архитектуры. Ей подчинены античные круглые храмы и построенные в подражание им парковые павильоны классицизма. Центрально-осевая симметрия определяет также форму некоторых архитектурных деталей – например колонн и их капителей.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da94bec9d14ad171648b840b33fcac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39720">
            <a:off x="5837253" y="1246942"/>
            <a:ext cx="3147430" cy="4682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lets_td_dom_torgovli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297044">
            <a:off x="741599" y="3983492"/>
            <a:ext cx="4591311" cy="2445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2071678"/>
            <a:ext cx="3900484" cy="1357311"/>
          </a:xfrm>
        </p:spPr>
        <p:txBody>
          <a:bodyPr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    </a:t>
            </a:r>
            <a:r>
              <a:rPr lang="ru-RU" sz="2000" dirty="0" smtClean="0">
                <a:latin typeface="Impact" pitchFamily="34" charset="0"/>
                <a:cs typeface="Times New Roman" pitchFamily="18" charset="0"/>
              </a:rPr>
              <a:t>Две точки </a:t>
            </a:r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А и А</a:t>
            </a:r>
            <a:r>
              <a:rPr lang="ru-RU" sz="2000" baseline="-25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Impact" pitchFamily="34" charset="0"/>
                <a:cs typeface="Times New Roman" pitchFamily="18" charset="0"/>
              </a:rPr>
              <a:t>называются </a:t>
            </a:r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симметричными </a:t>
            </a:r>
            <a:r>
              <a:rPr lang="ru-RU" sz="2000" dirty="0" smtClean="0">
                <a:latin typeface="Impact" pitchFamily="34" charset="0"/>
                <a:cs typeface="Times New Roman" pitchFamily="18" charset="0"/>
              </a:rPr>
              <a:t>относительно точки </a:t>
            </a:r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Impact" pitchFamily="34" charset="0"/>
                <a:cs typeface="Times New Roman" pitchFamily="18" charset="0"/>
              </a:rPr>
              <a:t>, если </a:t>
            </a:r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О </a:t>
            </a:r>
            <a:r>
              <a:rPr lang="ru-RU" sz="2000" dirty="0" smtClean="0">
                <a:latin typeface="Impact" pitchFamily="34" charset="0"/>
                <a:cs typeface="Times New Roman" pitchFamily="18" charset="0"/>
              </a:rPr>
              <a:t>- середина отрезка </a:t>
            </a:r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АА</a:t>
            </a:r>
            <a:r>
              <a:rPr lang="ru-RU" sz="2000" baseline="-25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Impact" pitchFamily="34" charset="0"/>
                <a:cs typeface="Times New Roman" pitchFamily="18" charset="0"/>
              </a:rPr>
              <a:t>. Точка </a:t>
            </a:r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Impact" pitchFamily="34" charset="0"/>
                <a:cs typeface="Times New Roman" pitchFamily="18" charset="0"/>
              </a:rPr>
              <a:t> считается симметричной самой себе.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http://tmn.fio.ru/works/04x/307/centra3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285992"/>
            <a:ext cx="4214842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88" y="1214438"/>
            <a:ext cx="857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Центральная симметрия </a:t>
            </a:r>
            <a:r>
              <a:rPr lang="ru-RU" dirty="0" smtClean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отображение пространства на себя, при котором любая точка переходит в симметричную ей точку, </a:t>
            </a:r>
            <a:r>
              <a:rPr lang="ru-RU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относительно центра О.</a:t>
            </a:r>
            <a:endParaRPr lang="ru-RU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285728"/>
            <a:ext cx="914400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Центральная симметрия В геометрии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85720" y="4357694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Impact" pitchFamily="34" charset="0"/>
              </a:rPr>
              <a:t>Фигура называется симметричной относительно точки </a:t>
            </a:r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О, </a:t>
            </a:r>
            <a:r>
              <a:rPr lang="ru-RU" dirty="0" smtClean="0">
                <a:solidFill>
                  <a:schemeClr val="tx2"/>
                </a:solidFill>
                <a:latin typeface="Impact" pitchFamily="34" charset="0"/>
              </a:rPr>
              <a:t>если </a:t>
            </a:r>
            <a:r>
              <a:rPr lang="ru-RU" dirty="0">
                <a:solidFill>
                  <a:schemeClr val="tx2"/>
                </a:solidFill>
                <a:latin typeface="Impact" pitchFamily="34" charset="0"/>
              </a:rPr>
              <a:t>для каждой точки фигуры симметричная ей точка относительно точки О        также принадлежит этой фигуре. </a:t>
            </a:r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Точка </a:t>
            </a:r>
            <a:r>
              <a:rPr lang="ru-RU" dirty="0">
                <a:solidFill>
                  <a:srgbClr val="C00000"/>
                </a:solidFill>
                <a:latin typeface="Impact" pitchFamily="34" charset="0"/>
              </a:rPr>
              <a:t>О называется центром симметрии фигуры. </a:t>
            </a:r>
            <a:r>
              <a:rPr lang="ru-RU" dirty="0">
                <a:solidFill>
                  <a:schemeClr val="tx2"/>
                </a:solidFill>
                <a:latin typeface="Impact" pitchFamily="34" charset="0"/>
              </a:rPr>
              <a:t>Говорят  также, что фигура обладает центральной симметрией.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центральная симметрия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840287"/>
            <a:ext cx="8482042" cy="201771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Impact" pitchFamily="34" charset="0"/>
              </a:rPr>
              <a:t>Существует множество видов симметрии как в растительном, так и в животном мире, но при всем многообразии живых организмов, принцип симметрии действует всегда, и этот факт еще раз подчеркивает гармоничность нашего мира.</a:t>
            </a:r>
            <a:endParaRPr lang="ru-RU" sz="2000" dirty="0">
              <a:latin typeface="Impact" pitchFamily="34" charset="0"/>
            </a:endParaRPr>
          </a:p>
        </p:txBody>
      </p:sp>
      <p:pic>
        <p:nvPicPr>
          <p:cNvPr id="7" name="Рисунок 6" descr="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435090">
            <a:off x="1213064" y="1504086"/>
            <a:ext cx="321471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32821_html_m27b577fc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82063">
            <a:off x="5214942" y="1500174"/>
            <a:ext cx="3214678" cy="307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центральная симметрия в архитектуре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43050"/>
            <a:ext cx="4552952" cy="235745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dirty="0" smtClean="0">
                <a:latin typeface="Impact" pitchFamily="34" charset="0"/>
                <a:cs typeface="Times New Roman" pitchFamily="18" charset="0"/>
              </a:rPr>
              <a:t>От композиции здания в первую очередь зависит впечатление, которое производит архитектурное сооружение. Наиболее ясны и уравновешены здания с симметричной композицией, поэтому </a:t>
            </a:r>
            <a:r>
              <a:rPr lang="ru-RU" sz="2600" dirty="0" smtClean="0">
                <a:latin typeface="Impact" pitchFamily="34" charset="0"/>
              </a:rPr>
              <a:t>центральная симметрия присутствует во многих архитектурных объектах.</a:t>
            </a: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6" name="Рисунок 5" descr="3832834_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54887">
            <a:off x="344824" y="4054643"/>
            <a:ext cx="400052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61461">
            <a:off x="5349168" y="1651394"/>
            <a:ext cx="3228788" cy="4718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Impact" pitchFamily="34" charset="0"/>
              </a:rPr>
              <a:t>Зеркальная симметрия геометрии</a:t>
            </a:r>
            <a:endParaRPr lang="ru-RU" sz="4000" dirty="0">
              <a:latin typeface="Impact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2844" y="1285860"/>
            <a:ext cx="87868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Зеркальная симметрия </a:t>
            </a:r>
            <a:r>
              <a:rPr lang="ru-RU" sz="2000" dirty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отображение пространства на себя, при котором любая точка переходит в симметричную ей точку, </a:t>
            </a:r>
            <a:r>
              <a:rPr lang="ru-RU" sz="20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относительно плоскости а.</a:t>
            </a: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5" name="Рисунок 4" descr="http://www.novgorod.fio.ru/projects/Project137/myweb2/s2a.jpg"/>
          <p:cNvPicPr/>
          <p:nvPr/>
        </p:nvPicPr>
        <p:blipFill>
          <a:blip r:embed="rId2" cstate="email"/>
          <a:srcRect l="1977" t="2902" r="9074" b="7142"/>
          <a:stretch>
            <a:fillRect/>
          </a:stretch>
        </p:blipFill>
        <p:spPr bwMode="auto">
          <a:xfrm>
            <a:off x="5214942" y="2000240"/>
            <a:ext cx="378621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2143116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Зеркально симметричные объекты</a:t>
            </a:r>
            <a:endParaRPr lang="ru-RU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7" name="Рисунок 6" descr="http://www.novgorod.fio.ru/projects/Project137/myweb2/s3a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714752"/>
            <a:ext cx="15716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http://www.novgorod.fio.ru/projects/Project137/myweb2/s3a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857760"/>
            <a:ext cx="15716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428860" y="3857628"/>
            <a:ext cx="2000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Осевая симметрия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214546" y="5072074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Зеркальная симметрия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214546" y="2643182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Центральная симметрия</a:t>
            </a:r>
          </a:p>
        </p:txBody>
      </p:sp>
      <p:pic>
        <p:nvPicPr>
          <p:cNvPr id="12" name="Рисунок 11" descr="http://www.novgorod.fio.ru/projects/Project137/myweb2/s3a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2571744"/>
            <a:ext cx="15716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зеркальная симметрия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053018" cy="251777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Impact" pitchFamily="34" charset="0"/>
              </a:rPr>
              <a:t>Для животных, способных передвигаться в воде, воздухе или по земле, кроме направления силы тяжести, важным оказывается и направление движения животного. Такие животные могут обладать только плоскостью симметрии, которая определяется векторами силы тяжести и направления движения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7" name="Рисунок 6" descr="f_65637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1494">
            <a:off x="1071538" y="4071942"/>
            <a:ext cx="392909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73971_html_479b80c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428340">
            <a:off x="5715008" y="1643050"/>
            <a:ext cx="2785642" cy="416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572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Зеркальная симметрия в архитектуре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553480" cy="178595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Impact" pitchFamily="34" charset="0"/>
              </a:rPr>
              <a:t>В современной архитектуре, также как и в древней, часто используется зеркальная симметрия. Ее использование создает определенный архитектурный ансамбль, добавляет ему органомичности и придает законченный вид.</a:t>
            </a:r>
          </a:p>
          <a:p>
            <a:endParaRPr lang="ru-RU" dirty="0"/>
          </a:p>
        </p:txBody>
      </p:sp>
      <p:pic>
        <p:nvPicPr>
          <p:cNvPr id="6" name="Рисунок 5" descr="IMG_02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8790">
            <a:off x="416305" y="2517351"/>
            <a:ext cx="366710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x_04c205f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65504">
            <a:off x="5095711" y="2207042"/>
            <a:ext cx="407196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lets_td_gildiy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39881">
            <a:off x="2928926" y="3929066"/>
            <a:ext cx="457962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Асимметрия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8196290" cy="379570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Impact" pitchFamily="34" charset="0"/>
              </a:rPr>
              <a:t>С математической точки зрения асимметрия – это отсутствие симметрии. В природе нет абсолютной симметрии. Истинную красоту имеет то, что гармонично соединят в себе симметрию и асимметрию. Во  многих произведениях искусства, архитектуры и т.п. мы можем обнаружить как симметрию, так и асимметрию.</a:t>
            </a:r>
            <a:endParaRPr lang="ru-RU" sz="1800" dirty="0">
              <a:latin typeface="Impact" pitchFamily="34" charset="0"/>
            </a:endParaRPr>
          </a:p>
        </p:txBody>
      </p:sp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440160">
            <a:off x="5946269" y="2493175"/>
            <a:ext cx="2857116" cy="386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0006-011-Simmetrija-i-asimmetrija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 rot="155438">
            <a:off x="2720843" y="2942862"/>
            <a:ext cx="3856938" cy="352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7" descr="6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957796">
            <a:off x="204586" y="3130099"/>
            <a:ext cx="3945860" cy="2572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Дисимметрия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714752"/>
            <a:ext cx="4929222" cy="271464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Impact" pitchFamily="34" charset="0"/>
              </a:rPr>
              <a:t>Дисимметрия – это частичное отсутствие симметрии, ее расстройство,  выраженное в наличии одних симметричных свойств и отсутствии других. Дисимметрия – явление широко распространенное в природе. Она характерна и для человека. Человек дисимметричен, несмотря на то, что очертания его тела имеют плоскость симметрии.</a:t>
            </a:r>
            <a:endParaRPr lang="ru-RU" sz="1800" dirty="0">
              <a:latin typeface="Impact" pitchFamily="34" charset="0"/>
            </a:endParaRPr>
          </a:p>
        </p:txBody>
      </p:sp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56816">
            <a:off x="5387361" y="1426522"/>
            <a:ext cx="3138807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Elets-Afisha-EGU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251439">
            <a:off x="652334" y="1227072"/>
            <a:ext cx="4343400" cy="23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1109620_7_star_88mnm3.png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285728"/>
            <a:ext cx="8286808" cy="621510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Содержание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</a:rPr>
              <a:t>Обоснование возникшей проблемы</a:t>
            </a:r>
          </a:p>
          <a:p>
            <a:pPr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</a:rPr>
              <a:t>Задачи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</a:rPr>
              <a:t>Почему симметрично все живое?</a:t>
            </a:r>
          </a:p>
          <a:p>
            <a:pPr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</a:rPr>
              <a:t>Что такое симметрия</a:t>
            </a:r>
          </a:p>
          <a:p>
            <a:pPr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</a:rPr>
              <a:t>Основные виды симметрии</a:t>
            </a:r>
          </a:p>
          <a:p>
            <a:pPr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</a:rPr>
              <a:t>Осевая симметрия </a:t>
            </a:r>
          </a:p>
          <a:p>
            <a:pPr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</a:rPr>
              <a:t>Центральная симметрия</a:t>
            </a:r>
          </a:p>
          <a:p>
            <a:pPr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</a:rPr>
              <a:t>Зеркальная симметрия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</a:rPr>
              <a:t>Асимметрия</a:t>
            </a:r>
          </a:p>
          <a:p>
            <a:pPr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</a:rPr>
              <a:t>Дисимметрия</a:t>
            </a:r>
          </a:p>
          <a:p>
            <a:pPr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</a:rPr>
              <a:t>Социологический опрос</a:t>
            </a:r>
          </a:p>
          <a:p>
            <a:pPr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</a:rPr>
              <a:t>Итоги опроса</a:t>
            </a:r>
          </a:p>
          <a:p>
            <a:pPr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</a:rPr>
              <a:t>Елец и симметрия</a:t>
            </a:r>
          </a:p>
          <a:p>
            <a:pPr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</a:rPr>
              <a:t>Симметрия лица</a:t>
            </a:r>
          </a:p>
          <a:p>
            <a:pPr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</a:rPr>
              <a:t>Вывод </a:t>
            </a:r>
          </a:p>
          <a:p>
            <a:pPr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</a:rPr>
              <a:t>Литература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Социологический опрос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5762" cy="47244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Impact" pitchFamily="34" charset="0"/>
              </a:rPr>
              <a:t>Нас заинтересовал вопрос значения симметрии в жизни людей, поэтому мы провели социологический опрос среди учеников и учителей нашей школы, а также обратились к прохожим на улицах города.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Impact" pitchFamily="34" charset="0"/>
              </a:rPr>
              <a:t>В результате этого опроса мы надеемся узнать, что люди считают более практичным, эстетичным и преобладающим в архитектуре нашего города, внешности человека и быту: симметрия или ассимметрия?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5" name="Содержимое 4" descr="DSC0002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 rot="199490">
            <a:off x="4729041" y="1545887"/>
            <a:ext cx="412908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928694"/>
          </a:xfrm>
        </p:spPr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Отношение к симметрии в быту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5053018" cy="2928958"/>
          </a:xfrm>
        </p:spPr>
        <p:txBody>
          <a:bodyPr>
            <a:normAutofit/>
          </a:bodyPr>
          <a:lstStyle/>
          <a:p>
            <a:pPr algn="just"/>
            <a:r>
              <a:rPr lang="ru-RU" sz="1700" dirty="0" smtClean="0">
                <a:latin typeface="Impact" pitchFamily="34" charset="0"/>
              </a:rPr>
              <a:t>Первым пунктом в нашем опросе стал вопрос: чему вы отдаете предпочтение в быту. Мы выяснили, что симметричным вещам отдают предпочтение 45% респондентов, еще для 45% процентов это не важно, и всего лишь 10% предпочитают асимметричные вещи. Таким образом, мы видим, что в быту человеку более приятна симметрия.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User\Рабочий стол\Новая папка (2)\chart (7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 r="15624"/>
          <a:stretch>
            <a:fillRect/>
          </a:stretch>
        </p:blipFill>
        <p:spPr bwMode="auto">
          <a:xfrm>
            <a:off x="5572132" y="1357298"/>
            <a:ext cx="3214710" cy="28575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SC000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43934">
            <a:off x="958134" y="3646082"/>
            <a:ext cx="390505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Что люди предпочитают в архитектуре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68" y="1214422"/>
            <a:ext cx="5429288" cy="4724400"/>
          </a:xfrm>
        </p:spPr>
        <p:txBody>
          <a:bodyPr>
            <a:normAutofit/>
          </a:bodyPr>
          <a:lstStyle/>
          <a:p>
            <a:pPr algn="just"/>
            <a:r>
              <a:rPr lang="ru-RU" sz="1700" dirty="0" smtClean="0">
                <a:latin typeface="Impact" pitchFamily="34" charset="0"/>
              </a:rPr>
              <a:t>В следующем вопросе мы узнали, что респонданты предпочитают видеть в архитектурных сооружениях и выяснили, что 60% нравятся симметричные сооружения, 25% асимметричные, а для пятнадцати процентов это не имеет значения. То есть можно сказать, что симметрия играет огромную роль в представлениях о красоте архитектурных сооружений.</a:t>
            </a:r>
            <a:endParaRPr lang="ru-RU" sz="1700" dirty="0">
              <a:latin typeface="Impact" pitchFamily="34" charset="0"/>
            </a:endParaRPr>
          </a:p>
        </p:txBody>
      </p:sp>
      <p:pic>
        <p:nvPicPr>
          <p:cNvPr id="2050" name="Picture 2" descr="C:\Documents and Settings\User\Рабочий стол\Новая папка (2)\chart (1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 r="13374"/>
          <a:stretch>
            <a:fillRect/>
          </a:stretch>
        </p:blipFill>
        <p:spPr bwMode="auto">
          <a:xfrm>
            <a:off x="214282" y="2000240"/>
            <a:ext cx="3300438" cy="28575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SC000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227880">
            <a:off x="4350428" y="3721427"/>
            <a:ext cx="388109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000132"/>
          </a:xfrm>
        </p:spPr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Какая одежда приятнее для глаз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53480" cy="1828800"/>
          </a:xfrm>
        </p:spPr>
        <p:txBody>
          <a:bodyPr>
            <a:normAutofit/>
          </a:bodyPr>
          <a:lstStyle/>
          <a:p>
            <a:pPr algn="just"/>
            <a:r>
              <a:rPr lang="ru-RU" sz="1700" dirty="0" smtClean="0">
                <a:latin typeface="Impact" pitchFamily="34" charset="0"/>
              </a:rPr>
              <a:t>Третий вопрос звучал так: что Вам больше нравится в одежде? И 45% ответили, что в одежде они предпочитают симметрию, 25% нравится асимметрия и 30% это не важно. Мы видим, что в одежде приветствуется и симметрия и асимметрия, а лучше всего их промежуточная стадия, то есть дисимметрия.</a:t>
            </a:r>
            <a:endParaRPr lang="ru-RU" sz="1700" dirty="0">
              <a:latin typeface="Impact" pitchFamily="34" charset="0"/>
            </a:endParaRPr>
          </a:p>
        </p:txBody>
      </p:sp>
      <p:pic>
        <p:nvPicPr>
          <p:cNvPr id="3074" name="Picture 2" descr="C:\Documents and Settings\User\Рабочий стол\Новая папка (2)\char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 r="11499"/>
          <a:stretch>
            <a:fillRect/>
          </a:stretch>
        </p:blipFill>
        <p:spPr bwMode="auto">
          <a:xfrm>
            <a:off x="285720" y="3000372"/>
            <a:ext cx="3371876" cy="28575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DSC000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09205">
            <a:off x="4561144" y="3170994"/>
            <a:ext cx="3933968" cy="307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000132"/>
          </a:xfrm>
        </p:spPr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Главная функция симметрии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5000636"/>
            <a:ext cx="8339166" cy="1643074"/>
          </a:xfrm>
        </p:spPr>
        <p:txBody>
          <a:bodyPr>
            <a:normAutofit/>
          </a:bodyPr>
          <a:lstStyle/>
          <a:p>
            <a:pPr algn="just"/>
            <a:r>
              <a:rPr lang="ru-RU" sz="1700" dirty="0" smtClean="0">
                <a:latin typeface="Impact" pitchFamily="34" charset="0"/>
              </a:rPr>
              <a:t>В этом вопросе мы выяснили, какую функцию по мнению респондентов выполняет симметрия. 70% из них считают, что прежде всего практическую, 20% затруднились с ответом, и лишь 10% процентов выбрали эстетическую значимость. Таким образом люди полагают, что симметрия необходима главным образом для надежности и удобства в использовании.</a:t>
            </a:r>
            <a:endParaRPr lang="ru-RU" sz="1700" dirty="0">
              <a:latin typeface="Impact" pitchFamily="34" charset="0"/>
            </a:endParaRPr>
          </a:p>
        </p:txBody>
      </p:sp>
      <p:pic>
        <p:nvPicPr>
          <p:cNvPr id="4098" name="Picture 2" descr="C:\Documents and Settings\User\Рабочий стол\Новая папка (2)\chart (2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 r="15249"/>
          <a:stretch>
            <a:fillRect/>
          </a:stretch>
        </p:blipFill>
        <p:spPr bwMode="auto">
          <a:xfrm>
            <a:off x="5572132" y="1214422"/>
            <a:ext cx="3229000" cy="28575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SC000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55415">
            <a:off x="548319" y="1234656"/>
            <a:ext cx="4714876" cy="35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Симметрия нашего города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42984"/>
            <a:ext cx="8624918" cy="1000132"/>
          </a:xfrm>
        </p:spPr>
        <p:txBody>
          <a:bodyPr>
            <a:normAutofit/>
          </a:bodyPr>
          <a:lstStyle/>
          <a:p>
            <a:pPr algn="just"/>
            <a:r>
              <a:rPr lang="ru-RU" sz="1700" dirty="0" smtClean="0">
                <a:latin typeface="Impact" pitchFamily="34" charset="0"/>
              </a:rPr>
              <a:t>Так же мы спросили: что по мнению респондентов преобладает в архитектуре нашего города. 50% считают, что восновном город построен асимметрично, 35% кажется, что преобладает симметрия, и 15% не знают ответа.</a:t>
            </a:r>
            <a:endParaRPr lang="ru-RU" sz="1700" dirty="0">
              <a:latin typeface="Impact" pitchFamily="34" charset="0"/>
            </a:endParaRPr>
          </a:p>
        </p:txBody>
      </p:sp>
      <p:pic>
        <p:nvPicPr>
          <p:cNvPr id="5122" name="Picture 2" descr="C:\Documents and Settings\User\Рабочий стол\Новая папка (2)\chart (3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 r="11499"/>
          <a:stretch>
            <a:fillRect/>
          </a:stretch>
        </p:blipFill>
        <p:spPr bwMode="auto">
          <a:xfrm>
            <a:off x="5286380" y="2500306"/>
            <a:ext cx="3371876" cy="28575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SC0004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309103">
            <a:off x="494496" y="2601484"/>
            <a:ext cx="422988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Что преобладает в природе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5000636"/>
            <a:ext cx="7910538" cy="1323964"/>
          </a:xfrm>
        </p:spPr>
        <p:txBody>
          <a:bodyPr>
            <a:normAutofit/>
          </a:bodyPr>
          <a:lstStyle/>
          <a:p>
            <a:pPr algn="just"/>
            <a:r>
              <a:rPr lang="ru-RU" sz="1700" dirty="0" smtClean="0">
                <a:latin typeface="Impact" pitchFamily="34" charset="0"/>
              </a:rPr>
              <a:t>Мы узнали у респондентов, что по их мнению должно преобладать в приподе. И оказалось, что большинство (55%) считает, что для природы характерна симметрия, 25% считают, что все-таки асимметрия, и 20% не нашли подходящего ответа.</a:t>
            </a:r>
            <a:endParaRPr lang="ru-RU" sz="1700" dirty="0">
              <a:latin typeface="Impact" pitchFamily="34" charset="0"/>
            </a:endParaRPr>
          </a:p>
        </p:txBody>
      </p:sp>
      <p:pic>
        <p:nvPicPr>
          <p:cNvPr id="6147" name="Picture 3" descr="C:\Documents and Settings\User\Рабочий стол\char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 r="17124"/>
          <a:stretch>
            <a:fillRect/>
          </a:stretch>
        </p:blipFill>
        <p:spPr bwMode="auto">
          <a:xfrm>
            <a:off x="571472" y="1357298"/>
            <a:ext cx="3157562" cy="28575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DSC000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25341">
            <a:off x="3970634" y="1295867"/>
            <a:ext cx="4786313" cy="3607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928694"/>
          </a:xfrm>
        </p:spPr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Симметрия как эталон красоты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4422"/>
            <a:ext cx="8339166" cy="1785950"/>
          </a:xfrm>
        </p:spPr>
        <p:txBody>
          <a:bodyPr>
            <a:normAutofit/>
          </a:bodyPr>
          <a:lstStyle/>
          <a:p>
            <a:pPr algn="just"/>
            <a:r>
              <a:rPr lang="ru-RU" sz="1700" dirty="0" smtClean="0">
                <a:latin typeface="Impact" pitchFamily="34" charset="0"/>
              </a:rPr>
              <a:t>Некоторые ученые считают, что при выборе партнера люди оценивают его физическую красоту исходя из симметричности его внешности. Что же об этом считают опрошенные? 40% из них считают, что симметрия является признаком красоты, 30% сказали, что симметрия во внешности не так важна, и еще 30% затруднились при выборе ответа.</a:t>
            </a:r>
            <a:endParaRPr lang="ru-RU" sz="1700" dirty="0">
              <a:latin typeface="Impact" pitchFamily="34" charset="0"/>
            </a:endParaRPr>
          </a:p>
        </p:txBody>
      </p:sp>
      <p:pic>
        <p:nvPicPr>
          <p:cNvPr id="7170" name="Picture 2" descr="C:\Documents and Settings\User\Рабочий стол\Новая папка (2)\chart (5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 r="11499"/>
          <a:stretch>
            <a:fillRect/>
          </a:stretch>
        </p:blipFill>
        <p:spPr bwMode="auto">
          <a:xfrm>
            <a:off x="5572132" y="3071810"/>
            <a:ext cx="3371876" cy="28575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SC0005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21724">
            <a:off x="638510" y="2928583"/>
            <a:ext cx="461075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72301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Итоги опроса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624918" cy="447200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Impact" pitchFamily="34" charset="0"/>
              </a:rPr>
              <a:t>В ходе исследований мы выяснили, что хоть симметрия и является доминирующей в представлениях о красоте и правильности, асимметрия тоже имеет свое значение. И можно сделать вывод, что наиболее оптимальным вариантом является дисимметрия. То есть самым приятным для человеческого глаза является сочетание симметри и асимметрии. Это действительно так, ведь даже в природе редко встечаются идеально симметричные объекты.</a:t>
            </a:r>
            <a:endParaRPr lang="ru-RU" sz="2400" dirty="0">
              <a:latin typeface="Impact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857620" y="6000768"/>
            <a:ext cx="1285884" cy="12144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Елец и симметрия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Impact" pitchFamily="34" charset="0"/>
              </a:rPr>
              <a:t>В нашем городе, как и во множестве других горолов, можно встретить различные проявления как симметрии, так и асимметрии в архитектуре зданий, а так же общей планировке города. Это зависит от методов застройки, ландшафта и многих других факторов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Impact" pitchFamily="34" charset="0"/>
              </a:rPr>
              <a:t>Чтобы изучить данный вопрос, мы пообщались с одним из городских архитекторов и узнали много интересного.</a:t>
            </a:r>
            <a:endParaRPr lang="ru-RU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94537517_large_Snezhinka_4.png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250133" y="-964434"/>
            <a:ext cx="6572296" cy="878687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Обоснование возникшей проблемы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4800" y="1428736"/>
            <a:ext cx="4191000" cy="489586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Impact" pitchFamily="34" charset="0"/>
              </a:rPr>
              <a:t>Какова частота встречаемости симметричных и несимметричных форм в природе, искусстве, архитектуре?</a:t>
            </a:r>
          </a:p>
          <a:p>
            <a:pPr algn="just"/>
            <a:endParaRPr lang="ru-RU" dirty="0" smtClean="0">
              <a:latin typeface="Impact" pitchFamily="34" charset="0"/>
            </a:endParaRPr>
          </a:p>
          <a:p>
            <a:pPr algn="just"/>
            <a:r>
              <a:rPr lang="ru-RU" dirty="0" smtClean="0">
                <a:latin typeface="Impact" pitchFamily="34" charset="0"/>
              </a:rPr>
              <a:t>Как симметрия и асиметрия влияют на наше настроение?</a:t>
            </a:r>
          </a:p>
          <a:p>
            <a:pPr algn="just"/>
            <a:endParaRPr lang="ru-RU" dirty="0" smtClean="0">
              <a:latin typeface="Impact" pitchFamily="34" charset="0"/>
            </a:endParaRPr>
          </a:p>
          <a:p>
            <a:pPr algn="just"/>
            <a:r>
              <a:rPr lang="ru-RU" dirty="0" smtClean="0">
                <a:latin typeface="Impact" pitchFamily="34" charset="0"/>
              </a:rPr>
              <a:t>Какова роль симметрии в жизни общества?</a:t>
            </a:r>
          </a:p>
          <a:p>
            <a:pPr algn="just"/>
            <a:endParaRPr lang="ru-RU" dirty="0" smtClean="0">
              <a:latin typeface="Impact" pitchFamily="34" charset="0"/>
            </a:endParaRPr>
          </a:p>
          <a:p>
            <a:pPr algn="just"/>
            <a:r>
              <a:rPr lang="ru-RU" dirty="0" smtClean="0">
                <a:latin typeface="Impact" pitchFamily="34" charset="0"/>
              </a:rPr>
              <a:t>Можем ли мы считать использование симметрии приёмом гармонизирующим восприятие?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43400" cy="496730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Impact" pitchFamily="34" charset="0"/>
              </a:rPr>
              <a:t>Насколько симметрия преобладает в архитектуре нашего города?</a:t>
            </a:r>
          </a:p>
          <a:p>
            <a:pPr algn="just"/>
            <a:endParaRPr lang="ru-RU" dirty="0" smtClean="0">
              <a:latin typeface="Impact" pitchFamily="34" charset="0"/>
            </a:endParaRPr>
          </a:p>
          <a:p>
            <a:pPr algn="just"/>
            <a:r>
              <a:rPr lang="ru-RU" dirty="0" smtClean="0">
                <a:latin typeface="Impact" pitchFamily="34" charset="0"/>
              </a:rPr>
              <a:t>Что человек предпочитает в быту, природе, одежде, что он считает более эстетичным?</a:t>
            </a:r>
          </a:p>
          <a:p>
            <a:pPr algn="just"/>
            <a:endParaRPr lang="ru-RU" dirty="0" smtClean="0">
              <a:latin typeface="Impact" pitchFamily="34" charset="0"/>
            </a:endParaRPr>
          </a:p>
          <a:p>
            <a:pPr algn="just"/>
            <a:r>
              <a:rPr lang="ru-RU" dirty="0" smtClean="0">
                <a:latin typeface="Impact" pitchFamily="34" charset="0"/>
              </a:rPr>
              <a:t>Какие же функции выполняет архитектурная симметрия в Елеце?</a:t>
            </a:r>
          </a:p>
          <a:p>
            <a:pPr algn="just"/>
            <a:endParaRPr lang="ru-RU" dirty="0" smtClean="0">
              <a:latin typeface="Impact" pitchFamily="34" charset="0"/>
            </a:endParaRPr>
          </a:p>
          <a:p>
            <a:pPr algn="just"/>
            <a:r>
              <a:rPr lang="ru-RU" dirty="0" smtClean="0">
                <a:latin typeface="Impact" pitchFamily="34" charset="0"/>
              </a:rPr>
              <a:t>Насколько часто симметрия используется при создании архитектурных сооружений?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arta_eleca_avtomobilnaja.gif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8596" y="1071546"/>
            <a:ext cx="591506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7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Симметрия в общей планировке Ельца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rot="21240103">
            <a:off x="304800" y="4857760"/>
            <a:ext cx="8624918" cy="146684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Impact" pitchFamily="34" charset="0"/>
              </a:rPr>
              <a:t>Первым делом мы узнали, насколько симметрична общая планировка Ельца. И оказалось, что восновном город построен не симметрично, особенно его старая часть. Однако в последние время строятся новые микрорайоны, в планировке которых можно наблюдать симметрию с элементами дисимметрии, которые обусловлены характером ландшафта.</a:t>
            </a:r>
            <a:endParaRPr lang="ru-RU" sz="18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elets_vveden_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00298" y="1071546"/>
            <a:ext cx="3929090" cy="324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img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 rot="469463">
            <a:off x="856959" y="915747"/>
            <a:ext cx="2016856" cy="328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1073482">
            <a:off x="5959122" y="902599"/>
            <a:ext cx="1787344" cy="3337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214282" y="4786322"/>
            <a:ext cx="8777318" cy="153827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Impact" pitchFamily="34" charset="0"/>
              </a:rPr>
              <a:t>Можно с уверенностью сказать, что в архитектуре любых зданий присутствуют элементы симметрии, что обусловлено удобством эксплуатации и экономичности строительства симметричных объектов. Так же это имеет большое эстетическое значение.</a:t>
            </a:r>
            <a:endParaRPr lang="ru-RU" sz="2000" dirty="0">
              <a:latin typeface="Impact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Симметрия зданий</a:t>
            </a:r>
            <a:endParaRPr lang="ru-RU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Симметрия в современной архитектуре города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Impact" pitchFamily="34" charset="0"/>
              </a:rPr>
              <a:t>Так же мы узнали у архитектора, что с геометрической точки зрения почти все здания Ельца симметричны или дисимметричны. Особенно акцентируется внимание на этом в новых постройках.</a:t>
            </a:r>
          </a:p>
          <a:p>
            <a:pPr algn="just"/>
            <a:r>
              <a:rPr lang="ru-RU" dirty="0" smtClean="0">
                <a:latin typeface="Impact" pitchFamily="34" charset="0"/>
              </a:rPr>
              <a:t>На данной фотографии мы видим два зеркально симметричных здания на въезде в Засосенскую часть города.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5" name="Содержимое 4" descr="x_04c205fc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 rot="21365504">
            <a:off x="4528237" y="1287451"/>
            <a:ext cx="4343400" cy="305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767266" cy="4724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Impact" pitchFamily="34" charset="0"/>
              </a:rPr>
              <a:t>Такой же въезд собираются построить в районе Эльта. Архитектор нам сказала, что здания будут симметричными только визуально с определенного ракурса. Это также связано с особенностями ландшафта и будущей эксплуатации этих зданий. На снимке со спутника видно место будущей застройки.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1026" name="Picture 2" descr="C:\Documents and Settings\User\Рабочий стол\Новая папка (2)\elets_map_google2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2071678"/>
            <a:ext cx="285752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6858016" y="3643314"/>
            <a:ext cx="571504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User\Рабочий стол\204_0121160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683670"/>
            <a:ext cx="2871769" cy="3174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Рабочий стол\elets_el_bozh_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29083">
            <a:off x="5683662" y="3534099"/>
            <a:ext cx="2786082" cy="2943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Елецкие памятники симметрии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Impact" pitchFamily="34" charset="0"/>
              </a:rPr>
              <a:t>Особенно стоит обратить внимание на гордость города – елецкие церкви, многие из которых построены по принципам осевой симметрии. Старинная архитектура отличается особой сложностью геометрии, и церкви стали верхом мастерства зодчества.</a:t>
            </a:r>
            <a:endParaRPr lang="ru-RU" sz="2000" dirty="0">
              <a:latin typeface="Impact" pitchFamily="34" charset="0"/>
            </a:endParaRPr>
          </a:p>
        </p:txBody>
      </p:sp>
      <p:pic>
        <p:nvPicPr>
          <p:cNvPr id="2050" name="Picture 2" descr="C:\Documents and Settings\User\Рабочий стол\0_7429_1f3be570_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428736"/>
            <a:ext cx="4343400" cy="234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>
            <a:stCxn id="2050" idx="1"/>
            <a:endCxn id="2050" idx="3"/>
          </p:cNvCxnSpPr>
          <p:nvPr/>
        </p:nvCxnSpPr>
        <p:spPr>
          <a:xfrm rot="10800000" flipH="1">
            <a:off x="4572000" y="2602736"/>
            <a:ext cx="4343400" cy="1588"/>
          </a:xfrm>
          <a:prstGeom prst="line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Documents and Settings\User\Рабочий стол\07284_20070722_1746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43584">
            <a:off x="3211233" y="4484025"/>
            <a:ext cx="2286000" cy="171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1000132"/>
          </a:xfrm>
        </p:spPr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Симметрия лица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8624918" cy="107157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Impact" pitchFamily="34" charset="0"/>
              </a:rPr>
              <a:t>На просторах интернета мы наткнулись на одно очень интересное исследование - проект, призванный показать, что такое по-настоящему симметричные лица. </a:t>
            </a:r>
          </a:p>
        </p:txBody>
      </p:sp>
      <p:pic>
        <p:nvPicPr>
          <p:cNvPr id="10" name="Содержимое 9" descr="5b927e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6929454" y="2285992"/>
            <a:ext cx="190634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80cb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736" y="2285992"/>
            <a:ext cx="192882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34629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2285992"/>
            <a:ext cx="1966906" cy="300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ea89b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2285992"/>
            <a:ext cx="1938331" cy="298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одержимое 3"/>
          <p:cNvSpPr txBox="1">
            <a:spLocks/>
          </p:cNvSpPr>
          <p:nvPr/>
        </p:nvSpPr>
        <p:spPr>
          <a:xfrm>
            <a:off x="357158" y="5500702"/>
            <a:ext cx="8643966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Каждую фотографию людей разрезали на две части и соединили левую сторону лица с левой, а правую с правой. </a:t>
            </a:r>
            <a:r>
              <a:rPr lang="ru-RU" sz="2000" dirty="0" smtClean="0">
                <a:solidFill>
                  <a:schemeClr val="tx2"/>
                </a:solidFill>
                <a:latin typeface="Impact" pitchFamily="34" charset="0"/>
              </a:rPr>
              <a:t>Вот что получилось…</a:t>
            </a:r>
            <a:endParaRPr lang="ru-RU" sz="20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Симметрия лица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6" name="Рисунок 5" descr="1d1117339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1071546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ecb44089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1071546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416c7c38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3857628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5" descr="4184618028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>
            <a:off x="4857752" y="3857628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4537519_large_Snezhinka_5.png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158" y="214290"/>
            <a:ext cx="8501122" cy="6000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Симметрия лица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4800" y="1214422"/>
            <a:ext cx="8410604" cy="511017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Impact" pitchFamily="34" charset="0"/>
              </a:rPr>
              <a:t>Таким образом, можно с уверенностью сказать, что абсолютной симметрии в человеческом лице нет. И хоть на вид левая и правая половины нашего лица симметричны, все же в их чертах присутствует диссиметрия. </a:t>
            </a:r>
          </a:p>
          <a:p>
            <a:pPr algn="just"/>
            <a:endParaRPr lang="ru-RU" sz="2000" dirty="0" smtClean="0">
              <a:latin typeface="Impact" pitchFamily="34" charset="0"/>
            </a:endParaRPr>
          </a:p>
          <a:p>
            <a:pPr algn="just"/>
            <a:r>
              <a:rPr lang="ru-RU" sz="2000" dirty="0" smtClean="0">
                <a:latin typeface="Impact" pitchFamily="34" charset="0"/>
              </a:rPr>
              <a:t>Существует распространенная теория, что если сделать так со своей фотографией и потом смотреть на нее, то становится легче найти внутреннюю гармонию, и быть более уравновешенным и спокойным.</a:t>
            </a:r>
          </a:p>
          <a:p>
            <a:pPr algn="just"/>
            <a:endParaRPr lang="ru-RU" sz="2000" dirty="0" smtClean="0">
              <a:latin typeface="Impact" pitchFamily="34" charset="0"/>
            </a:endParaRPr>
          </a:p>
          <a:p>
            <a:pPr algn="just"/>
            <a:r>
              <a:rPr lang="ru-RU" sz="2000" dirty="0" smtClean="0">
                <a:latin typeface="Impact" pitchFamily="34" charset="0"/>
              </a:rPr>
              <a:t>Очень интересно, что учеными замечено, что если левая половина лица становится зеркально-симметричной правой, то это как правило происходит к самому концу жизни. Иными словами перед смертью. Также интересен тот факт, что черты симметриии в лицах наиболее прослеживаются у душевнобольных.</a:t>
            </a:r>
          </a:p>
          <a:p>
            <a:endParaRPr lang="ru-RU" sz="20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Вывод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Impact" pitchFamily="34" charset="0"/>
              </a:rPr>
              <a:t>Подводя итог, можно с уверенностью сказать, что симметрия играет огромную роль в жизни человека, ее применение очень широко и разнообразно. Симметрия встречается в самых разнообразных областях: в природе, науке, архитектуре.</a:t>
            </a:r>
          </a:p>
          <a:p>
            <a:r>
              <a:rPr lang="ru-RU" dirty="0" smtClean="0">
                <a:latin typeface="Impact" pitchFamily="34" charset="0"/>
              </a:rPr>
              <a:t>Мы узнали, что симметрия имеет большое применение в архитектуре. Она относится к числу наиболее сильных средств организации формы. Симметричность строения воспринимающих органов является одной из причин ее активного воздействия на восприятие.</a:t>
            </a:r>
          </a:p>
          <a:p>
            <a:r>
              <a:rPr lang="ru-RU" dirty="0" smtClean="0">
                <a:latin typeface="Impact" pitchFamily="34" charset="0"/>
              </a:rPr>
              <a:t>Симметрия сооружения связывается с организацией его функций. Она является эффективным средством приведения к единству. Однако применение симметрии в архитектуре должно быть поставлено в зависимость от целесообразной организации жизненных процессов и логики конструкции.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Impact" pitchFamily="34" charset="0"/>
              </a:rPr>
              <a:t>Однако совершенная симметрия встречается не так часто, как может показаться. Большее распространение получила дисимметрия, так как она зачастую выполняет ряд необходимых функций.</a:t>
            </a:r>
          </a:p>
          <a:p>
            <a:r>
              <a:rPr lang="ru-RU" dirty="0" smtClean="0">
                <a:latin typeface="Impact" pitchFamily="34" charset="0"/>
              </a:rPr>
              <a:t>Мы выяснили, что абсолютная симметрия в сложных сооружениях зачастую не возможна. Дисимметрия наблюдается не только в архитектуре, но и в природе. Даже человек дисимметричен.</a:t>
            </a:r>
          </a:p>
          <a:p>
            <a:r>
              <a:rPr lang="ru-RU" dirty="0" smtClean="0">
                <a:latin typeface="Impact" pitchFamily="34" charset="0"/>
              </a:rPr>
              <a:t>Асимметрия наимение распространена в окружающем нас мире. Однако мы можем ее наблюдать, например, в планировке таких старинных городов, как Елец.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Литература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http://spynet.ru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http://elets-adm.ru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http://allelets.ru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Impact" pitchFamily="34" charset="0"/>
              </a:rPr>
              <a:t>М.В. Величко «Математика. Проектная деятельность учащихся»</a:t>
            </a:r>
          </a:p>
          <a:p>
            <a:r>
              <a:rPr lang="ru-RU" sz="2000" dirty="0" smtClean="0">
                <a:latin typeface="Impact" pitchFamily="34" charset="0"/>
              </a:rPr>
              <a:t>А.В. Волошинов «Математика и Искусство»</a:t>
            </a:r>
          </a:p>
          <a:p>
            <a:r>
              <a:rPr lang="ru-RU" sz="2000" dirty="0" smtClean="0">
                <a:latin typeface="Impact" pitchFamily="34" charset="0"/>
              </a:rPr>
              <a:t>В. Горлов, А. Новосельцев «Елец веками строился»</a:t>
            </a:r>
            <a:endParaRPr lang="ru-RU" sz="20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задачи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4800" y="1357298"/>
            <a:ext cx="4191000" cy="496730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Impact" pitchFamily="34" charset="0"/>
              </a:rPr>
              <a:t>Определить понятие «симметрия», рассмотреть ее виды и понять ее значимость в архитектуре, искустве, природе и науке.</a:t>
            </a:r>
          </a:p>
          <a:p>
            <a:r>
              <a:rPr lang="ru-RU" dirty="0" smtClean="0">
                <a:latin typeface="Impact" pitchFamily="34" charset="0"/>
              </a:rPr>
              <a:t>Выявить насколько широко симметрия присутствует в архитектурных сооружениях.</a:t>
            </a:r>
          </a:p>
          <a:p>
            <a:endParaRPr lang="ru-RU" dirty="0" smtClean="0">
              <a:latin typeface="Impact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343400" cy="489586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Impact" pitchFamily="34" charset="0"/>
              </a:rPr>
              <a:t>Изучив архитектуру нашего грода, выявить в нем симметричные объекты.</a:t>
            </a:r>
            <a:endParaRPr lang="ru-RU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mul-vitruvian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928670"/>
            <a:ext cx="8143932" cy="539593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Окружающий нас мир богат и разнообразен, в нем царят объекты различной геометрической формы. Многие из них симметричны, а другие асиметричны. Симметрия и асиметрия влияют на наше настроение.</a:t>
            </a:r>
          </a:p>
          <a:p>
            <a:pPr algn="just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Мы рассмотрим наиболее встречающиеся в природе и искусстве виды симметрии.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почему симметрично все живое?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357562"/>
            <a:ext cx="8358246" cy="27225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Impact" pitchFamily="34" charset="0"/>
              </a:rPr>
              <a:t>Давайте задумаемся над вопросами: почему симметрично все живое, почему симметрия приятна для глаз и почему симметричное часто ассоциируется с прекрасным? На первый вопрос ответ существует: господство симметрии в природе объясняется силой тяготения, действующей во Вселенной.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214422"/>
            <a:ext cx="4000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Times New Roman" pitchFamily="18" charset="0"/>
              </a:rPr>
              <a:t>«Симметрия является той идеей, посредствам которой человек на протяжении веков пытался постичь и создать порядок, красоту и совершенство.»</a:t>
            </a:r>
          </a:p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Times New Roman" pitchFamily="18" charset="0"/>
              </a:rPr>
              <a:t>Г. Вейль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155596"/>
          </a:xfrm>
        </p:spPr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Что такое симметрия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vi-VN" b="1" dirty="0" smtClean="0"/>
              <a:t>Симме́три́я</a:t>
            </a:r>
            <a:r>
              <a:rPr lang="vi-VN" dirty="0" smtClean="0"/>
              <a:t> </a:t>
            </a:r>
            <a:r>
              <a:rPr lang="ru-RU" dirty="0" smtClean="0">
                <a:latin typeface="Impact" pitchFamily="34" charset="0"/>
              </a:rPr>
              <a:t>(др.-греческого </a:t>
            </a:r>
            <a:r>
              <a:rPr lang="el-GR" dirty="0" smtClean="0">
                <a:latin typeface="Impact" pitchFamily="34" charset="0"/>
              </a:rPr>
              <a:t>συμμετρία</a:t>
            </a:r>
            <a:r>
              <a:rPr lang="ru-RU" dirty="0" smtClean="0">
                <a:latin typeface="Impact" pitchFamily="34" charset="0"/>
              </a:rPr>
              <a:t> «соразмерность», от </a:t>
            </a:r>
            <a:r>
              <a:rPr lang="el-GR" dirty="0" smtClean="0">
                <a:latin typeface="Impact" pitchFamily="34" charset="0"/>
              </a:rPr>
              <a:t>μετρέω</a:t>
            </a:r>
            <a:r>
              <a:rPr lang="ru-RU" dirty="0" smtClean="0">
                <a:latin typeface="Impact" pitchFamily="34" charset="0"/>
              </a:rPr>
              <a:t> – «меряю»)</a:t>
            </a:r>
            <a:r>
              <a:rPr lang="el-GR" dirty="0" smtClean="0">
                <a:latin typeface="Impact" pitchFamily="34" charset="0"/>
              </a:rPr>
              <a:t> —</a:t>
            </a:r>
            <a:r>
              <a:rPr lang="ru-RU" dirty="0" smtClean="0">
                <a:latin typeface="Impact" pitchFamily="34" charset="0"/>
              </a:rPr>
              <a:t>одинаковось в расположении частей чего-нибудь по противоположным сторонам от точки, прямой или плоскости. Симметрия широко распространена в природе и науке.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5" name="Содержимое 4" descr="symmetry4.pn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 rot="21435672">
            <a:off x="5000628" y="1357298"/>
            <a:ext cx="3643338" cy="4724400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286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Основные Виды симметрии</a:t>
            </a:r>
            <a:endParaRPr lang="ru-RU" dirty="0">
              <a:latin typeface="Impact" pitchFamily="34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714348" y="1357298"/>
          <a:ext cx="871543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Impact" pitchFamily="34" charset="0"/>
              </a:rPr>
              <a:t>Осевая симметрия В геометрии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714620"/>
            <a:ext cx="3614702" cy="2214577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900" dirty="0" smtClean="0">
                <a:latin typeface="Impact" pitchFamily="34" charset="0"/>
                <a:cs typeface="Times New Roman" pitchFamily="18" charset="0"/>
              </a:rPr>
              <a:t>Две точки </a:t>
            </a:r>
            <a:r>
              <a:rPr lang="ru-RU" sz="19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А и А</a:t>
            </a:r>
            <a:r>
              <a:rPr lang="ru-RU" sz="1900" baseline="-25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1</a:t>
            </a:r>
            <a:r>
              <a:rPr lang="ru-RU" sz="19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 называются симметричными </a:t>
            </a:r>
            <a:r>
              <a:rPr lang="ru-RU" sz="1900" dirty="0" smtClean="0">
                <a:latin typeface="Impact" pitchFamily="34" charset="0"/>
                <a:cs typeface="Times New Roman" pitchFamily="18" charset="0"/>
              </a:rPr>
              <a:t>относительно прямой а, если эта прямая проходит через середину отрезка АА</a:t>
            </a:r>
            <a:r>
              <a:rPr lang="ru-RU" sz="1900" baseline="-25000" dirty="0" smtClean="0">
                <a:latin typeface="Impact" pitchFamily="34" charset="0"/>
                <a:cs typeface="Times New Roman" pitchFamily="18" charset="0"/>
              </a:rPr>
              <a:t>1</a:t>
            </a:r>
            <a:r>
              <a:rPr lang="ru-RU" sz="1900" dirty="0" smtClean="0">
                <a:latin typeface="Impact" pitchFamily="34" charset="0"/>
                <a:cs typeface="Times New Roman" pitchFamily="18" charset="0"/>
              </a:rPr>
              <a:t> и перпендикулярна к нему.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tmn.fio.ru/works/04x/307/images/ocevay6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786058"/>
            <a:ext cx="450059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357298"/>
            <a:ext cx="8215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Осевая симметрия - </a:t>
            </a:r>
            <a:r>
              <a:rPr lang="ru-RU" sz="2400" dirty="0" smtClean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отображение </a:t>
            </a:r>
            <a:r>
              <a:rPr lang="ru-RU" sz="2400" dirty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пространства на себя, при котором любая точка переходит в симметричную ей точку, относительно </a:t>
            </a:r>
            <a:r>
              <a:rPr lang="ru-RU" sz="24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оси а</a:t>
            </a:r>
            <a:r>
              <a:rPr lang="ru-RU" sz="2400" dirty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2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143512"/>
            <a:ext cx="85725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Фигура называется симметричной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  <a:cs typeface="Times New Roman" pitchFamily="18" charset="0"/>
              </a:rPr>
              <a:t>относительно </a:t>
            </a:r>
            <a:r>
              <a:rPr lang="ru-RU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прямой а</a:t>
            </a:r>
            <a:r>
              <a:rPr lang="ru-RU" dirty="0" smtClean="0">
                <a:solidFill>
                  <a:srgbClr val="800000"/>
                </a:solidFill>
                <a:latin typeface="Impact" pitchFamily="34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  <a:cs typeface="Times New Roman" pitchFamily="18" charset="0"/>
              </a:rPr>
              <a:t>если для каждой точки фигуры симметричная ей точка относительно </a:t>
            </a:r>
            <a:r>
              <a:rPr lang="ru-RU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прямой 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  <a:cs typeface="Times New Roman" pitchFamily="18" charset="0"/>
              </a:rPr>
              <a:t>также принадлежит этой фигуре. </a:t>
            </a:r>
            <a:r>
              <a:rPr lang="ru-RU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Прямая 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  <a:cs typeface="Times New Roman" pitchFamily="18" charset="0"/>
              </a:rPr>
              <a:t>называется осью симметрии фигуры.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  <a:cs typeface="Times New Roman" pitchFamily="18" charset="0"/>
              </a:rPr>
              <a:t>Говорят также, что фигура обладает </a:t>
            </a:r>
            <a:r>
              <a:rPr lang="ru-RU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осевой симметрией.</a:t>
            </a:r>
            <a:endParaRPr lang="ru-RU" sz="16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914</TotalTime>
  <Words>2049</Words>
  <Application>Microsoft Office PowerPoint</Application>
  <PresentationFormat>Экран (4:3)</PresentationFormat>
  <Paragraphs>148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Трек</vt:lpstr>
      <vt:lpstr>СИММЕТРИЯ ВОКРУГ НАС</vt:lpstr>
      <vt:lpstr>Содержание</vt:lpstr>
      <vt:lpstr>Обоснование возникшей проблемы</vt:lpstr>
      <vt:lpstr>задачи</vt:lpstr>
      <vt:lpstr>Слайд 5</vt:lpstr>
      <vt:lpstr>почему симметрично все живое?</vt:lpstr>
      <vt:lpstr>Что такое симметрия</vt:lpstr>
      <vt:lpstr>Основные Виды симметрии</vt:lpstr>
      <vt:lpstr>Осевая симметрия В геометрии</vt:lpstr>
      <vt:lpstr>Осевая симметрия в природе</vt:lpstr>
      <vt:lpstr>Осевая симметрия в архитектуре</vt:lpstr>
      <vt:lpstr>Слайд 12</vt:lpstr>
      <vt:lpstr>центральная симметрия в природе</vt:lpstr>
      <vt:lpstr>центральная симметрия в архитектуре</vt:lpstr>
      <vt:lpstr>Зеркальная симметрия геометрии</vt:lpstr>
      <vt:lpstr>зеркальная симметрия в природе</vt:lpstr>
      <vt:lpstr>Зеркальная симметрия в архитектуре</vt:lpstr>
      <vt:lpstr>Асимметрия</vt:lpstr>
      <vt:lpstr>Дисимметрия</vt:lpstr>
      <vt:lpstr>Социологический опрос</vt:lpstr>
      <vt:lpstr>Отношение к симметрии в быту</vt:lpstr>
      <vt:lpstr>Что люди предпочитают в архитектуре</vt:lpstr>
      <vt:lpstr>Какая одежда приятнее для глаз</vt:lpstr>
      <vt:lpstr>Главная функция симметрии</vt:lpstr>
      <vt:lpstr>Симметрия нашего города</vt:lpstr>
      <vt:lpstr>Что преобладает в природе</vt:lpstr>
      <vt:lpstr>Симметрия как эталон красоты</vt:lpstr>
      <vt:lpstr>Итоги опроса</vt:lpstr>
      <vt:lpstr>Елец и симметрия</vt:lpstr>
      <vt:lpstr>Симметрия в общей планировке Ельца</vt:lpstr>
      <vt:lpstr>Симметрия зданий</vt:lpstr>
      <vt:lpstr>Симметрия в современной архитектуре города</vt:lpstr>
      <vt:lpstr>Слайд 33</vt:lpstr>
      <vt:lpstr>Елецкие памятники симметрии</vt:lpstr>
      <vt:lpstr>Симметрия лица</vt:lpstr>
      <vt:lpstr>Симметрия лица</vt:lpstr>
      <vt:lpstr>Симметрия лица</vt:lpstr>
      <vt:lpstr>Вывод</vt:lpstr>
      <vt:lpstr>Литература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</cp:lastModifiedBy>
  <cp:revision>100</cp:revision>
  <dcterms:created xsi:type="dcterms:W3CDTF">2013-01-29T16:13:41Z</dcterms:created>
  <dcterms:modified xsi:type="dcterms:W3CDTF">2014-04-11T18:16:43Z</dcterms:modified>
</cp:coreProperties>
</file>