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2" y="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5035F0-6A18-4B8D-BFD6-128ED3A1BC2C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55C0C0-2952-44FB-8E39-254755F06D2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218429-DE68-49FC-8B1E-D82AE10C6124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eg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357166"/>
            <a:ext cx="721523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/>
            <a:r>
              <a:rPr lang="ru-RU" sz="3200" b="1" dirty="0" smtClean="0">
                <a:solidFill>
                  <a:srgbClr val="4F81BD"/>
                </a:solidFill>
                <a:latin typeface="Calibri" pitchFamily="34" charset="0"/>
                <a:cs typeface="Times New Roman" pitchFamily="18" charset="0"/>
              </a:rPr>
              <a:t>Проект по теме: </a:t>
            </a:r>
          </a:p>
          <a:p>
            <a:pPr algn="ctr" eaLnBrk="0" hangingPunct="0"/>
            <a:r>
              <a:rPr lang="ru-RU" sz="3200" b="1" dirty="0" smtClean="0">
                <a:solidFill>
                  <a:srgbClr val="4F81BD"/>
                </a:solidFill>
                <a:latin typeface="Calibri" pitchFamily="34" charset="0"/>
                <a:cs typeface="Times New Roman" pitchFamily="18" charset="0"/>
              </a:rPr>
              <a:t>«Скрещивающиеся прямые»</a:t>
            </a:r>
            <a:endParaRPr lang="ru-RU" sz="3200" b="1" dirty="0">
              <a:solidFill>
                <a:srgbClr val="808080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143240" y="4714884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Работу выполнил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Разинков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Александр, </a:t>
            </a:r>
          </a:p>
          <a:p>
            <a:pPr eaLnBrk="0" hangingPunct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учащийся 11А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класса МБОУ СОШ 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24.</a:t>
            </a:r>
          </a:p>
          <a:p>
            <a:pPr eaLnBrk="0" hangingPunct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Руководитель: учитель математики</a:t>
            </a:r>
          </a:p>
          <a:p>
            <a:pPr eaLnBrk="0" hangingPunct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Ляпина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Маргарита Алексеевна.</a:t>
            </a:r>
          </a:p>
          <a:p>
            <a:pPr eaLnBrk="0" hangingPunct="0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г.Елец     2013г.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484825" y="1128681"/>
            <a:ext cx="29654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FontTx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Если одна из двух данных прямых лежит в плоскости, а другая –  параллельна этой плоскости, то расстояние между данными прямыми равно расстоянию между прямой и плоскостью.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Рисунок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8135" y="1619276"/>
            <a:ext cx="3760839" cy="356234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403584" y="471447"/>
            <a:ext cx="30770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Метод проекций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9" name="Прямая соединительная линия 108"/>
          <p:cNvCxnSpPr/>
          <p:nvPr/>
        </p:nvCxnSpPr>
        <p:spPr>
          <a:xfrm>
            <a:off x="5119695" y="1165194"/>
            <a:ext cx="2921040" cy="1460521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Рисунок 48" descr="Рисунок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19695" y="2589201"/>
            <a:ext cx="2938272" cy="530352"/>
          </a:xfrm>
          <a:prstGeom prst="rect">
            <a:avLst/>
          </a:prstGeom>
        </p:spPr>
      </p:pic>
      <p:cxnSp>
        <p:nvCxnSpPr>
          <p:cNvPr id="114" name="Прямая соединительная линия 113"/>
          <p:cNvCxnSpPr/>
          <p:nvPr/>
        </p:nvCxnSpPr>
        <p:spPr>
          <a:xfrm rot="5400000" flipH="1" flipV="1">
            <a:off x="5302260" y="2698740"/>
            <a:ext cx="474670" cy="328618"/>
          </a:xfrm>
          <a:prstGeom prst="line">
            <a:avLst/>
          </a:prstGeom>
          <a:ln w="12700" cap="sq">
            <a:solidFill>
              <a:srgbClr val="FF0000"/>
            </a:solidFill>
            <a:prstDash val="lg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TextBox 128"/>
          <p:cNvSpPr txBox="1"/>
          <p:nvPr/>
        </p:nvSpPr>
        <p:spPr>
          <a:xfrm>
            <a:off x="5590839" y="2333610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K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6397650" y="2323673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O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226953" y="3538539"/>
            <a:ext cx="8726607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Расстояние между скрещивающимися прямыми АА₁ и 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равно расстоянию между параллельными плоскостями (АА₁ В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) и (СС₁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в которых лежат эти прямые , значит  искомое расстояние это длина отрезка АК.</a:t>
            </a:r>
          </a:p>
          <a:p>
            <a:pPr marL="342900" indent="-342900">
              <a:buAutoNum type="arabicParenR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Рассмотрим равнобедренную трапецию АВС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=2АВ=2∙1=2;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FK=1/2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 В прямоугольном треугольнике АК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Ответ:      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33525" y="5072085"/>
            <a:ext cx="2771775" cy="476250"/>
          </a:xfrm>
          <a:prstGeom prst="rect">
            <a:avLst/>
          </a:prstGeom>
          <a:noFill/>
        </p:spPr>
      </p:pic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66752" y="5473728"/>
            <a:ext cx="219075" cy="476250"/>
          </a:xfrm>
          <a:prstGeom prst="rect">
            <a:avLst/>
          </a:prstGeom>
          <a:noFill/>
        </p:spPr>
      </p:pic>
      <p:sp>
        <p:nvSpPr>
          <p:cNvPr id="43" name="Прямоугольник 42"/>
          <p:cNvSpPr/>
          <p:nvPr/>
        </p:nvSpPr>
        <p:spPr>
          <a:xfrm>
            <a:off x="328617" y="873090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Задача.</a:t>
            </a:r>
          </a:p>
          <a:p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В правильной шестиугольной призме 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ВС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DEFA₁B₁C₁D₁E₁F₁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ребра которой равны 1, найдите расстояние между прямыми: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AA</a:t>
            </a:r>
            <a:r>
              <a:rPr lang="ru-RU" baseline="-30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CF</a:t>
            </a:r>
            <a:r>
              <a:rPr lang="en-US" i="1" dirty="0" smtClean="0">
                <a:solidFill>
                  <a:srgbClr val="0070C0"/>
                </a:solidFill>
                <a:cs typeface="Times New Roman" pitchFamily="18" charset="0"/>
              </a:rPr>
              <a:t>₁</a:t>
            </a:r>
            <a:r>
              <a:rPr lang="ru-RU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665109" y="3063870"/>
            <a:ext cx="11973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Решение.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cxnSp>
        <p:nvCxnSpPr>
          <p:cNvPr id="84" name="Прямая соединительная линия 83"/>
          <p:cNvCxnSpPr/>
          <p:nvPr/>
        </p:nvCxnSpPr>
        <p:spPr>
          <a:xfrm rot="5400000">
            <a:off x="5642579" y="1443216"/>
            <a:ext cx="1434737" cy="2381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 rot="16200000" flipH="1">
            <a:off x="7049121" y="1426547"/>
            <a:ext cx="1433944" cy="34925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/>
          <p:nvPr/>
        </p:nvCxnSpPr>
        <p:spPr>
          <a:xfrm>
            <a:off x="6359548" y="2160982"/>
            <a:ext cx="1424007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единительная линия 86"/>
          <p:cNvCxnSpPr/>
          <p:nvPr/>
        </p:nvCxnSpPr>
        <p:spPr>
          <a:xfrm rot="5400000">
            <a:off x="4643439" y="2380855"/>
            <a:ext cx="1462902" cy="793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 rot="16200000" flipH="1">
            <a:off x="6069034" y="2381648"/>
            <a:ext cx="1460518" cy="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единительная линия 88"/>
          <p:cNvCxnSpPr/>
          <p:nvPr/>
        </p:nvCxnSpPr>
        <p:spPr>
          <a:xfrm rot="5400000">
            <a:off x="4390230" y="1906978"/>
            <a:ext cx="1459729" cy="79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 rot="16200000" flipH="1">
            <a:off x="7310475" y="1906979"/>
            <a:ext cx="1460522" cy="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/>
          <p:cNvCxnSpPr/>
          <p:nvPr/>
        </p:nvCxnSpPr>
        <p:spPr>
          <a:xfrm rot="16200000" flipH="1">
            <a:off x="7675605" y="2272108"/>
            <a:ext cx="474668" cy="255592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>
            <a:off x="6361137" y="725450"/>
            <a:ext cx="1387494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единительная линия 92"/>
          <p:cNvCxnSpPr/>
          <p:nvPr/>
        </p:nvCxnSpPr>
        <p:spPr>
          <a:xfrm>
            <a:off x="5375286" y="1651388"/>
            <a:ext cx="1424007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единительная линия 93"/>
          <p:cNvCxnSpPr/>
          <p:nvPr/>
        </p:nvCxnSpPr>
        <p:spPr>
          <a:xfrm rot="16200000" flipV="1">
            <a:off x="5010155" y="1286258"/>
            <a:ext cx="474670" cy="25559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Прямая соединительная линия 94"/>
          <p:cNvCxnSpPr/>
          <p:nvPr/>
        </p:nvCxnSpPr>
        <p:spPr>
          <a:xfrm flipV="1">
            <a:off x="5119695" y="727038"/>
            <a:ext cx="1241442" cy="43974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>
          <a:xfrm flipV="1">
            <a:off x="6799293" y="1176719"/>
            <a:ext cx="1241442" cy="47466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/>
          <p:cNvCxnSpPr/>
          <p:nvPr/>
        </p:nvCxnSpPr>
        <p:spPr>
          <a:xfrm rot="16200000" flipH="1">
            <a:off x="7657349" y="818321"/>
            <a:ext cx="474670" cy="292106"/>
          </a:xfrm>
          <a:prstGeom prst="line">
            <a:avLst/>
          </a:prstGeom>
          <a:ln w="127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 flipV="1">
            <a:off x="5119695" y="2162570"/>
            <a:ext cx="1241442" cy="473081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4791077" y="919540"/>
            <a:ext cx="3818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F₁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5249040" y="1357696"/>
            <a:ext cx="4154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A₁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6434162" y="1357696"/>
            <a:ext cx="4042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B₁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6142059" y="424997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E₁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7552211" y="434934"/>
            <a:ext cx="4154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D₁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7967709" y="936179"/>
            <a:ext cx="4042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C₁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4754565" y="2479662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F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5189196" y="3126959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6660936" y="3063870"/>
            <a:ext cx="3209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6318248" y="1868878"/>
            <a:ext cx="3097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E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8040735" y="2479662"/>
            <a:ext cx="3209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7748631" y="1895454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2" name="Прямая соединительная линия 111"/>
          <p:cNvCxnSpPr/>
          <p:nvPr/>
        </p:nvCxnSpPr>
        <p:spPr>
          <a:xfrm rot="16200000" flipH="1">
            <a:off x="5010156" y="2735252"/>
            <a:ext cx="474669" cy="25559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>
            <a:off x="5375286" y="3100383"/>
            <a:ext cx="1424007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5" name="Прямая соединительная линия 114"/>
          <p:cNvCxnSpPr/>
          <p:nvPr/>
        </p:nvCxnSpPr>
        <p:spPr>
          <a:xfrm flipV="1">
            <a:off x="6799293" y="2625714"/>
            <a:ext cx="1241442" cy="47466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9" name="Прямая соединительная линия 118"/>
          <p:cNvCxnSpPr/>
          <p:nvPr/>
        </p:nvCxnSpPr>
        <p:spPr>
          <a:xfrm rot="5400000">
            <a:off x="5466569" y="2643970"/>
            <a:ext cx="109539" cy="7302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4" name="Прямая соединительная линия 133"/>
          <p:cNvCxnSpPr/>
          <p:nvPr/>
        </p:nvCxnSpPr>
        <p:spPr>
          <a:xfrm>
            <a:off x="5484825" y="2735253"/>
            <a:ext cx="14605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000"/>
                            </p:stCondLst>
                            <p:childTnLst>
                              <p:par>
                                <p:cTn id="9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6000"/>
                            </p:stCondLst>
                            <p:childTnLst>
                              <p:par>
                                <p:cTn id="10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8000"/>
                            </p:stCondLst>
                            <p:childTnLst>
                              <p:par>
                                <p:cTn id="1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" grpId="0"/>
      <p:bldP spid="139" grpId="0"/>
      <p:bldP spid="99" grpId="0"/>
      <p:bldP spid="100" grpId="0"/>
      <p:bldP spid="101" grpId="0"/>
      <p:bldP spid="102" grpId="0"/>
      <p:bldP spid="103" grpId="0"/>
      <p:bldP spid="104" grpId="0"/>
      <p:bldP spid="105" grpId="0"/>
      <p:bldP spid="106" grpId="0"/>
      <p:bldP spid="107" grpId="0"/>
      <p:bldP spid="108" grpId="0"/>
      <p:bldP spid="110" grpId="0"/>
      <p:bldP spid="1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498975" y="252369"/>
            <a:ext cx="434504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ru-RU" i="1" u="sng" dirty="0" smtClean="0">
                <a:latin typeface="Times New Roman" pitchFamily="18" charset="0"/>
                <a:cs typeface="Times New Roman" pitchFamily="18" charset="0"/>
              </a:rPr>
              <a:t>Второй способ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нахождения расстояния между скрещивающимися прямыми основан на методе ортогонального проектирования.</a:t>
            </a:r>
          </a:p>
          <a:p>
            <a:pPr lvl="1">
              <a:buFontTx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Расстояние между скрещивающимися прямыми от </a:t>
            </a:r>
          </a:p>
          <a:p>
            <a:pPr lvl="1">
              <a:buFontTx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точки, являющейся проекцией одной из данных </a:t>
            </a:r>
          </a:p>
          <a:p>
            <a:pPr lvl="1">
              <a:buFontTx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прямых на перпендикулярную ей плоскость до </a:t>
            </a:r>
          </a:p>
          <a:p>
            <a:pPr lvl="1">
              <a:buFontTx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проекции другой прямой на эту плоскость. Угол </a:t>
            </a:r>
          </a:p>
          <a:p>
            <a:pPr lvl="1">
              <a:buFontTx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между второй прямой и указанной ей проекцией </a:t>
            </a:r>
          </a:p>
          <a:p>
            <a:pPr lvl="1">
              <a:buFontTx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дополняет до 90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угол между данными </a:t>
            </a:r>
          </a:p>
          <a:p>
            <a:pPr lvl="1">
              <a:buFontTx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скрещивающимися прямыми.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0440" y="3794130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Если ортогональная проекция на плоскость  переводит прямую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точку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прямую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прямую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то расстояние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AB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между прямыми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равно расстоянию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´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точки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 прямой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Рисунок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1665" y="361908"/>
            <a:ext cx="3881718" cy="27880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Рисунок 109" descr="Рисунок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05546" y="3246435"/>
            <a:ext cx="2365595" cy="970212"/>
          </a:xfrm>
          <a:prstGeom prst="rect">
            <a:avLst/>
          </a:prstGeom>
        </p:spPr>
      </p:pic>
      <p:sp>
        <p:nvSpPr>
          <p:cNvPr id="78" name="TextBox 77"/>
          <p:cNvSpPr txBox="1"/>
          <p:nvPr/>
        </p:nvSpPr>
        <p:spPr>
          <a:xfrm>
            <a:off x="117414" y="215856"/>
            <a:ext cx="8726607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Задача.</a:t>
            </a:r>
          </a:p>
          <a:p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правильной треугольной призме АВСА₁В₁С₁, </a:t>
            </a:r>
          </a:p>
          <a:p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все рёбра которой равны 1. Найдите расстояние </a:t>
            </a:r>
          </a:p>
          <a:p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между прямыми  АА₁ и ВС₁ 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Решение.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АВСА₁ В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С₁ -  правильная призма.</a:t>
            </a:r>
          </a:p>
          <a:p>
            <a:pPr marL="342900" indent="-342900">
              <a:buAutoNum type="arabicParenR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Спроектируем  ВС₁  на плоскость основания       АВС,</a:t>
            </a:r>
          </a:p>
          <a:p>
            <a:pPr marL="342900" indent="-34290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ВС – проекция.</a:t>
            </a:r>
          </a:p>
          <a:p>
            <a:pPr marL="342900" indent="-34290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А₁А  спроектируем, получим точку А, значит АК –</a:t>
            </a:r>
          </a:p>
          <a:p>
            <a:pPr marL="342900" indent="-34290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искомое расстояние.</a:t>
            </a:r>
          </a:p>
          <a:p>
            <a:pPr marL="342900" indent="-34290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2)     АВС- равносторонний</a:t>
            </a:r>
          </a:p>
          <a:p>
            <a:pPr marL="342900" indent="-342900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Ответ:  </a:t>
            </a:r>
          </a:p>
          <a:p>
            <a:pPr marL="342900" indent="-342900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81" name="Picture 1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57213" y="3976695"/>
            <a:ext cx="219075" cy="476250"/>
          </a:xfrm>
          <a:prstGeom prst="rect">
            <a:avLst/>
          </a:prstGeom>
          <a:noFill/>
        </p:spPr>
      </p:pic>
      <p:grpSp>
        <p:nvGrpSpPr>
          <p:cNvPr id="2" name="Группа 87"/>
          <p:cNvGrpSpPr/>
          <p:nvPr/>
        </p:nvGrpSpPr>
        <p:grpSpPr>
          <a:xfrm>
            <a:off x="5046669" y="1968480"/>
            <a:ext cx="182566" cy="147642"/>
            <a:chOff x="4352922" y="3209922"/>
            <a:chExt cx="219079" cy="111127"/>
          </a:xfrm>
        </p:grpSpPr>
        <p:cxnSp>
          <p:nvCxnSpPr>
            <p:cNvPr id="83" name="Прямая соединительная линия 82"/>
            <p:cNvCxnSpPr/>
            <p:nvPr/>
          </p:nvCxnSpPr>
          <p:spPr>
            <a:xfrm rot="5400000">
              <a:off x="4352923" y="3209922"/>
              <a:ext cx="109539" cy="10953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5" name="Прямая соединительная линия 84"/>
            <p:cNvCxnSpPr/>
            <p:nvPr/>
          </p:nvCxnSpPr>
          <p:spPr>
            <a:xfrm>
              <a:off x="4352922" y="3319461"/>
              <a:ext cx="219078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Прямая соединительная линия 86"/>
            <p:cNvCxnSpPr/>
            <p:nvPr/>
          </p:nvCxnSpPr>
          <p:spPr>
            <a:xfrm rot="16200000" flipV="1">
              <a:off x="4462462" y="3209922"/>
              <a:ext cx="109539" cy="10953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3" name="Прямая соединительная линия 12"/>
          <p:cNvCxnSpPr/>
          <p:nvPr/>
        </p:nvCxnSpPr>
        <p:spPr>
          <a:xfrm rot="16200000" flipH="1">
            <a:off x="4753921" y="1895387"/>
            <a:ext cx="2697863" cy="528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>
            <a:off x="5935955" y="2801789"/>
            <a:ext cx="2768507" cy="1946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7128670" y="1893351"/>
            <a:ext cx="2713768" cy="2525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6105546" y="544473"/>
            <a:ext cx="2392637" cy="6143"/>
          </a:xfrm>
          <a:prstGeom prst="line">
            <a:avLst/>
          </a:prstGeom>
          <a:ln w="12700">
            <a:prstDash val="soli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6100212" y="549098"/>
            <a:ext cx="1229729" cy="87816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flipV="1">
            <a:off x="7329941" y="580984"/>
            <a:ext cx="1148952" cy="84628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5743856" y="300931"/>
            <a:ext cx="653794" cy="3895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₁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8352476" y="264418"/>
            <a:ext cx="455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₁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8476647" y="3075919"/>
            <a:ext cx="3673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5740416" y="3027357"/>
            <a:ext cx="3286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7145827" y="1039982"/>
            <a:ext cx="4202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₁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7162179" y="4195773"/>
            <a:ext cx="3673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821657" y="3684591"/>
            <a:ext cx="3286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1" name="Прямая соединительная линия 60"/>
          <p:cNvCxnSpPr/>
          <p:nvPr/>
        </p:nvCxnSpPr>
        <p:spPr>
          <a:xfrm rot="16200000" flipH="1">
            <a:off x="6994829" y="1762373"/>
            <a:ext cx="1819172" cy="1148952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39777" y="3392487"/>
            <a:ext cx="3707033" cy="455613"/>
          </a:xfrm>
          <a:prstGeom prst="rect">
            <a:avLst/>
          </a:prstGeom>
          <a:noFill/>
        </p:spPr>
      </p:pic>
      <p:grpSp>
        <p:nvGrpSpPr>
          <p:cNvPr id="3" name="Группа 32"/>
          <p:cNvGrpSpPr/>
          <p:nvPr/>
        </p:nvGrpSpPr>
        <p:grpSpPr>
          <a:xfrm>
            <a:off x="446031" y="3063870"/>
            <a:ext cx="182566" cy="147642"/>
            <a:chOff x="4352922" y="3209922"/>
            <a:chExt cx="219079" cy="111127"/>
          </a:xfrm>
        </p:grpSpPr>
        <p:cxnSp>
          <p:nvCxnSpPr>
            <p:cNvPr id="34" name="Прямая соединительная линия 33"/>
            <p:cNvCxnSpPr/>
            <p:nvPr/>
          </p:nvCxnSpPr>
          <p:spPr>
            <a:xfrm rot="5400000">
              <a:off x="4352923" y="3209922"/>
              <a:ext cx="109539" cy="10953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>
              <a:off x="4352922" y="3319461"/>
              <a:ext cx="219078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 rot="16200000" flipV="1">
              <a:off x="4462462" y="3209922"/>
              <a:ext cx="109539" cy="10953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42" name="Прямая соединительная линия 41"/>
          <p:cNvCxnSpPr/>
          <p:nvPr/>
        </p:nvCxnSpPr>
        <p:spPr>
          <a:xfrm>
            <a:off x="6105546" y="3246435"/>
            <a:ext cx="1204929" cy="94933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V="1">
            <a:off x="7310475" y="3246435"/>
            <a:ext cx="1168416" cy="94933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6105546" y="3246435"/>
            <a:ext cx="2373345" cy="1588"/>
          </a:xfrm>
          <a:prstGeom prst="line">
            <a:avLst/>
          </a:prstGeom>
          <a:ln w="1270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rot="16200000" flipH="1">
            <a:off x="4759256" y="1890763"/>
            <a:ext cx="2697863" cy="5283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flipV="1">
            <a:off x="7310475" y="3246435"/>
            <a:ext cx="1168416" cy="94933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>
            <a:off x="6142059" y="3246435"/>
            <a:ext cx="1716111" cy="511182"/>
          </a:xfrm>
          <a:prstGeom prst="line">
            <a:avLst/>
          </a:prstGeom>
          <a:ln w="12700"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 rot="5400000">
            <a:off x="7675605" y="3721104"/>
            <a:ext cx="73026" cy="73026"/>
          </a:xfrm>
          <a:prstGeom prst="line">
            <a:avLst/>
          </a:prstGeom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>
            <a:off x="7675605" y="3794130"/>
            <a:ext cx="109539" cy="36513"/>
          </a:xfrm>
          <a:prstGeom prst="line">
            <a:avLst/>
          </a:prstGeom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7000"/>
                            </p:stCondLst>
                            <p:childTnLst>
                              <p:par>
                                <p:cTn id="60" presetID="1" presetClass="exit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8500"/>
                            </p:stCondLst>
                            <p:childTnLst>
                              <p:par>
                                <p:cTn id="6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5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2500"/>
                            </p:stCondLst>
                            <p:childTnLst>
                              <p:par>
                                <p:cTn id="7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5" grpId="0"/>
      <p:bldP spid="56" grpId="0"/>
      <p:bldP spid="57" grpId="0"/>
      <p:bldP spid="58" grpId="0"/>
      <p:bldP spid="59" grpId="0"/>
      <p:bldP spid="6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7213" y="1305342"/>
            <a:ext cx="7156547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Метод параллельных прямой и плоскости</a:t>
            </a:r>
          </a:p>
          <a:p>
            <a:r>
              <a:rPr lang="ru-RU" dirty="0" smtClean="0"/>
              <a:t>В общем случае необязательно строить общий перпендикуляр, но</a:t>
            </a:r>
          </a:p>
          <a:p>
            <a:r>
              <a:rPr lang="ru-RU" dirty="0" smtClean="0"/>
              <a:t>можно применить один из предложенных ниже методов.</a:t>
            </a:r>
          </a:p>
          <a:p>
            <a:r>
              <a:rPr lang="ru-RU" dirty="0" smtClean="0"/>
              <a:t>Воспользуемся утверждением:</a:t>
            </a:r>
          </a:p>
          <a:p>
            <a:r>
              <a:rPr lang="ru-RU" dirty="0" smtClean="0"/>
              <a:t>если одна из двух скрещивающихся прямых лежит в плоскости, а</a:t>
            </a:r>
          </a:p>
          <a:p>
            <a:r>
              <a:rPr lang="ru-RU" dirty="0" smtClean="0"/>
              <a:t>другая — параллельна этой плоскости, то расстояние между </a:t>
            </a:r>
            <a:r>
              <a:rPr lang="ru-RU" dirty="0" err="1" smtClean="0"/>
              <a:t>данны</a:t>
            </a:r>
            <a:r>
              <a:rPr lang="ru-RU" dirty="0" smtClean="0"/>
              <a:t>-</a:t>
            </a:r>
          </a:p>
          <a:p>
            <a:r>
              <a:rPr lang="ru-RU" dirty="0" smtClean="0"/>
              <a:t>ми прямыми равно расстоянию между прямой и плоскостью.</a:t>
            </a:r>
          </a:p>
          <a:p>
            <a:r>
              <a:rPr lang="ru-RU" dirty="0" smtClean="0"/>
              <a:t>В свою очередь последнюю задачу можно свести к задаче о </a:t>
            </a:r>
            <a:r>
              <a:rPr lang="ru-RU" dirty="0" err="1" smtClean="0"/>
              <a:t>расстоя</a:t>
            </a:r>
            <a:r>
              <a:rPr lang="ru-RU" dirty="0" smtClean="0"/>
              <a:t>-</a:t>
            </a:r>
          </a:p>
          <a:p>
            <a:r>
              <a:rPr lang="ru-RU" dirty="0" err="1" smtClean="0"/>
              <a:t>нии</a:t>
            </a:r>
            <a:r>
              <a:rPr lang="ru-RU" dirty="0" smtClean="0"/>
              <a:t> от точки прямой до плоскости.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9518" y="179343"/>
            <a:ext cx="685804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Задача.  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правильной четырехугольной пирамиде SABCD, все ребра которой равны 1, найдите расстояние между прямыми SA и BС.</a:t>
            </a:r>
          </a:p>
          <a:p>
            <a:pPr algn="ctr"/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Решение.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Прямая ВС параллельная плоскости SAD, в которой лежит прямая SA. Следовательно, расстояние между скрещивающимися прямыми SA и ВС равно расстоянию от прямой ВС до плоскости SAD. Пусть Е и F соответственно середины ребер AD и ВС. Тогда искомым перпендикуляром будет высота FH треугольника SEF. В треугольнике SEF имеем: EF=1, SE=SF=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высота SO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Для площади S треугольника SEF имеют место равенства 2S= EF∙ SO=SE∙ FH, из которых получаем FH=      .</a:t>
            </a:r>
          </a:p>
          <a:p>
            <a:pPr>
              <a:lnSpc>
                <a:spcPct val="150000"/>
              </a:lnSpc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Ответ: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4512" y="3268668"/>
            <a:ext cx="180975" cy="561975"/>
          </a:xfrm>
          <a:prstGeom prst="rect">
            <a:avLst/>
          </a:prstGeom>
          <a:noFill/>
        </p:spPr>
      </p:pic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5367" name="Picture 7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88111" y="2625714"/>
            <a:ext cx="180975" cy="561975"/>
          </a:xfrm>
          <a:prstGeom prst="rect">
            <a:avLst/>
          </a:prstGeom>
          <a:noFill/>
        </p:spPr>
      </p:pic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2698740"/>
            <a:ext cx="180975" cy="409575"/>
          </a:xfrm>
          <a:prstGeom prst="rect">
            <a:avLst/>
          </a:prstGeom>
          <a:noFill/>
        </p:spPr>
      </p:pic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30" y="4013208"/>
            <a:ext cx="180975" cy="409575"/>
          </a:xfrm>
          <a:prstGeom prst="rect">
            <a:avLst/>
          </a:prstGeom>
          <a:noFill/>
        </p:spPr>
      </p:pic>
      <p:pic>
        <p:nvPicPr>
          <p:cNvPr id="107" name="Рисунок 106" descr="Рисунок1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338773" y="3757617"/>
            <a:ext cx="2372020" cy="2335427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4305420" y="6266902"/>
            <a:ext cx="412632" cy="411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А</a:t>
            </a:r>
            <a:endParaRPr lang="ru-RU" sz="1600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V="1">
            <a:off x="6076151" y="5657280"/>
            <a:ext cx="2370455" cy="2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10800000" flipV="1">
            <a:off x="4571805" y="5657277"/>
            <a:ext cx="1504351" cy="799340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4571805" y="6456618"/>
            <a:ext cx="2384493" cy="1931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 rot="10800000" flipV="1">
            <a:off x="6956297" y="5657280"/>
            <a:ext cx="1504351" cy="799340"/>
          </a:xfrm>
          <a:prstGeom prst="line">
            <a:avLst/>
          </a:prstGeom>
          <a:ln w="12700">
            <a:solidFill>
              <a:srgbClr val="C0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 rot="5400000" flipH="1" flipV="1">
            <a:off x="5376367" y="4924954"/>
            <a:ext cx="2263805" cy="2161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 rot="16200000" flipV="1">
            <a:off x="5378318" y="4878636"/>
            <a:ext cx="2708871" cy="447095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 rot="16200000" flipH="1">
            <a:off x="6523140" y="3733813"/>
            <a:ext cx="1909531" cy="1937400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 rot="5400000" flipH="1" flipV="1">
            <a:off x="4186070" y="4133485"/>
            <a:ext cx="2708870" cy="1937400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 rot="5400000" flipH="1" flipV="1">
            <a:off x="5330893" y="4478969"/>
            <a:ext cx="1909531" cy="447092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>
            <a:off x="5922981" y="4999059"/>
            <a:ext cx="1751857" cy="1073680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>
            <a:off x="5959494" y="4926033"/>
            <a:ext cx="73026" cy="3651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 rot="5400000">
            <a:off x="5977750" y="4980801"/>
            <a:ext cx="73028" cy="3651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6360174" y="3392487"/>
            <a:ext cx="379919" cy="411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S</a:t>
            </a:r>
            <a:endParaRPr lang="ru-RU" sz="1600" dirty="0"/>
          </a:p>
        </p:txBody>
      </p:sp>
      <p:sp>
        <p:nvSpPr>
          <p:cNvPr id="86" name="TextBox 85"/>
          <p:cNvSpPr txBox="1"/>
          <p:nvPr/>
        </p:nvSpPr>
        <p:spPr>
          <a:xfrm>
            <a:off x="5643316" y="4743468"/>
            <a:ext cx="425717" cy="411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H</a:t>
            </a:r>
            <a:endParaRPr lang="ru-RU" sz="1600" dirty="0"/>
          </a:p>
        </p:txBody>
      </p:sp>
      <p:sp>
        <p:nvSpPr>
          <p:cNvPr id="87" name="TextBox 86"/>
          <p:cNvSpPr txBox="1"/>
          <p:nvPr/>
        </p:nvSpPr>
        <p:spPr>
          <a:xfrm>
            <a:off x="6326157" y="6047824"/>
            <a:ext cx="436623" cy="411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O</a:t>
            </a:r>
            <a:endParaRPr lang="ru-RU" sz="1600" dirty="0"/>
          </a:p>
        </p:txBody>
      </p:sp>
      <p:sp>
        <p:nvSpPr>
          <p:cNvPr id="88" name="TextBox 87"/>
          <p:cNvSpPr txBox="1"/>
          <p:nvPr/>
        </p:nvSpPr>
        <p:spPr>
          <a:xfrm>
            <a:off x="8478891" y="5463616"/>
            <a:ext cx="399546" cy="411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C</a:t>
            </a:r>
            <a:endParaRPr lang="ru-RU" sz="1600" dirty="0"/>
          </a:p>
        </p:txBody>
      </p:sp>
      <p:sp>
        <p:nvSpPr>
          <p:cNvPr id="89" name="TextBox 88"/>
          <p:cNvSpPr txBox="1"/>
          <p:nvPr/>
        </p:nvSpPr>
        <p:spPr>
          <a:xfrm>
            <a:off x="7733842" y="5911884"/>
            <a:ext cx="379919" cy="411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F</a:t>
            </a:r>
            <a:endParaRPr lang="ru-RU" sz="1600" dirty="0"/>
          </a:p>
        </p:txBody>
      </p:sp>
      <p:sp>
        <p:nvSpPr>
          <p:cNvPr id="90" name="TextBox 89"/>
          <p:cNvSpPr txBox="1"/>
          <p:nvPr/>
        </p:nvSpPr>
        <p:spPr>
          <a:xfrm>
            <a:off x="7055651" y="6266902"/>
            <a:ext cx="403908" cy="411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B</a:t>
            </a:r>
            <a:endParaRPr lang="ru-RU" sz="1600" dirty="0"/>
          </a:p>
        </p:txBody>
      </p:sp>
      <p:sp>
        <p:nvSpPr>
          <p:cNvPr id="91" name="TextBox 90"/>
          <p:cNvSpPr txBox="1"/>
          <p:nvPr/>
        </p:nvSpPr>
        <p:spPr>
          <a:xfrm>
            <a:off x="6062113" y="5302018"/>
            <a:ext cx="423538" cy="411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D</a:t>
            </a:r>
            <a:endParaRPr lang="ru-RU" sz="1600" dirty="0"/>
          </a:p>
        </p:txBody>
      </p:sp>
      <p:sp>
        <p:nvSpPr>
          <p:cNvPr id="93" name="TextBox 92"/>
          <p:cNvSpPr txBox="1"/>
          <p:nvPr/>
        </p:nvSpPr>
        <p:spPr>
          <a:xfrm>
            <a:off x="5046669" y="5828746"/>
            <a:ext cx="388643" cy="411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E</a:t>
            </a:r>
            <a:endParaRPr lang="ru-RU" sz="1600" dirty="0"/>
          </a:p>
        </p:txBody>
      </p:sp>
      <p:cxnSp>
        <p:nvCxnSpPr>
          <p:cNvPr id="103" name="Прямая соединительная линия 102"/>
          <p:cNvCxnSpPr/>
          <p:nvPr/>
        </p:nvCxnSpPr>
        <p:spPr>
          <a:xfrm>
            <a:off x="6407835" y="5948397"/>
            <a:ext cx="99354" cy="193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5" name="Прямая соединительная линия 104"/>
          <p:cNvCxnSpPr/>
          <p:nvPr/>
        </p:nvCxnSpPr>
        <p:spPr>
          <a:xfrm rot="5400000">
            <a:off x="6352162" y="6012448"/>
            <a:ext cx="88815" cy="21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rot="10800000">
            <a:off x="6069034" y="5656293"/>
            <a:ext cx="876312" cy="803286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flipV="1">
            <a:off x="4572000" y="5656293"/>
            <a:ext cx="3870378" cy="803286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000"/>
                            </p:stCondLst>
                            <p:childTnLst>
                              <p:par>
                                <p:cTn id="6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0"/>
                            </p:stCondLst>
                            <p:childTnLst>
                              <p:par>
                                <p:cTn id="7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7000"/>
                            </p:stCondLst>
                            <p:childTnLst>
                              <p:par>
                                <p:cTn id="7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8000"/>
                            </p:stCondLst>
                            <p:childTnLst>
                              <p:par>
                                <p:cTn id="8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85" grpId="0"/>
      <p:bldP spid="86" grpId="0"/>
      <p:bldP spid="87" grpId="0"/>
      <p:bldP spid="88" grpId="0"/>
      <p:bldP spid="89" grpId="0"/>
      <p:bldP spid="90" grpId="0"/>
      <p:bldP spid="91" grpId="0"/>
      <p:bldP spid="9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Рисунок 99" descr="Рисунок3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3005" y="982629"/>
            <a:ext cx="2548128" cy="2913888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3513123" y="361908"/>
            <a:ext cx="540392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Задача. 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пирамиде DABC известны длины рёбер AB = AC = DB = DC =13 см, DA = 6 см, BC = 24 см. </a:t>
            </a:r>
          </a:p>
          <a:p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Найдите расстояние между прямыми DA и BC .</a:t>
            </a:r>
          </a:p>
          <a:p>
            <a:pPr algn="ctr"/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Решение.</a:t>
            </a:r>
            <a:endParaRPr lang="en-US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Пусть P — середина BC , тогда AP ⊥ BC , DP ⊥ BC, поэтому прямая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BC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перпендикулярна плоскости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APD.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AP = DP (поскольку ABC и BDC — равные равнобедренные треугольники). Следовательно, высота и медиана PQ треугольника APD и будет искомым перпендикуляром.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Найдём      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           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(по теореме Пифагора для треугольника ABP ). Тогда  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             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(по теореме Пифагора для треугольника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PAQ ).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Ответ: 4.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4577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73643" y="3867156"/>
            <a:ext cx="2741088" cy="293688"/>
          </a:xfrm>
          <a:prstGeom prst="rect">
            <a:avLst/>
          </a:prstGeom>
          <a:noFill/>
        </p:spPr>
      </p:pic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00616" y="4718204"/>
            <a:ext cx="2811502" cy="318952"/>
          </a:xfrm>
          <a:prstGeom prst="rect">
            <a:avLst/>
          </a:prstGeom>
          <a:noFill/>
        </p:spPr>
      </p:pic>
      <p:cxnSp>
        <p:nvCxnSpPr>
          <p:cNvPr id="10" name="Прямая соединительная линия 9"/>
          <p:cNvCxnSpPr/>
          <p:nvPr/>
        </p:nvCxnSpPr>
        <p:spPr>
          <a:xfrm>
            <a:off x="384189" y="3136896"/>
            <a:ext cx="2884527" cy="1588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384189" y="3136896"/>
            <a:ext cx="2154267" cy="1460520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 flipH="1" flipV="1">
            <a:off x="2173328" y="3502028"/>
            <a:ext cx="1460521" cy="730259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16200000" flipH="1">
            <a:off x="384585" y="2443544"/>
            <a:ext cx="3613995" cy="693747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16200000" flipH="1">
            <a:off x="1479579" y="1347758"/>
            <a:ext cx="2154267" cy="1424007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16200000" flipH="1">
            <a:off x="1103265" y="2078019"/>
            <a:ext cx="1789137" cy="1789137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738135" y="2552688"/>
            <a:ext cx="73026" cy="36513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774648" y="2516175"/>
            <a:ext cx="73026" cy="36513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1358856" y="1639863"/>
            <a:ext cx="73026" cy="36513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1395369" y="1603350"/>
            <a:ext cx="73026" cy="36513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 rot="16200000" flipH="1">
            <a:off x="1030239" y="2151045"/>
            <a:ext cx="73026" cy="73026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rot="5400000" flipH="1" flipV="1">
            <a:off x="1103265" y="2151045"/>
            <a:ext cx="73026" cy="73026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3074967" y="3429000"/>
            <a:ext cx="73026" cy="36513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>
            <a:off x="2709837" y="4159260"/>
            <a:ext cx="73026" cy="36513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 rot="10800000">
            <a:off x="2892402" y="3684591"/>
            <a:ext cx="73026" cy="36513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 rot="5400000">
            <a:off x="2764607" y="3885412"/>
            <a:ext cx="73026" cy="36513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>
            <a:off x="2782863" y="3940182"/>
            <a:ext cx="73026" cy="36513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179256" y="3209922"/>
            <a:ext cx="3032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А</a:t>
            </a:r>
            <a:endParaRPr lang="ru-RU" sz="1600" dirty="0"/>
          </a:p>
        </p:txBody>
      </p:sp>
      <p:sp>
        <p:nvSpPr>
          <p:cNvPr id="94" name="TextBox 93"/>
          <p:cNvSpPr txBox="1"/>
          <p:nvPr/>
        </p:nvSpPr>
        <p:spPr>
          <a:xfrm>
            <a:off x="774648" y="1858941"/>
            <a:ext cx="3225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Q</a:t>
            </a:r>
            <a:endParaRPr lang="ru-RU" sz="1600" dirty="0"/>
          </a:p>
        </p:txBody>
      </p:sp>
      <p:sp>
        <p:nvSpPr>
          <p:cNvPr id="95" name="TextBox 94"/>
          <p:cNvSpPr txBox="1"/>
          <p:nvPr/>
        </p:nvSpPr>
        <p:spPr>
          <a:xfrm>
            <a:off x="1723986" y="680588"/>
            <a:ext cx="3113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D</a:t>
            </a:r>
            <a:endParaRPr lang="ru-RU" sz="1600" dirty="0"/>
          </a:p>
        </p:txBody>
      </p:sp>
      <p:sp>
        <p:nvSpPr>
          <p:cNvPr id="96" name="TextBox 95"/>
          <p:cNvSpPr txBox="1"/>
          <p:nvPr/>
        </p:nvSpPr>
        <p:spPr>
          <a:xfrm>
            <a:off x="3230637" y="2954331"/>
            <a:ext cx="2936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С</a:t>
            </a:r>
            <a:endParaRPr lang="ru-RU" sz="1600" dirty="0"/>
          </a:p>
        </p:txBody>
      </p:sp>
      <p:sp>
        <p:nvSpPr>
          <p:cNvPr id="97" name="TextBox 96"/>
          <p:cNvSpPr txBox="1"/>
          <p:nvPr/>
        </p:nvSpPr>
        <p:spPr>
          <a:xfrm>
            <a:off x="2894042" y="3721104"/>
            <a:ext cx="2904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Р</a:t>
            </a:r>
            <a:endParaRPr lang="ru-RU" sz="1600" dirty="0"/>
          </a:p>
        </p:txBody>
      </p:sp>
      <p:sp>
        <p:nvSpPr>
          <p:cNvPr id="98" name="TextBox 97"/>
          <p:cNvSpPr txBox="1"/>
          <p:nvPr/>
        </p:nvSpPr>
        <p:spPr>
          <a:xfrm>
            <a:off x="2465430" y="4487877"/>
            <a:ext cx="2968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В</a:t>
            </a:r>
            <a:endParaRPr lang="ru-RU" sz="1600" dirty="0"/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 rot="5400000">
            <a:off x="26134" y="1329504"/>
            <a:ext cx="2154264" cy="146051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 rot="5400000">
            <a:off x="2837632" y="3702848"/>
            <a:ext cx="73029" cy="36516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500"/>
                            </p:stCondLst>
                            <p:childTnLst>
                              <p:par>
                                <p:cTn id="6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9000"/>
                            </p:stCondLst>
                            <p:childTnLst>
                              <p:par>
                                <p:cTn id="8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0"/>
                            </p:stCondLst>
                            <p:childTnLst>
                              <p:par>
                                <p:cTn id="9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/>
      <p:bldP spid="94" grpId="0"/>
      <p:bldP spid="95" grpId="0"/>
      <p:bldP spid="96" grpId="0"/>
      <p:bldP spid="97" grpId="0"/>
      <p:bldP spid="9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8372" name="Object 1028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026" name="Формула" r:id="rId3" imgW="114120" imgH="215640" progId="Equation.3">
              <p:embed/>
            </p:oleObj>
          </a:graphicData>
        </a:graphic>
      </p:graphicFrame>
      <p:sp>
        <p:nvSpPr>
          <p:cNvPr id="58377" name="Text Box 1033"/>
          <p:cNvSpPr txBox="1">
            <a:spLocks noChangeArrowheads="1"/>
          </p:cNvSpPr>
          <p:nvPr/>
        </p:nvSpPr>
        <p:spPr bwMode="auto">
          <a:xfrm>
            <a:off x="468313" y="3573463"/>
            <a:ext cx="8120117" cy="1338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Продолжим стороны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пересечения в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точке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Треугольник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равносторонний:  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C₁B₁A₁ =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F₁A₁D₁ = 120⁰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поэтому      КА₁В₁ =      А₁В₁К = 60⁰. Высота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искомый общий перпендикуляр,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длина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которого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равна       .</a:t>
            </a:r>
          </a:p>
          <a:p>
            <a:pPr>
              <a:spcBef>
                <a:spcPct val="5000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Ответ:      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379" name="Text Box 1035"/>
          <p:cNvSpPr txBox="1">
            <a:spLocks noChangeArrowheads="1"/>
          </p:cNvSpPr>
          <p:nvPr/>
        </p:nvSpPr>
        <p:spPr bwMode="auto">
          <a:xfrm>
            <a:off x="1431882" y="2771766"/>
            <a:ext cx="15843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Решение. </a:t>
            </a:r>
            <a:r>
              <a:rPr lang="en-US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17414" y="544473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Задача.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правильной шестиугольной призме 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ВС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DEFA₁B₁C₁D₁E₁F₁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ребра которой равны 1, найдите расстояние между прямыми: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AA</a:t>
            </a:r>
            <a:r>
              <a:rPr lang="ru-RU" baseline="-30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BC</a:t>
            </a:r>
            <a:r>
              <a:rPr lang="en-US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1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30" y="4451364"/>
            <a:ext cx="219075" cy="476250"/>
          </a:xfrm>
          <a:prstGeom prst="rect">
            <a:avLst/>
          </a:prstGeom>
          <a:noFill/>
        </p:spPr>
      </p:pic>
      <p:pic>
        <p:nvPicPr>
          <p:cNvPr id="17" name="Picture 1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931199" y="4159260"/>
            <a:ext cx="219075" cy="476250"/>
          </a:xfrm>
          <a:prstGeom prst="rect">
            <a:avLst/>
          </a:prstGeom>
          <a:noFill/>
        </p:spPr>
      </p:pic>
      <p:sp>
        <p:nvSpPr>
          <p:cNvPr id="11" name="Равнобедренный треугольник 10"/>
          <p:cNvSpPr/>
          <p:nvPr/>
        </p:nvSpPr>
        <p:spPr>
          <a:xfrm rot="20296209">
            <a:off x="5428808" y="1462153"/>
            <a:ext cx="1319186" cy="515530"/>
          </a:xfrm>
          <a:prstGeom prst="triangle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rot="5400000">
            <a:off x="5642579" y="1443216"/>
            <a:ext cx="1434737" cy="2381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16200000" flipH="1">
            <a:off x="7049121" y="1426547"/>
            <a:ext cx="1433944" cy="34925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6359548" y="2160982"/>
            <a:ext cx="1424007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>
            <a:off x="4686726" y="2401447"/>
            <a:ext cx="1377118" cy="2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6105548" y="2406636"/>
            <a:ext cx="1387495" cy="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16200000" flipH="1">
            <a:off x="4383674" y="1901217"/>
            <a:ext cx="1472044" cy="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16200000" flipH="1">
            <a:off x="7322969" y="1919473"/>
            <a:ext cx="1435534" cy="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16200000" flipH="1">
            <a:off x="7675605" y="2272108"/>
            <a:ext cx="474668" cy="255592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6361137" y="725450"/>
            <a:ext cx="1387494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16200000" flipV="1">
            <a:off x="4973644" y="1311247"/>
            <a:ext cx="547695" cy="25559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5119695" y="727038"/>
            <a:ext cx="1241442" cy="43815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 flipH="1" flipV="1">
            <a:off x="7168365" y="832635"/>
            <a:ext cx="503298" cy="1241442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16200000" flipH="1">
            <a:off x="7657349" y="818321"/>
            <a:ext cx="474670" cy="292106"/>
          </a:xfrm>
          <a:prstGeom prst="line">
            <a:avLst/>
          </a:prstGeom>
          <a:ln w="127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5119695" y="2162570"/>
            <a:ext cx="1241442" cy="473081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791077" y="919540"/>
            <a:ext cx="3818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F₁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02260" y="1347759"/>
            <a:ext cx="4154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A₁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577580" y="1384272"/>
            <a:ext cx="4042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B₁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142059" y="424997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E₁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552211" y="434934"/>
            <a:ext cx="4154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D₁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967709" y="936179"/>
            <a:ext cx="4042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C₁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821215" y="2416573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F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152683" y="3100383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616728" y="3136896"/>
            <a:ext cx="3209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408274" y="2141108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K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318248" y="1868878"/>
            <a:ext cx="3097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E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975404" y="2625714"/>
            <a:ext cx="3209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748631" y="1895454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922981" y="1922030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H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 rot="16200000" flipH="1">
            <a:off x="5010156" y="2735252"/>
            <a:ext cx="474669" cy="25559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5375286" y="3100383"/>
            <a:ext cx="1424007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V="1">
            <a:off x="6799293" y="2625714"/>
            <a:ext cx="1241442" cy="47466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>
            <a:stCxn id="11" idx="0"/>
          </p:cNvCxnSpPr>
          <p:nvPr/>
        </p:nvCxnSpPr>
        <p:spPr>
          <a:xfrm rot="16200000" flipH="1">
            <a:off x="5584478" y="1520439"/>
            <a:ext cx="280322" cy="6887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rot="10800000" flipV="1">
            <a:off x="5922981" y="1968480"/>
            <a:ext cx="73026" cy="3651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5922981" y="2004993"/>
            <a:ext cx="73026" cy="3651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>
            <a:stCxn id="11" idx="0"/>
          </p:cNvCxnSpPr>
          <p:nvPr/>
        </p:nvCxnSpPr>
        <p:spPr>
          <a:xfrm rot="5400000" flipH="1" flipV="1">
            <a:off x="6083878" y="1009257"/>
            <a:ext cx="11782" cy="141904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rot="10800000" flipV="1">
            <a:off x="2344708" y="3976694"/>
            <a:ext cx="182565" cy="1095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2344707" y="4086234"/>
            <a:ext cx="182565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rot="10800000" flipV="1">
            <a:off x="3622662" y="3976695"/>
            <a:ext cx="182565" cy="1095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3622661" y="4086235"/>
            <a:ext cx="182565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rot="10800000" flipV="1">
            <a:off x="6288111" y="3976695"/>
            <a:ext cx="182565" cy="1095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>
            <a:off x="6288110" y="4086235"/>
            <a:ext cx="182565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rot="10800000" flipV="1">
            <a:off x="7493040" y="3976695"/>
            <a:ext cx="182565" cy="1095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>
            <a:off x="7493039" y="4086235"/>
            <a:ext cx="182565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3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3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3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3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3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3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3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3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3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3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3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3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3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3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3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3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3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3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3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3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3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3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3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3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3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3000"/>
                            </p:stCondLst>
                            <p:childTnLst>
                              <p:par>
                                <p:cTn id="9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6000"/>
                            </p:stCondLst>
                            <p:childTnLst>
                              <p:par>
                                <p:cTn id="10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8000"/>
                            </p:stCondLst>
                            <p:childTnLst>
                              <p:par>
                                <p:cTn id="10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9000"/>
                            </p:stCondLst>
                            <p:childTnLst>
                              <p:par>
                                <p:cTn id="1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Равнобедренный треугольник 70"/>
          <p:cNvSpPr/>
          <p:nvPr/>
        </p:nvSpPr>
        <p:spPr>
          <a:xfrm rot="10191953">
            <a:off x="5999954" y="2853405"/>
            <a:ext cx="2716616" cy="285738"/>
          </a:xfrm>
          <a:prstGeom prst="triangle">
            <a:avLst>
              <a:gd name="adj" fmla="val 47966"/>
            </a:avLst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450" name="Rectangle 10"/>
          <p:cNvSpPr>
            <a:spLocks noChangeArrowheads="1"/>
          </p:cNvSpPr>
          <p:nvPr/>
        </p:nvSpPr>
        <p:spPr bwMode="auto">
          <a:xfrm>
            <a:off x="153927" y="1785915"/>
            <a:ext cx="5184846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Решение</a:t>
            </a:r>
            <a:r>
              <a:rPr lang="ru-RU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ru-RU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АВС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DEF 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правильный шестиугольник,                АВС= 120⁰,        ВСА = 30⁰,       АС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= 90⁰. 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DC 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проекция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CD₁</a:t>
            </a:r>
            <a:r>
              <a:rPr lang="ru-RU" b="1" baseline="-250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теореме о трёх перпендикулярах прямая АС перпендикулярна  прямой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CD₁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Итак, расстояние между прямыми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AA</a:t>
            </a:r>
            <a:r>
              <a:rPr lang="ru-RU" baseline="-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CD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₁</a:t>
            </a:r>
            <a:r>
              <a:rPr lang="ru-RU" i="1" baseline="-25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длина отрезка АС. В    АВС по теореме косинусов: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АС² = АВ² + ВС² + 2АВ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АВС.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АС² = 3, АС =      .      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Ответ:      . 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55570" y="142830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Задача.</a:t>
            </a:r>
          </a:p>
          <a:p>
            <a:r>
              <a:rPr lang="ru-RU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правильной шестиугольной призме 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ВС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DEFA₁B₁C₁D₁E₁F₁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ребра которой равны 1, найдите расстояние между прямыми: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AA</a:t>
            </a:r>
            <a:r>
              <a:rPr lang="ru-RU" baseline="-30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CD₁</a:t>
            </a:r>
            <a:r>
              <a:rPr lang="ru-RU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rot="5400000">
            <a:off x="6263300" y="1443216"/>
            <a:ext cx="1434737" cy="2381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16200000" flipH="1">
            <a:off x="7669842" y="1426547"/>
            <a:ext cx="1433944" cy="34925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6980269" y="2160982"/>
            <a:ext cx="1424007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>
            <a:off x="5264160" y="2380855"/>
            <a:ext cx="1462902" cy="793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16200000" flipH="1">
            <a:off x="6689755" y="2381648"/>
            <a:ext cx="1460518" cy="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5400000">
            <a:off x="5010951" y="1906978"/>
            <a:ext cx="1459729" cy="79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16200000" flipH="1">
            <a:off x="7931196" y="1906979"/>
            <a:ext cx="1460522" cy="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16200000" flipH="1">
            <a:off x="8296326" y="2272108"/>
            <a:ext cx="474668" cy="255592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6981858" y="725450"/>
            <a:ext cx="1387494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5996007" y="1651388"/>
            <a:ext cx="1424007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16200000" flipV="1">
            <a:off x="5630876" y="1286258"/>
            <a:ext cx="474670" cy="25559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5740416" y="727038"/>
            <a:ext cx="1241442" cy="43974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7420014" y="1176719"/>
            <a:ext cx="1241442" cy="47466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16200000" flipH="1">
            <a:off x="8278070" y="818321"/>
            <a:ext cx="474670" cy="292106"/>
          </a:xfrm>
          <a:prstGeom prst="line">
            <a:avLst/>
          </a:prstGeom>
          <a:ln w="127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V="1">
            <a:off x="5740416" y="2162570"/>
            <a:ext cx="1241442" cy="473081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411798" y="919540"/>
            <a:ext cx="3818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F₁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869761" y="1357696"/>
            <a:ext cx="4154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A₁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054883" y="1357696"/>
            <a:ext cx="4042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B₁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762780" y="424997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E₁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209445" y="434934"/>
            <a:ext cx="4154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D₁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588430" y="936179"/>
            <a:ext cx="4042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C₁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75286" y="2479662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F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776929" y="3027357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281657" y="3063870"/>
            <a:ext cx="3209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938969" y="1868878"/>
            <a:ext cx="3097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E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8588430" y="2479662"/>
            <a:ext cx="3209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113761" y="1858941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 rot="16200000" flipH="1">
            <a:off x="5630877" y="2735252"/>
            <a:ext cx="474669" cy="25559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5996007" y="3100383"/>
            <a:ext cx="1424007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V="1">
            <a:off x="7420014" y="2625714"/>
            <a:ext cx="1241442" cy="47466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16200000" flipV="1">
            <a:off x="7566066" y="1530324"/>
            <a:ext cx="1898676" cy="292104"/>
          </a:xfrm>
          <a:prstGeom prst="line">
            <a:avLst/>
          </a:prstGeom>
          <a:ln w="12700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flipV="1">
            <a:off x="5996007" y="2625714"/>
            <a:ext cx="2628936" cy="474670"/>
          </a:xfrm>
          <a:prstGeom prst="line">
            <a:avLst/>
          </a:prstGeom>
          <a:ln w="12700"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rot="10800000" flipV="1">
            <a:off x="8515405" y="2552687"/>
            <a:ext cx="109539" cy="349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rot="16200000" flipH="1">
            <a:off x="8515402" y="2589199"/>
            <a:ext cx="36518" cy="365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rot="10800000" flipV="1">
            <a:off x="8442378" y="2479662"/>
            <a:ext cx="182566" cy="7302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 rot="16200000" flipH="1">
            <a:off x="8424122" y="2570944"/>
            <a:ext cx="73027" cy="365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4" name="Picture 1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-1" b="46332"/>
          <a:stretch>
            <a:fillRect/>
          </a:stretch>
        </p:blipFill>
        <p:spPr bwMode="auto">
          <a:xfrm>
            <a:off x="1614447" y="4305312"/>
            <a:ext cx="255591" cy="298190"/>
          </a:xfrm>
          <a:prstGeom prst="rect">
            <a:avLst/>
          </a:prstGeom>
          <a:noFill/>
        </p:spPr>
      </p:pic>
      <p:cxnSp>
        <p:nvCxnSpPr>
          <p:cNvPr id="65" name="Прямая соединительная линия 64"/>
          <p:cNvCxnSpPr/>
          <p:nvPr/>
        </p:nvCxnSpPr>
        <p:spPr>
          <a:xfrm rot="10800000" flipV="1">
            <a:off x="409519" y="2478073"/>
            <a:ext cx="182565" cy="1095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>
            <a:off x="409518" y="2587613"/>
            <a:ext cx="182565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rot="10800000" flipV="1">
            <a:off x="1943065" y="2478073"/>
            <a:ext cx="182565" cy="1095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>
            <a:off x="1943064" y="2587613"/>
            <a:ext cx="182565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 rot="10800000" flipV="1">
            <a:off x="3440098" y="2478073"/>
            <a:ext cx="182565" cy="1095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>
            <a:off x="3440097" y="2587613"/>
            <a:ext cx="182565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" name="Группа 71"/>
          <p:cNvGrpSpPr/>
          <p:nvPr/>
        </p:nvGrpSpPr>
        <p:grpSpPr>
          <a:xfrm>
            <a:off x="3586149" y="3575052"/>
            <a:ext cx="146052" cy="109539"/>
            <a:chOff x="4352922" y="3209922"/>
            <a:chExt cx="219079" cy="111127"/>
          </a:xfrm>
        </p:grpSpPr>
        <p:cxnSp>
          <p:nvCxnSpPr>
            <p:cNvPr id="73" name="Прямая соединительная линия 72"/>
            <p:cNvCxnSpPr/>
            <p:nvPr/>
          </p:nvCxnSpPr>
          <p:spPr>
            <a:xfrm rot="5400000">
              <a:off x="4352923" y="3209922"/>
              <a:ext cx="109539" cy="10953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4" name="Прямая соединительная линия 73"/>
            <p:cNvCxnSpPr/>
            <p:nvPr/>
          </p:nvCxnSpPr>
          <p:spPr>
            <a:xfrm>
              <a:off x="4352922" y="3319461"/>
              <a:ext cx="219078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5" name="Прямая соединительная линия 74"/>
            <p:cNvCxnSpPr/>
            <p:nvPr/>
          </p:nvCxnSpPr>
          <p:spPr>
            <a:xfrm rot="16200000" flipV="1">
              <a:off x="4462462" y="3209922"/>
              <a:ext cx="109539" cy="10953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77" name="Прямая соединительная линия 76"/>
          <p:cNvCxnSpPr/>
          <p:nvPr/>
        </p:nvCxnSpPr>
        <p:spPr>
          <a:xfrm rot="10800000" flipV="1">
            <a:off x="3513124" y="4121158"/>
            <a:ext cx="182565" cy="1095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>
            <a:off x="3513123" y="4230698"/>
            <a:ext cx="182565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9" name="Picture 1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-1" b="46332"/>
          <a:stretch>
            <a:fillRect/>
          </a:stretch>
        </p:blipFill>
        <p:spPr bwMode="auto">
          <a:xfrm>
            <a:off x="957213" y="4597416"/>
            <a:ext cx="255591" cy="2981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000"/>
                            </p:stCondLst>
                            <p:childTnLst>
                              <p:par>
                                <p:cTn id="9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6000"/>
                            </p:stCondLst>
                            <p:childTnLst>
                              <p:par>
                                <p:cTn id="10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6500"/>
                            </p:stCondLst>
                            <p:childTnLst>
                              <p:par>
                                <p:cTn id="10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7000"/>
                            </p:stCondLst>
                            <p:childTnLst>
                              <p:par>
                                <p:cTn id="1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7500"/>
                            </p:stCondLst>
                            <p:childTnLst>
                              <p:par>
                                <p:cTn id="1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8000"/>
                            </p:stCondLst>
                            <p:childTnLst>
                              <p:par>
                                <p:cTn id="12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2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ectangle 39"/>
          <p:cNvSpPr>
            <a:spLocks noChangeArrowheads="1"/>
          </p:cNvSpPr>
          <p:nvPr/>
        </p:nvSpPr>
        <p:spPr bwMode="auto">
          <a:xfrm>
            <a:off x="446031" y="561953"/>
            <a:ext cx="7037439" cy="122396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Задача.</a:t>
            </a:r>
          </a:p>
          <a:p>
            <a:pPr marL="342900" indent="-342900"/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правильной треугольной призме </a:t>
            </a:r>
          </a:p>
          <a:p>
            <a:pPr marL="342900" indent="-342900"/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АВСА</a:t>
            </a:r>
            <a:r>
              <a:rPr lang="ru-RU" baseline="-25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baseline="-25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baseline="-25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, все ребра которой равны 1,</a:t>
            </a:r>
          </a:p>
          <a:p>
            <a:pPr marL="342900" indent="-342900"/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найдите расстояние между прямыми АВ и СВ</a:t>
            </a:r>
            <a:r>
              <a:rPr lang="ru-RU" baseline="-25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Решение</a:t>
            </a:r>
          </a:p>
          <a:p>
            <a:pPr marL="342900" indent="-342900"/>
            <a:endParaRPr lang="ru-RU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en-US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ru-RU" baseline="-25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4" name="Параллелограмм 163"/>
          <p:cNvSpPr/>
          <p:nvPr/>
        </p:nvSpPr>
        <p:spPr>
          <a:xfrm>
            <a:off x="4378676" y="3004993"/>
            <a:ext cx="4020353" cy="1628936"/>
          </a:xfrm>
          <a:prstGeom prst="parallelogram">
            <a:avLst>
              <a:gd name="adj" fmla="val 65603"/>
            </a:avLst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1" name="Прямая соединительная линия 160"/>
          <p:cNvCxnSpPr/>
          <p:nvPr/>
        </p:nvCxnSpPr>
        <p:spPr>
          <a:xfrm rot="5400000" flipH="1" flipV="1">
            <a:off x="7047363" y="3274365"/>
            <a:ext cx="1628931" cy="1074406"/>
          </a:xfrm>
          <a:prstGeom prst="line">
            <a:avLst/>
          </a:prstGeom>
          <a:ln w="19050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Freeform 3"/>
          <p:cNvSpPr>
            <a:spLocks/>
          </p:cNvSpPr>
          <p:nvPr/>
        </p:nvSpPr>
        <p:spPr bwMode="auto">
          <a:xfrm>
            <a:off x="5447099" y="2999144"/>
            <a:ext cx="2951929" cy="2489357"/>
          </a:xfrm>
          <a:custGeom>
            <a:avLst/>
            <a:gdLst/>
            <a:ahLst/>
            <a:cxnLst>
              <a:cxn ang="0">
                <a:pos x="0" y="2208"/>
              </a:cxn>
              <a:cxn ang="0">
                <a:pos x="2352" y="2208"/>
              </a:cxn>
              <a:cxn ang="0">
                <a:pos x="2352" y="0"/>
              </a:cxn>
              <a:cxn ang="0">
                <a:pos x="0" y="0"/>
              </a:cxn>
              <a:cxn ang="0">
                <a:pos x="0" y="2208"/>
              </a:cxn>
            </a:cxnLst>
            <a:rect l="0" t="0" r="r" b="b"/>
            <a:pathLst>
              <a:path w="2352" h="2208">
                <a:moveTo>
                  <a:pt x="0" y="2208"/>
                </a:moveTo>
                <a:lnTo>
                  <a:pt x="2352" y="2208"/>
                </a:lnTo>
                <a:lnTo>
                  <a:pt x="2352" y="0"/>
                </a:lnTo>
                <a:lnTo>
                  <a:pt x="0" y="0"/>
                </a:lnTo>
                <a:lnTo>
                  <a:pt x="0" y="2208"/>
                </a:lnTo>
                <a:close/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" name="Line 61"/>
          <p:cNvSpPr>
            <a:spLocks noChangeShapeType="1"/>
          </p:cNvSpPr>
          <p:nvPr/>
        </p:nvSpPr>
        <p:spPr bwMode="auto">
          <a:xfrm>
            <a:off x="4378676" y="2095984"/>
            <a:ext cx="0" cy="252850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16" name="Freeform 66"/>
          <p:cNvSpPr>
            <a:spLocks/>
          </p:cNvSpPr>
          <p:nvPr/>
        </p:nvSpPr>
        <p:spPr bwMode="auto">
          <a:xfrm>
            <a:off x="4413334" y="2095984"/>
            <a:ext cx="2911289" cy="887539"/>
          </a:xfrm>
          <a:custGeom>
            <a:avLst/>
            <a:gdLst/>
            <a:ahLst/>
            <a:cxnLst>
              <a:cxn ang="0">
                <a:pos x="2087" y="0"/>
              </a:cxn>
              <a:cxn ang="0">
                <a:pos x="0" y="0"/>
              </a:cxn>
              <a:cxn ang="0">
                <a:pos x="726" y="589"/>
              </a:cxn>
            </a:cxnLst>
            <a:rect l="0" t="0" r="r" b="b"/>
            <a:pathLst>
              <a:path w="2087" h="589">
                <a:moveTo>
                  <a:pt x="2087" y="0"/>
                </a:moveTo>
                <a:lnTo>
                  <a:pt x="0" y="0"/>
                </a:lnTo>
                <a:lnTo>
                  <a:pt x="726" y="589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26" name="Text Box 21"/>
          <p:cNvSpPr txBox="1">
            <a:spLocks noChangeArrowheads="1"/>
          </p:cNvSpPr>
          <p:nvPr/>
        </p:nvSpPr>
        <p:spPr bwMode="auto">
          <a:xfrm>
            <a:off x="7255314" y="1749402"/>
            <a:ext cx="485208" cy="350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30" name="Text Box 21"/>
          <p:cNvSpPr txBox="1">
            <a:spLocks noChangeArrowheads="1"/>
          </p:cNvSpPr>
          <p:nvPr/>
        </p:nvSpPr>
        <p:spPr bwMode="auto">
          <a:xfrm>
            <a:off x="5037188" y="2785160"/>
            <a:ext cx="485208" cy="350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baseline="-25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baseline="-25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1" name="Text Box 21"/>
          <p:cNvSpPr txBox="1">
            <a:spLocks noChangeArrowheads="1"/>
          </p:cNvSpPr>
          <p:nvPr/>
        </p:nvSpPr>
        <p:spPr bwMode="auto">
          <a:xfrm>
            <a:off x="8468352" y="2750502"/>
            <a:ext cx="485208" cy="350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baseline="-25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baseline="-25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2" name="Text Box 21"/>
          <p:cNvSpPr txBox="1">
            <a:spLocks noChangeArrowheads="1"/>
          </p:cNvSpPr>
          <p:nvPr/>
        </p:nvSpPr>
        <p:spPr bwMode="auto">
          <a:xfrm>
            <a:off x="5245138" y="5457831"/>
            <a:ext cx="485208" cy="350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</a:t>
            </a:r>
            <a:endParaRPr lang="ru-RU" baseline="-25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" name="Text Box 21"/>
          <p:cNvSpPr txBox="1">
            <a:spLocks noChangeArrowheads="1"/>
          </p:cNvSpPr>
          <p:nvPr/>
        </p:nvSpPr>
        <p:spPr bwMode="auto">
          <a:xfrm>
            <a:off x="7116675" y="4660692"/>
            <a:ext cx="485208" cy="350571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</a:t>
            </a:r>
            <a:endParaRPr lang="ru-RU" baseline="-25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4" name="Text Box 21"/>
          <p:cNvSpPr txBox="1">
            <a:spLocks noChangeArrowheads="1"/>
          </p:cNvSpPr>
          <p:nvPr/>
        </p:nvSpPr>
        <p:spPr bwMode="auto">
          <a:xfrm>
            <a:off x="8399035" y="5492489"/>
            <a:ext cx="485208" cy="350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</a:t>
            </a:r>
            <a:endParaRPr lang="ru-RU" baseline="-25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6" name="Прямая соединительная линия 135"/>
          <p:cNvCxnSpPr/>
          <p:nvPr/>
        </p:nvCxnSpPr>
        <p:spPr>
          <a:xfrm>
            <a:off x="7324624" y="4626034"/>
            <a:ext cx="1074405" cy="862468"/>
          </a:xfrm>
          <a:prstGeom prst="line">
            <a:avLst/>
          </a:prstGeom>
          <a:ln w="19050">
            <a:solidFill>
              <a:srgbClr val="00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Прямая соединительная линия 137"/>
          <p:cNvCxnSpPr/>
          <p:nvPr/>
        </p:nvCxnSpPr>
        <p:spPr>
          <a:xfrm rot="10800000" flipV="1">
            <a:off x="5453080" y="4626033"/>
            <a:ext cx="1871544" cy="862467"/>
          </a:xfrm>
          <a:prstGeom prst="line">
            <a:avLst/>
          </a:prstGeom>
          <a:ln w="19050">
            <a:solidFill>
              <a:srgbClr val="00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Прямая соединительная линия 142"/>
          <p:cNvCxnSpPr>
            <a:endCxn id="97" idx="3"/>
          </p:cNvCxnSpPr>
          <p:nvPr/>
        </p:nvCxnSpPr>
        <p:spPr>
          <a:xfrm rot="10800000" flipV="1">
            <a:off x="5447100" y="2095984"/>
            <a:ext cx="1877524" cy="90316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5" name="Прямая соединительная линия 144"/>
          <p:cNvCxnSpPr/>
          <p:nvPr/>
        </p:nvCxnSpPr>
        <p:spPr>
          <a:xfrm>
            <a:off x="7324624" y="2095984"/>
            <a:ext cx="1074407" cy="901116"/>
          </a:xfrm>
          <a:prstGeom prst="line">
            <a:avLst/>
          </a:prstGeom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Прямая соединительная линия 147"/>
          <p:cNvCxnSpPr/>
          <p:nvPr/>
        </p:nvCxnSpPr>
        <p:spPr>
          <a:xfrm rot="5400000">
            <a:off x="6061596" y="3359016"/>
            <a:ext cx="2526061" cy="1"/>
          </a:xfrm>
          <a:prstGeom prst="line">
            <a:avLst/>
          </a:prstGeom>
          <a:ln w="19050">
            <a:solidFill>
              <a:srgbClr val="00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Line 61"/>
          <p:cNvSpPr>
            <a:spLocks noChangeShapeType="1"/>
          </p:cNvSpPr>
          <p:nvPr/>
        </p:nvSpPr>
        <p:spPr bwMode="auto">
          <a:xfrm>
            <a:off x="4378675" y="4626033"/>
            <a:ext cx="1074405" cy="86645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57" name="Rectangle 69"/>
          <p:cNvSpPr>
            <a:spLocks noChangeArrowheads="1"/>
          </p:cNvSpPr>
          <p:nvPr/>
        </p:nvSpPr>
        <p:spPr bwMode="auto">
          <a:xfrm>
            <a:off x="4076086" y="1749402"/>
            <a:ext cx="406564" cy="350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baseline="-25000" dirty="0">
                <a:latin typeface="Times New Roman" pitchFamily="18" charset="0"/>
                <a:cs typeface="Times New Roman" pitchFamily="18" charset="0"/>
              </a:rPr>
              <a:t>1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8" name="Rectangle 69"/>
          <p:cNvSpPr>
            <a:spLocks noChangeArrowheads="1"/>
          </p:cNvSpPr>
          <p:nvPr/>
        </p:nvSpPr>
        <p:spPr bwMode="auto">
          <a:xfrm>
            <a:off x="4045147" y="4379438"/>
            <a:ext cx="333529" cy="350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0" name="Прямая соединительная линия 159"/>
          <p:cNvCxnSpPr>
            <a:stCxn id="155" idx="1"/>
          </p:cNvCxnSpPr>
          <p:nvPr/>
        </p:nvCxnSpPr>
        <p:spPr>
          <a:xfrm rot="16200000" flipH="1">
            <a:off x="6926053" y="4019514"/>
            <a:ext cx="1" cy="2945949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Прямая соединительная линия 173"/>
          <p:cNvCxnSpPr/>
          <p:nvPr/>
        </p:nvCxnSpPr>
        <p:spPr>
          <a:xfrm>
            <a:off x="4378676" y="4626034"/>
            <a:ext cx="2945948" cy="1994"/>
          </a:xfrm>
          <a:prstGeom prst="line">
            <a:avLst/>
          </a:prstGeom>
          <a:ln w="12700">
            <a:solidFill>
              <a:srgbClr val="00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Rectangle 69"/>
          <p:cNvSpPr>
            <a:spLocks noChangeArrowheads="1"/>
          </p:cNvSpPr>
          <p:nvPr/>
        </p:nvSpPr>
        <p:spPr bwMode="auto">
          <a:xfrm>
            <a:off x="4668995" y="4310121"/>
            <a:ext cx="333529" cy="350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0" name="Rectangle 69"/>
          <p:cNvSpPr>
            <a:spLocks noChangeArrowheads="1"/>
          </p:cNvSpPr>
          <p:nvPr/>
        </p:nvSpPr>
        <p:spPr bwMode="auto">
          <a:xfrm>
            <a:off x="4805768" y="3794237"/>
            <a:ext cx="370046" cy="350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1" name="Line 61"/>
          <p:cNvSpPr>
            <a:spLocks noChangeShapeType="1"/>
          </p:cNvSpPr>
          <p:nvPr/>
        </p:nvSpPr>
        <p:spPr bwMode="auto">
          <a:xfrm>
            <a:off x="5106498" y="4071502"/>
            <a:ext cx="346582" cy="14209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cxnSp>
        <p:nvCxnSpPr>
          <p:cNvPr id="185" name="Прямая соединительная линия 184"/>
          <p:cNvCxnSpPr/>
          <p:nvPr/>
        </p:nvCxnSpPr>
        <p:spPr>
          <a:xfrm rot="5400000">
            <a:off x="5071841" y="4244794"/>
            <a:ext cx="103975" cy="34658"/>
          </a:xfrm>
          <a:prstGeom prst="line">
            <a:avLst/>
          </a:prstGeom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Прямая соединительная линия 186"/>
          <p:cNvCxnSpPr/>
          <p:nvPr/>
        </p:nvCxnSpPr>
        <p:spPr>
          <a:xfrm rot="16200000" flipV="1">
            <a:off x="5037183" y="4244794"/>
            <a:ext cx="103975" cy="34658"/>
          </a:xfrm>
          <a:prstGeom prst="line">
            <a:avLst/>
          </a:prstGeom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8" name="Rectangle 75"/>
          <p:cNvSpPr>
            <a:spLocks noChangeArrowheads="1"/>
          </p:cNvSpPr>
          <p:nvPr/>
        </p:nvSpPr>
        <p:spPr bwMode="auto">
          <a:xfrm>
            <a:off x="153927" y="1566837"/>
            <a:ext cx="4052944" cy="372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Построим плоскость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АА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перпендикулярную </a:t>
            </a:r>
          </a:p>
          <a:p>
            <a:pPr marL="342900" indent="-342900"/>
            <a:r>
              <a:rPr lang="ru-RU" dirty="0">
                <a:latin typeface="Times New Roman" pitchFamily="18" charset="0"/>
                <a:cs typeface="Times New Roman" pitchFamily="18" charset="0"/>
              </a:rPr>
              <a:t>плоскости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С.)  </a:t>
            </a:r>
          </a:p>
          <a:p>
            <a:pPr marL="342900" indent="-34290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Достроим призму до параллелепипеда АВС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 marL="342900" indent="-34290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Расстояние между прямыми АВ и СВ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равно расстоянию между прямой АВ и параллельной ей  плоскостью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С, в которой лежит прямая СВ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Проведем из точки А перпендикуляр. АМ –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искомое расстояние.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Ответ:</a:t>
            </a:r>
          </a:p>
        </p:txBody>
      </p:sp>
      <p:sp>
        <p:nvSpPr>
          <p:cNvPr id="178" name="Равнобедренный треугольник 177"/>
          <p:cNvSpPr/>
          <p:nvPr/>
        </p:nvSpPr>
        <p:spPr>
          <a:xfrm rot="16200000">
            <a:off x="3945660" y="3989836"/>
            <a:ext cx="2495392" cy="509912"/>
          </a:xfrm>
          <a:prstGeom prst="triangle">
            <a:avLst>
              <a:gd name="adj" fmla="val 34285"/>
            </a:avLst>
          </a:prstGeom>
          <a:solidFill>
            <a:srgbClr val="FFFF00">
              <a:alpha val="19000"/>
            </a:srgbClr>
          </a:solidFill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2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2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2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2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2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000"/>
                            </p:stCondLst>
                            <p:childTnLst>
                              <p:par>
                                <p:cTn id="6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8000"/>
                            </p:stCondLst>
                            <p:childTnLst>
                              <p:par>
                                <p:cTn id="6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2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2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0"/>
                            </p:stCondLst>
                            <p:childTnLst>
                              <p:par>
                                <p:cTn id="7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2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2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2000"/>
                            </p:stCondLst>
                            <p:childTnLst>
                              <p:par>
                                <p:cTn id="8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2500"/>
                            </p:stCondLst>
                            <p:childTnLst>
                              <p:par>
                                <p:cTn id="8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" grpId="0" animBg="1"/>
      <p:bldP spid="97" grpId="0" animBg="1"/>
      <p:bldP spid="112" grpId="0" animBg="1"/>
      <p:bldP spid="116" grpId="0" animBg="1"/>
      <p:bldP spid="126" grpId="0"/>
      <p:bldP spid="132" grpId="0"/>
      <p:bldP spid="133" grpId="0"/>
      <p:bldP spid="134" grpId="0"/>
      <p:bldP spid="155" grpId="0" animBg="1"/>
      <p:bldP spid="157" grpId="0"/>
      <p:bldP spid="158" grpId="0"/>
      <p:bldP spid="179" grpId="0"/>
      <p:bldP spid="180" grpId="0"/>
      <p:bldP spid="181" grpId="0" animBg="1"/>
      <p:bldP spid="17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ChangeArrowheads="1"/>
          </p:cNvSpPr>
          <p:nvPr/>
        </p:nvSpPr>
        <p:spPr bwMode="auto">
          <a:xfrm>
            <a:off x="142875" y="500042"/>
            <a:ext cx="7858149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>
              <a:tabLst>
                <a:tab pos="457200" algn="l"/>
              </a:tabLst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Цели работы:</a:t>
            </a: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Формирование отношения к геометрии как к части общечеловеческой культуры, понимание значимости геометрии в практической деятельности.</a:t>
            </a:r>
          </a:p>
          <a:p>
            <a:pPr eaLnBrk="0" hangingPunct="0">
              <a:tabLst>
                <a:tab pos="457200" algn="l"/>
              </a:tabLst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Задачи работы: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Приобретение навыков самостоятельной 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работы. </a:t>
            </a:r>
          </a:p>
          <a:p>
            <a:pPr eaLnBrk="0" hangingPunct="0">
              <a:buFont typeface="Arial" pitchFamily="34" charset="0"/>
              <a:buChar char="•"/>
              <a:tabLst>
                <a:tab pos="457200" algn="l"/>
              </a:tabLst>
            </a:pP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Развитие навыков исследовательской 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деятельности.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tabLst>
                <a:tab pos="457200" algn="l"/>
              </a:tabLst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Проблемные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вопросы: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0" hangingPunct="0">
              <a:tabLst>
                <a:tab pos="457200" algn="l"/>
              </a:tabLs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1.Показать различные методы нахождения расстояния между  скрещивающимися прямыми.</a:t>
            </a:r>
          </a:p>
          <a:p>
            <a:pPr eaLnBrk="0" hangingPunct="0">
              <a:tabLst>
                <a:tab pos="457200" algn="l"/>
              </a:tabLs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 Найти  для себя наиболее рациональный  метод нахождения расстояния между  скрещивающимися прямыми.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tabLst>
                <a:tab pos="457200" algn="l"/>
              </a:tabLs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3.Рассмотреть решение наиболее значимых задач, предлагаемых на ЕГЭ.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Этапы проведения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работы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Постановка основополагающего вопроса. Формулировка проблемных вопросов. </a:t>
            </a: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 Выдвижение гипотез решения проблем. </a:t>
            </a: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Поиск источников информации. </a:t>
            </a: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Использование  информации при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решении задач.</a:t>
            </a: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Защита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полученных результатов работы.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14282" y="2000240"/>
            <a:ext cx="7643866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DejaVu Sans"/>
                <a:cs typeface="Times New Roman" pitchFamily="18" charset="0"/>
              </a:rPr>
              <a:t>  Исследовательская работа посвящена одной из трудных тем геометрии -  «Скрещивающиеся прямые». Задания ЕГЭ  по математике содержат задачи на определение расстояния между скрещивающимися прямыми. На простом примере с кубом рассмотрю, как определять расстояние между скрещивающимися прямыми различными способами.  В последнее время стало возможным использование богатого набора новых технических средств. Тема и задачи работы раскрываются средствами компьютерной графики. Использование презентации дает неоспоримые преимущества.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DejaVu Sans"/>
                <a:cs typeface="Times New Roman" pitchFamily="18" charset="0"/>
              </a:rPr>
              <a:t>В моей работе рассмотрены задачи типа С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DejaVu Sans"/>
                <a:cs typeface="Times New Roman" pitchFamily="18" charset="0"/>
              </a:rPr>
              <a:t>2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DejaVu Sans"/>
                <a:cs typeface="Times New Roman" pitchFamily="18" charset="0"/>
              </a:rPr>
              <a:t>для подготовки к ЕГЭ по математике 2012 года под редакцией Ф. Ф. Лысенко, С. Ю.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DejaVu Sans"/>
                <a:cs typeface="Times New Roman" pitchFamily="18" charset="0"/>
              </a:rPr>
              <a:t>Кулабухова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DejaVu Sans"/>
                <a:cs typeface="Times New Roman" pitchFamily="18" charset="0"/>
              </a:rPr>
              <a:t>.  Я надеюсь, что знания, полученные мною в процессе работы, помогут мне при сдаче экзамена.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21429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 Геометрия сообщает нам  гибкость,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укрепляет воображение,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приучает  ненавидеть недоказанное»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14348" y="714356"/>
            <a:ext cx="6858994" cy="38164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Основные методы нахождения расстояния</a:t>
            </a:r>
          </a:p>
          <a:p>
            <a:pPr algn="ctr"/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между скрещивающимися прямыми</a:t>
            </a:r>
          </a:p>
          <a:p>
            <a:pPr algn="ctr"/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Метод объемов</a:t>
            </a:r>
          </a:p>
          <a:p>
            <a:pPr algn="ctr"/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Метод</a:t>
            </a: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координат</a:t>
            </a:r>
          </a:p>
          <a:p>
            <a:pPr algn="ctr"/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Метод проекций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4. Метод ортогонального проектирования</a:t>
            </a:r>
          </a:p>
          <a:p>
            <a:endParaRPr lang="ru-RU" b="1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endParaRPr lang="ru-RU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285852" y="500042"/>
            <a:ext cx="5696028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1. Метод объемов: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построить пирамиду, в которой высота, опущенная из вершины этой пирамиды на плоскость основания, является искомым расстоянием между двумя скрещивающимися прямыми;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найти объём этой пирамиды двумя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способами и выразить эту высоту.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Прямая соединительная линия 30"/>
          <p:cNvCxnSpPr/>
          <p:nvPr/>
        </p:nvCxnSpPr>
        <p:spPr>
          <a:xfrm>
            <a:off x="4906991" y="3462820"/>
            <a:ext cx="2154267" cy="158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>
            <a:off x="3829858" y="2385686"/>
            <a:ext cx="2154267" cy="158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5400000" flipH="1" flipV="1">
            <a:off x="7061258" y="2732560"/>
            <a:ext cx="730260" cy="73026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5400000" flipH="1" flipV="1">
            <a:off x="7061258" y="578293"/>
            <a:ext cx="730260" cy="73026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rot="5400000">
            <a:off x="6714385" y="1655426"/>
            <a:ext cx="2154267" cy="158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rot="5400000" flipH="1" flipV="1">
            <a:off x="4906991" y="578293"/>
            <a:ext cx="730260" cy="73026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5637251" y="578293"/>
            <a:ext cx="2154267" cy="158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rot="5400000" flipH="1" flipV="1">
            <a:off x="4906991" y="2732560"/>
            <a:ext cx="730260" cy="73026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5637251" y="2732560"/>
            <a:ext cx="2154267" cy="1588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 rot="5400000" flipH="1" flipV="1">
            <a:off x="4560118" y="1655427"/>
            <a:ext cx="2154267" cy="1588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7645466" y="224227"/>
            <a:ext cx="3449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С₁</a:t>
            </a:r>
            <a:endParaRPr lang="ru-RU" sz="1600" dirty="0"/>
          </a:p>
        </p:txBody>
      </p:sp>
      <p:sp>
        <p:nvSpPr>
          <p:cNvPr id="93" name="TextBox 92"/>
          <p:cNvSpPr txBox="1"/>
          <p:nvPr/>
        </p:nvSpPr>
        <p:spPr>
          <a:xfrm>
            <a:off x="7778792" y="2551122"/>
            <a:ext cx="2936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С</a:t>
            </a:r>
            <a:endParaRPr lang="ru-RU" sz="1600" dirty="0"/>
          </a:p>
        </p:txBody>
      </p:sp>
      <p:sp>
        <p:nvSpPr>
          <p:cNvPr id="94" name="TextBox 93"/>
          <p:cNvSpPr txBox="1"/>
          <p:nvPr/>
        </p:nvSpPr>
        <p:spPr>
          <a:xfrm>
            <a:off x="5362105" y="214290"/>
            <a:ext cx="3481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В₁</a:t>
            </a:r>
            <a:endParaRPr lang="ru-RU" sz="1600" dirty="0"/>
          </a:p>
        </p:txBody>
      </p:sp>
      <p:sp>
        <p:nvSpPr>
          <p:cNvPr id="95" name="TextBox 94"/>
          <p:cNvSpPr txBox="1"/>
          <p:nvPr/>
        </p:nvSpPr>
        <p:spPr>
          <a:xfrm>
            <a:off x="5376888" y="2503545"/>
            <a:ext cx="2968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В</a:t>
            </a:r>
            <a:endParaRPr lang="ru-RU" sz="1600" dirty="0"/>
          </a:p>
        </p:txBody>
      </p:sp>
      <p:sp>
        <p:nvSpPr>
          <p:cNvPr id="96" name="TextBox 95"/>
          <p:cNvSpPr txBox="1"/>
          <p:nvPr/>
        </p:nvSpPr>
        <p:spPr>
          <a:xfrm>
            <a:off x="4625433" y="1116051"/>
            <a:ext cx="3545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А₁</a:t>
            </a:r>
            <a:endParaRPr lang="ru-RU" sz="1600" dirty="0"/>
          </a:p>
        </p:txBody>
      </p:sp>
      <p:sp>
        <p:nvSpPr>
          <p:cNvPr id="97" name="TextBox 96"/>
          <p:cNvSpPr txBox="1"/>
          <p:nvPr/>
        </p:nvSpPr>
        <p:spPr>
          <a:xfrm>
            <a:off x="4625902" y="3371865"/>
            <a:ext cx="3032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А</a:t>
            </a:r>
            <a:endParaRPr lang="ru-RU" sz="1600" dirty="0"/>
          </a:p>
        </p:txBody>
      </p:sp>
      <p:sp>
        <p:nvSpPr>
          <p:cNvPr id="98" name="TextBox 97"/>
          <p:cNvSpPr txBox="1"/>
          <p:nvPr/>
        </p:nvSpPr>
        <p:spPr>
          <a:xfrm>
            <a:off x="7000892" y="3371865"/>
            <a:ext cx="3113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D</a:t>
            </a:r>
            <a:endParaRPr lang="ru-RU" sz="1600" dirty="0"/>
          </a:p>
        </p:txBody>
      </p:sp>
      <p:sp>
        <p:nvSpPr>
          <p:cNvPr id="99" name="TextBox 98"/>
          <p:cNvSpPr txBox="1"/>
          <p:nvPr/>
        </p:nvSpPr>
        <p:spPr>
          <a:xfrm>
            <a:off x="7061258" y="1152564"/>
            <a:ext cx="3626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D₁</a:t>
            </a:r>
            <a:endParaRPr lang="ru-RU" sz="1600" dirty="0"/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336492" y="252369"/>
            <a:ext cx="4527611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Метод объёмов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Задача.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Ребро куба равно </a:t>
            </a:r>
            <a:r>
              <a:rPr kumimoji="0" lang="ru-RU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Найти расстояние между прямыми, на которых лежат скрещивающиеся диагонали двух смежных граней куба.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63466" y="2041506"/>
            <a:ext cx="430853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Решение.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результате дополнительных построений мы получили пирамиду DAB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C.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пирамиде DAB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C, высота, опущенная из вершины D на плоскость основания AB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C будет являться искомым расстоянием между скрещивающимися прямыми АС и DC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32" name="Рисунок 31" descr="Image 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3466" y="4483590"/>
            <a:ext cx="7523244" cy="2045596"/>
          </a:xfrm>
          <a:prstGeom prst="rect">
            <a:avLst/>
          </a:prstGeom>
        </p:spPr>
      </p:pic>
      <p:cxnSp>
        <p:nvCxnSpPr>
          <p:cNvPr id="61" name="Прямая соединительная линия 60"/>
          <p:cNvCxnSpPr/>
          <p:nvPr/>
        </p:nvCxnSpPr>
        <p:spPr>
          <a:xfrm rot="5400000" flipH="1" flipV="1">
            <a:off x="3849680" y="1648234"/>
            <a:ext cx="2848014" cy="730260"/>
          </a:xfrm>
          <a:prstGeom prst="line">
            <a:avLst/>
          </a:prstGeom>
          <a:ln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 rot="16200000" flipH="1">
            <a:off x="5638817" y="589356"/>
            <a:ext cx="2154267" cy="2154267"/>
          </a:xfrm>
          <a:prstGeom prst="line">
            <a:avLst/>
          </a:prstGeom>
          <a:ln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0" name="Равнобедренный треугольник 69"/>
          <p:cNvSpPr/>
          <p:nvPr/>
        </p:nvSpPr>
        <p:spPr>
          <a:xfrm rot="20802115">
            <a:off x="4422600" y="1070116"/>
            <a:ext cx="2974551" cy="2636338"/>
          </a:xfrm>
          <a:prstGeom prst="triangle">
            <a:avLst>
              <a:gd name="adj" fmla="val 45760"/>
            </a:avLst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 rot="5400000">
            <a:off x="5985690" y="1666493"/>
            <a:ext cx="2884528" cy="73025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 rot="16200000" flipV="1">
            <a:off x="4924643" y="1303533"/>
            <a:ext cx="2856225" cy="1427874"/>
          </a:xfrm>
          <a:prstGeom prst="line">
            <a:avLst/>
          </a:prstGeom>
          <a:ln w="12700">
            <a:solidFill>
              <a:srgbClr val="FF0000"/>
            </a:solidFill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flipV="1">
            <a:off x="4908557" y="2743624"/>
            <a:ext cx="2884527" cy="693747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4906991" y="1308553"/>
            <a:ext cx="2154267" cy="158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5400000">
            <a:off x="5984918" y="2384893"/>
            <a:ext cx="2154267" cy="158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8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4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0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6000"/>
                            </p:stCondLst>
                            <p:childTnLst>
                              <p:par>
                                <p:cTn id="7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8000"/>
                            </p:stCondLst>
                            <p:childTnLst>
                              <p:par>
                                <p:cTn id="8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/>
      <p:bldP spid="93" grpId="0"/>
      <p:bldP spid="94" grpId="0"/>
      <p:bldP spid="95" grpId="0"/>
      <p:bldP spid="96" grpId="0"/>
      <p:bldP spid="97" grpId="0"/>
      <p:bldP spid="98" grpId="0"/>
      <p:bldP spid="99" grpId="0"/>
      <p:bldP spid="7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1"/>
          <p:cNvSpPr>
            <a:spLocks noChangeArrowheads="1"/>
          </p:cNvSpPr>
          <p:nvPr/>
        </p:nvSpPr>
        <p:spPr bwMode="auto">
          <a:xfrm>
            <a:off x="1322343" y="763551"/>
            <a:ext cx="6389775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Метод координат: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Выберем начало координат. Проведем три взаимно перпендикулярные оси 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MMI12"/>
                <a:cs typeface="Times New Roman" pitchFamily="18" charset="0"/>
              </a:rPr>
              <a:t>X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MMI12"/>
                <a:cs typeface="Times New Roman" pitchFamily="18" charset="0"/>
              </a:rPr>
              <a:t>Y</a:t>
            </a:r>
            <a:r>
              <a:rPr kumimoji="0" lang="en-US" sz="9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MMI12"/>
                <a:cs typeface="Times New Roman" pitchFamily="18" charset="0"/>
              </a:rPr>
              <a:t> 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MMI12"/>
                <a:cs typeface="Times New Roman" pitchFamily="18" charset="0"/>
              </a:rPr>
              <a:t>Z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Получили систему координат в трехмерном пространстве. Теперь каждая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его точка характеризуется тремя числами.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Запишем уравнение  прямой: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kx+by+cz+d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Подставим значения в уравнение плоскости:</a:t>
            </a:r>
          </a:p>
          <a:p>
            <a:pPr>
              <a:buFont typeface="Arial" pitchFamily="34" charset="0"/>
              <a:buChar char="•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        </a:t>
            </a:r>
          </a:p>
          <a:p>
            <a:pPr>
              <a:buFont typeface="Arial" pitchFamily="34" charset="0"/>
              <a:buChar char="•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76291" y="3209922"/>
            <a:ext cx="1935189" cy="4970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Равнобедренный треугольник 26"/>
          <p:cNvSpPr/>
          <p:nvPr/>
        </p:nvSpPr>
        <p:spPr>
          <a:xfrm rot="20759240">
            <a:off x="4986835" y="1851592"/>
            <a:ext cx="2971324" cy="2585263"/>
          </a:xfrm>
          <a:prstGeom prst="triangle">
            <a:avLst>
              <a:gd name="adj" fmla="val 46854"/>
            </a:avLst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" name="Прямая соединительная линия 1"/>
          <p:cNvCxnSpPr/>
          <p:nvPr/>
        </p:nvCxnSpPr>
        <p:spPr>
          <a:xfrm>
            <a:off x="5341128" y="2614650"/>
            <a:ext cx="2154267" cy="158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 rot="5400000">
            <a:off x="6419055" y="3690990"/>
            <a:ext cx="2154267" cy="158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rot="5400000" flipH="1" flipV="1">
            <a:off x="7495395" y="4038657"/>
            <a:ext cx="730260" cy="73026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5400000" flipH="1" flipV="1">
            <a:off x="7495395" y="1884390"/>
            <a:ext cx="730260" cy="73026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5400000">
            <a:off x="7148522" y="2961523"/>
            <a:ext cx="2154267" cy="158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 flipH="1" flipV="1">
            <a:off x="5341128" y="1884390"/>
            <a:ext cx="730260" cy="73026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6071388" y="1884390"/>
            <a:ext cx="2154267" cy="158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5338773" y="3392487"/>
            <a:ext cx="1387494" cy="1376432"/>
          </a:xfrm>
          <a:prstGeom prst="line">
            <a:avLst/>
          </a:prstGeom>
          <a:ln w="19050">
            <a:prstDash val="dash"/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6071388" y="4038657"/>
            <a:ext cx="2154267" cy="1588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 flipH="1" flipV="1">
            <a:off x="4994255" y="2961524"/>
            <a:ext cx="2154267" cy="1588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8079603" y="1592286"/>
            <a:ext cx="8563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С₁ (</a:t>
            </a:r>
            <a:r>
              <a:rPr lang="ru-RU" sz="1600" dirty="0" err="1" smtClean="0"/>
              <a:t>а;а;а</a:t>
            </a:r>
            <a:endParaRPr lang="ru-RU" sz="1600" dirty="0"/>
          </a:p>
        </p:txBody>
      </p:sp>
      <p:sp>
        <p:nvSpPr>
          <p:cNvPr id="16" name="TextBox 15"/>
          <p:cNvSpPr txBox="1"/>
          <p:nvPr/>
        </p:nvSpPr>
        <p:spPr>
          <a:xfrm>
            <a:off x="8186787" y="3794130"/>
            <a:ext cx="8739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С (а;а;0)</a:t>
            </a:r>
            <a:endParaRPr lang="ru-RU" sz="1600" dirty="0"/>
          </a:p>
        </p:txBody>
      </p:sp>
      <p:sp>
        <p:nvSpPr>
          <p:cNvPr id="17" name="TextBox 16"/>
          <p:cNvSpPr txBox="1"/>
          <p:nvPr/>
        </p:nvSpPr>
        <p:spPr>
          <a:xfrm>
            <a:off x="5796242" y="1593413"/>
            <a:ext cx="9284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В₁ (а;0;а)</a:t>
            </a:r>
            <a:endParaRPr lang="ru-RU" sz="1600" dirty="0"/>
          </a:p>
        </p:txBody>
      </p:sp>
      <p:sp>
        <p:nvSpPr>
          <p:cNvPr id="18" name="TextBox 17"/>
          <p:cNvSpPr txBox="1"/>
          <p:nvPr/>
        </p:nvSpPr>
        <p:spPr>
          <a:xfrm>
            <a:off x="6353874" y="3721104"/>
            <a:ext cx="8835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В (а;0;0)</a:t>
            </a:r>
            <a:endParaRPr lang="ru-RU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5010156" y="2443149"/>
            <a:ext cx="3545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А₁</a:t>
            </a:r>
            <a:endParaRPr lang="ru-RU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4754565" y="4779981"/>
            <a:ext cx="8963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А (0;0;0</a:t>
            </a:r>
            <a:r>
              <a:rPr lang="en-US" sz="1600" dirty="0" smtClean="0"/>
              <a:t>)</a:t>
            </a:r>
            <a:endParaRPr lang="ru-RU" sz="1600" dirty="0"/>
          </a:p>
        </p:txBody>
      </p:sp>
      <p:sp>
        <p:nvSpPr>
          <p:cNvPr id="21" name="TextBox 20"/>
          <p:cNvSpPr txBox="1"/>
          <p:nvPr/>
        </p:nvSpPr>
        <p:spPr>
          <a:xfrm>
            <a:off x="7346988" y="4779981"/>
            <a:ext cx="8980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D</a:t>
            </a:r>
            <a:r>
              <a:rPr lang="ru-RU" sz="1600" dirty="0" smtClean="0"/>
              <a:t> (0;а;0)</a:t>
            </a:r>
            <a:endParaRPr lang="ru-RU" sz="1600" dirty="0"/>
          </a:p>
        </p:txBody>
      </p:sp>
      <p:sp>
        <p:nvSpPr>
          <p:cNvPr id="22" name="TextBox 21"/>
          <p:cNvSpPr txBox="1"/>
          <p:nvPr/>
        </p:nvSpPr>
        <p:spPr>
          <a:xfrm>
            <a:off x="7495395" y="2458661"/>
            <a:ext cx="3626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D₁</a:t>
            </a:r>
            <a:endParaRPr lang="ru-RU" sz="1600" dirty="0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 rot="5400000">
            <a:off x="6415908" y="2972587"/>
            <a:ext cx="2884524" cy="73025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53927" y="179343"/>
            <a:ext cx="4783203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Метод координат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Задача.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Ребро куба равно </a:t>
            </a:r>
            <a:r>
              <a:rPr lang="ru-RU" dirty="0" err="1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Найти расстояние между прямыми, на которых лежат</a:t>
            </a:r>
            <a:endParaRPr lang="en-US" dirty="0" smtClean="0">
              <a:solidFill>
                <a:srgbClr val="0070C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скрещивающиеся диагонали двух смежных граней куба.</a:t>
            </a:r>
            <a:endParaRPr lang="ru-RU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Решение.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Пусть уравнение плоскости АВ₁С задается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kx+by+cz+d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0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А(0;0;0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)(AB₁C)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значит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d=0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C(a;a;0)(AB₁C)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значит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ka+ba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=0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значит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b=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-k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В₁(а;0;а)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(AB₁C)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значит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ka+ca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значит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c=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-k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Подставим значения в уравнение плоскости: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kx-ky-kz+0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значит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x-y-z=0.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Найдем расстояние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от точки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(0;а;0) до плоскости АВ₁С по формуле: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/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6492" y="5095770"/>
            <a:ext cx="1935189" cy="497016"/>
          </a:xfrm>
          <a:prstGeom prst="rect">
            <a:avLst/>
          </a:prstGeom>
          <a:noFill/>
        </p:spPr>
      </p:pic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00298" y="5099079"/>
            <a:ext cx="1839072" cy="520701"/>
          </a:xfrm>
          <a:prstGeom prst="rect">
            <a:avLst/>
          </a:prstGeom>
          <a:noFill/>
        </p:spPr>
      </p:pic>
      <p:cxnSp>
        <p:nvCxnSpPr>
          <p:cNvPr id="33" name="Прямая соединительная линия 32"/>
          <p:cNvCxnSpPr/>
          <p:nvPr/>
        </p:nvCxnSpPr>
        <p:spPr>
          <a:xfrm rot="10800000">
            <a:off x="5338775" y="4779981"/>
            <a:ext cx="3468733" cy="1588"/>
          </a:xfrm>
          <a:prstGeom prst="line">
            <a:avLst/>
          </a:prstGeom>
          <a:ln w="19050">
            <a:headEnd type="arrow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5400000">
            <a:off x="3658383" y="3100385"/>
            <a:ext cx="3359988" cy="792"/>
          </a:xfrm>
          <a:prstGeom prst="line">
            <a:avLst/>
          </a:prstGeom>
          <a:ln w="19050">
            <a:headEnd type="arrow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>
            <a:stCxn id="27" idx="2"/>
          </p:cNvCxnSpPr>
          <p:nvPr/>
        </p:nvCxnSpPr>
        <p:spPr>
          <a:xfrm rot="5400000" flipH="1" flipV="1">
            <a:off x="6429468" y="2964291"/>
            <a:ext cx="708401" cy="2879262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rot="16200000" flipH="1">
            <a:off x="5338773" y="2625713"/>
            <a:ext cx="2884527" cy="1424007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000"/>
                            </p:stCondLst>
                            <p:childTnLst>
                              <p:par>
                                <p:cTn id="7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6000"/>
                            </p:stCondLst>
                            <p:childTnLst>
                              <p:par>
                                <p:cTn id="7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8000"/>
                            </p:stCondLst>
                            <p:childTnLst>
                              <p:par>
                                <p:cTn id="7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49317" y="836577"/>
            <a:ext cx="6572339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None/>
            </a:pPr>
            <a:r>
              <a:rPr lang="ru-RU" i="1" u="sng" dirty="0" smtClean="0">
                <a:latin typeface="Times New Roman" pitchFamily="18" charset="0"/>
                <a:cs typeface="Times New Roman" pitchFamily="18" charset="0"/>
              </a:rPr>
              <a:t>Первый способ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сводится к нахождению расстояния от точки до плоскости. </a:t>
            </a:r>
          </a:p>
          <a:p>
            <a:pPr>
              <a:buFontTx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Идея заключается в построении:</a:t>
            </a:r>
          </a:p>
          <a:p>
            <a:pPr>
              <a:buFontTx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а) двух параллельных плоскостей, каждая из которых проходит через одну из скрещивающихся прямых, параллельно другой скрещивающейся прямой. Расстояние между этими плоскостями будет искомым.</a:t>
            </a:r>
          </a:p>
          <a:p>
            <a:pPr>
              <a:buFontTx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б) в построении плоскости, проходящей через одну из скрещивающихся прямых, параллельно другой. Расстояние от любой точки второй прямой до построенной плоскости будет искомым.</a:t>
            </a:r>
          </a:p>
          <a:p>
            <a:endParaRPr lang="ru-RU" b="1" dirty="0" smtClean="0">
              <a:solidFill>
                <a:srgbClr val="CC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1535</Words>
  <Application>Microsoft Office PowerPoint</Application>
  <PresentationFormat>Экран (4:3)</PresentationFormat>
  <Paragraphs>253</Paragraphs>
  <Slides>19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1" baseType="lpstr">
      <vt:lpstr>Тема Office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re</cp:lastModifiedBy>
  <cp:revision>4</cp:revision>
  <dcterms:created xsi:type="dcterms:W3CDTF">2013-03-18T11:22:16Z</dcterms:created>
  <dcterms:modified xsi:type="dcterms:W3CDTF">2014-04-11T18:17:37Z</dcterms:modified>
</cp:coreProperties>
</file>