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726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hape 2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60000 65536"/>
              <a:gd name="T9" fmla="*/ 0 60000 65536"/>
              <a:gd name="T10" fmla="*/ 0 60000 65536"/>
              <a:gd name="T11" fmla="*/ 0 60000 65536"/>
              <a:gd name="T12" fmla="*/ 0 w 120000"/>
              <a:gd name="T13" fmla="*/ 0 h 120000"/>
              <a:gd name="T14" fmla="*/ 120000 w 120000"/>
              <a:gd name="T15" fmla="*/ 120000 h 1200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endParaRPr noProof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hape 47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</p:spPr>
      </p:sp>
      <p:sp>
        <p:nvSpPr>
          <p:cNvPr id="23555" name="Shape 48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hape 11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</p:spPr>
      </p:sp>
      <p:sp>
        <p:nvSpPr>
          <p:cNvPr id="32771" name="Shape 114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hape 120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</p:spPr>
      </p:sp>
      <p:sp>
        <p:nvSpPr>
          <p:cNvPr id="33795" name="Shape 121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hape 13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</p:spPr>
      </p:sp>
      <p:sp>
        <p:nvSpPr>
          <p:cNvPr id="34819" name="Shape 132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hape 137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</p:spPr>
      </p:sp>
      <p:sp>
        <p:nvSpPr>
          <p:cNvPr id="35843" name="Shape 138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hape 14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</p:spPr>
      </p:sp>
      <p:sp>
        <p:nvSpPr>
          <p:cNvPr id="36867" name="Shape 144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hape 15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</p:spPr>
      </p:sp>
      <p:sp>
        <p:nvSpPr>
          <p:cNvPr id="37891" name="Shape 152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hape 5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</p:spPr>
      </p:sp>
      <p:sp>
        <p:nvSpPr>
          <p:cNvPr id="24579" name="Shape 55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hape 6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</p:spPr>
      </p:sp>
      <p:sp>
        <p:nvSpPr>
          <p:cNvPr id="25603" name="Shape 62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hape 70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</p:spPr>
      </p:sp>
      <p:sp>
        <p:nvSpPr>
          <p:cNvPr id="26627" name="Shape 71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hape 77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</p:spPr>
      </p:sp>
      <p:sp>
        <p:nvSpPr>
          <p:cNvPr id="27651" name="Shape 78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hape 8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</p:spPr>
      </p:sp>
      <p:sp>
        <p:nvSpPr>
          <p:cNvPr id="28675" name="Shape 85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hape 9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</p:spPr>
      </p:sp>
      <p:sp>
        <p:nvSpPr>
          <p:cNvPr id="29699" name="Shape 92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hape 97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</p:spPr>
      </p:sp>
      <p:sp>
        <p:nvSpPr>
          <p:cNvPr id="30723" name="Shape 98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hape 106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noFill/>
        </p:spPr>
      </p:sp>
      <p:sp>
        <p:nvSpPr>
          <p:cNvPr id="31747" name="Shape 107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8"/>
          <p:cNvSpPr>
            <a:spLocks noChangeArrowheads="1"/>
          </p:cNvSpPr>
          <p:nvPr/>
        </p:nvSpPr>
        <p:spPr bwMode="auto">
          <a:xfrm>
            <a:off x="0" y="0"/>
            <a:ext cx="9144000" cy="5176838"/>
          </a:xfrm>
          <a:prstGeom prst="rect">
            <a:avLst/>
          </a:prstGeom>
          <a:gradFill rotWithShape="0">
            <a:gsLst>
              <a:gs pos="0">
                <a:srgbClr val="003171"/>
              </a:gs>
              <a:gs pos="100000">
                <a:srgbClr val="549FFF"/>
              </a:gs>
            </a:gsLst>
            <a:lin ang="7920000"/>
          </a:gradFill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>
              <a:defRPr/>
            </a:pPr>
            <a:endParaRPr lang="ru-RU"/>
          </a:p>
        </p:txBody>
      </p:sp>
      <p:sp>
        <p:nvSpPr>
          <p:cNvPr id="5" name="Shape 9"/>
          <p:cNvSpPr/>
          <p:nvPr/>
        </p:nvSpPr>
        <p:spPr>
          <a:xfrm flipH="1">
            <a:off x="-3832" y="12039"/>
            <a:ext cx="10925833" cy="5165065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Shape 10"/>
          <p:cNvSpPr/>
          <p:nvPr/>
        </p:nvSpPr>
        <p:spPr>
          <a:xfrm flipH="1">
            <a:off x="14659" y="660"/>
            <a:ext cx="10500940" cy="5165065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1"/>
          <p:cNvSpPr>
            <a:spLocks/>
          </p:cNvSpPr>
          <p:nvPr/>
        </p:nvSpPr>
        <p:spPr bwMode="auto">
          <a:xfrm>
            <a:off x="-846138" y="0"/>
            <a:ext cx="2166938" cy="5175250"/>
          </a:xfrm>
          <a:custGeom>
            <a:avLst/>
            <a:gdLst>
              <a:gd name="T0" fmla="*/ 0 w 2167467"/>
              <a:gd name="T1" fmla="*/ 0 h 6180667"/>
              <a:gd name="T2" fmla="*/ 2167467 w 2167467"/>
              <a:gd name="T3" fmla="*/ 6180667 h 6180667"/>
            </a:gdLst>
            <a:ahLst/>
            <a:cxnLst>
              <a:cxn ang="0">
                <a:pos x="939800" y="0"/>
              </a:cxn>
              <a:cxn ang="0">
                <a:pos x="1905000" y="5881"/>
              </a:cxn>
              <a:cxn ang="0">
                <a:pos x="1896533" y="6180667"/>
              </a:cxn>
              <a:cxn ang="0">
                <a:pos x="939800" y="6180667"/>
              </a:cxn>
              <a:cxn ang="0">
                <a:pos x="939800" y="0"/>
              </a:cxn>
            </a:cxnLst>
            <a:rect l="T0" t="T1" r="T2" b="T3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 rotWithShape="0"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/>
          </a:gradFill>
          <a:ln w="9525">
            <a:noFill/>
            <a:round/>
            <a:headEnd/>
            <a:tailEnd/>
          </a:ln>
        </p:spPr>
        <p:txBody>
          <a:bodyPr lIns="91425" tIns="45700" rIns="91425" bIns="45700" anchor="ctr"/>
          <a:lstStyle/>
          <a:p>
            <a:pPr>
              <a:defRPr/>
            </a:pPr>
            <a:endParaRPr lang="ru-RU"/>
          </a:p>
        </p:txBody>
      </p:sp>
      <p:sp>
        <p:nvSpPr>
          <p:cNvPr id="8" name="Shape 12"/>
          <p:cNvSpPr>
            <a:spLocks/>
          </p:cNvSpPr>
          <p:nvPr/>
        </p:nvSpPr>
        <p:spPr bwMode="auto">
          <a:xfrm rot="10800000" flipH="1">
            <a:off x="-525463" y="0"/>
            <a:ext cx="1403351" cy="5176838"/>
          </a:xfrm>
          <a:custGeom>
            <a:avLst/>
            <a:gdLst>
              <a:gd name="T0" fmla="*/ 0 w 2167467"/>
              <a:gd name="T1" fmla="*/ 0 h 6180667"/>
              <a:gd name="T2" fmla="*/ 2167467 w 2167467"/>
              <a:gd name="T3" fmla="*/ 6180667 h 6180667"/>
            </a:gdLst>
            <a:ahLst/>
            <a:cxnLst>
              <a:cxn ang="0">
                <a:pos x="939800" y="0"/>
              </a:cxn>
              <a:cxn ang="0">
                <a:pos x="1905000" y="5881"/>
              </a:cxn>
              <a:cxn ang="0">
                <a:pos x="1896533" y="6180667"/>
              </a:cxn>
              <a:cxn ang="0">
                <a:pos x="939800" y="6180667"/>
              </a:cxn>
              <a:cxn ang="0">
                <a:pos x="939800" y="0"/>
              </a:cxn>
            </a:cxnLst>
            <a:rect l="T0" t="T1" r="T2" b="T3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 rotWithShape="0"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/>
          </a:gradFill>
          <a:ln w="9525">
            <a:noFill/>
            <a:round/>
            <a:headEnd/>
            <a:tailEnd/>
          </a:ln>
        </p:spPr>
        <p:txBody>
          <a:bodyPr lIns="91425" tIns="45700" rIns="91425" bIns="45700" anchor="ctr"/>
          <a:lstStyle/>
          <a:p>
            <a:pPr>
              <a:defRPr/>
            </a:pPr>
            <a:endParaRPr lang="ru-RU"/>
          </a:p>
        </p:txBody>
      </p:sp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1082040" y="1242060"/>
            <a:ext cx="7050900" cy="1102500"/>
          </a:xfrm>
          <a:prstGeom prst="rect">
            <a:avLst/>
          </a:prstGeom>
        </p:spPr>
        <p:txBody>
          <a:bodyPr/>
          <a:lstStyle>
            <a:lvl1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indent="304800" algn="r"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1082040" y="2423159"/>
            <a:ext cx="7035899" cy="694199"/>
          </a:xfrm>
          <a:prstGeom prst="rect">
            <a:avLst/>
          </a:prstGeom>
        </p:spPr>
        <p:txBody>
          <a:bodyPr/>
          <a:lstStyle>
            <a:lvl1pPr marL="0" indent="152400" algn="r"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 marL="0" indent="152400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 marL="0" indent="152400" algn="r">
              <a:spcBef>
                <a:spcPts val="0"/>
              </a:spcBef>
              <a:buClr>
                <a:schemeClr val="lt1"/>
              </a:buClr>
              <a:buNone/>
              <a:defRPr>
                <a:solidFill>
                  <a:schemeClr val="lt1"/>
                </a:solidFill>
              </a:defRPr>
            </a:lvl3pPr>
            <a:lvl4pPr marL="0" indent="152400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 marL="0" indent="152400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 marL="0" indent="152400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 marL="0" indent="152400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 marL="0" indent="152400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 marL="0" indent="152400" algn="r"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6"/>
          <p:cNvSpPr/>
          <p:nvPr/>
        </p:nvSpPr>
        <p:spPr>
          <a:xfrm rot="10800000" flipH="1">
            <a:off x="-348182" y="-16424"/>
            <a:ext cx="1723519" cy="5159924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Shape 18"/>
          <p:cNvSpPr/>
          <p:nvPr/>
        </p:nvSpPr>
        <p:spPr>
          <a:xfrm rot="10800000" flipH="1">
            <a:off x="-1118653" y="774"/>
            <a:ext cx="3100650" cy="5142725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Shape 19"/>
          <p:cNvSpPr>
            <a:spLocks/>
          </p:cNvSpPr>
          <p:nvPr/>
        </p:nvSpPr>
        <p:spPr bwMode="auto">
          <a:xfrm rot="10800000">
            <a:off x="8088313" y="-9525"/>
            <a:ext cx="1101725" cy="5153025"/>
          </a:xfrm>
          <a:custGeom>
            <a:avLst/>
            <a:gdLst>
              <a:gd name="T0" fmla="*/ 0 w 1100668"/>
              <a:gd name="T1" fmla="*/ 0 h 6916846"/>
              <a:gd name="T2" fmla="*/ 1100668 w 1100668"/>
              <a:gd name="T3" fmla="*/ 6916846 h 6916846"/>
            </a:gdLst>
            <a:ahLst/>
            <a:cxnLst>
              <a:cxn ang="0">
                <a:pos x="0" y="11711"/>
              </a:cxn>
              <a:cxn ang="0">
                <a:pos x="956734" y="0"/>
              </a:cxn>
              <a:cxn ang="0">
                <a:pos x="1100668" y="6916846"/>
              </a:cxn>
              <a:cxn ang="0">
                <a:pos x="0" y="6916846"/>
              </a:cxn>
              <a:cxn ang="0">
                <a:pos x="0" y="11711"/>
              </a:cxn>
            </a:cxnLst>
            <a:rect l="T0" t="T1" r="T2" b="T3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 rotWithShape="0">
            <a:gsLst>
              <a:gs pos="0">
                <a:srgbClr val="003171"/>
              </a:gs>
              <a:gs pos="100000">
                <a:srgbClr val="65A8FF"/>
              </a:gs>
            </a:gsLst>
            <a:lin ang="5700000"/>
          </a:gradFill>
          <a:ln w="9525">
            <a:noFill/>
            <a:round/>
            <a:headEnd/>
            <a:tailEnd/>
          </a:ln>
        </p:spPr>
        <p:txBody>
          <a:bodyPr lIns="91425" tIns="45700" rIns="91425" bIns="45700" anchor="ctr"/>
          <a:lstStyle/>
          <a:p>
            <a:pPr>
              <a:defRPr/>
            </a:pPr>
            <a:endParaRPr lang="ru-RU"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8229600" cy="36303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2"/>
          <p:cNvSpPr/>
          <p:nvPr/>
        </p:nvSpPr>
        <p:spPr>
          <a:xfrm rot="10800000" flipH="1">
            <a:off x="-348182" y="-16424"/>
            <a:ext cx="1723519" cy="5159924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Shape 23"/>
          <p:cNvSpPr/>
          <p:nvPr/>
        </p:nvSpPr>
        <p:spPr>
          <a:xfrm rot="10800000" flipH="1">
            <a:off x="-1118653" y="774"/>
            <a:ext cx="3100650" cy="5142725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24"/>
          <p:cNvSpPr>
            <a:spLocks/>
          </p:cNvSpPr>
          <p:nvPr/>
        </p:nvSpPr>
        <p:spPr bwMode="auto">
          <a:xfrm rot="10800000">
            <a:off x="8088313" y="-9525"/>
            <a:ext cx="1101725" cy="5153025"/>
          </a:xfrm>
          <a:custGeom>
            <a:avLst/>
            <a:gdLst>
              <a:gd name="T0" fmla="*/ 0 w 1100668"/>
              <a:gd name="T1" fmla="*/ 0 h 6916846"/>
              <a:gd name="T2" fmla="*/ 1100668 w 1100668"/>
              <a:gd name="T3" fmla="*/ 6916846 h 6916846"/>
            </a:gdLst>
            <a:ahLst/>
            <a:cxnLst>
              <a:cxn ang="0">
                <a:pos x="0" y="11711"/>
              </a:cxn>
              <a:cxn ang="0">
                <a:pos x="956734" y="0"/>
              </a:cxn>
              <a:cxn ang="0">
                <a:pos x="1100668" y="6916846"/>
              </a:cxn>
              <a:cxn ang="0">
                <a:pos x="0" y="6916846"/>
              </a:cxn>
              <a:cxn ang="0">
                <a:pos x="0" y="11711"/>
              </a:cxn>
            </a:cxnLst>
            <a:rect l="T0" t="T1" r="T2" b="T3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 rotWithShape="0">
            <a:gsLst>
              <a:gs pos="0">
                <a:srgbClr val="003171"/>
              </a:gs>
              <a:gs pos="100000">
                <a:srgbClr val="65A8FF"/>
              </a:gs>
            </a:gsLst>
            <a:lin ang="5700000"/>
          </a:gradFill>
          <a:ln w="9525">
            <a:noFill/>
            <a:round/>
            <a:headEnd/>
            <a:tailEnd/>
          </a:ln>
        </p:spPr>
        <p:txBody>
          <a:bodyPr lIns="91425" tIns="45700" rIns="91425" bIns="45700" anchor="ctr"/>
          <a:lstStyle/>
          <a:p>
            <a:pPr>
              <a:defRPr/>
            </a:pPr>
            <a:endParaRPr lang="ru-RU"/>
          </a:p>
        </p:txBody>
      </p: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1244242"/>
            <a:ext cx="4038599" cy="36303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648200" y="1244242"/>
            <a:ext cx="4038599" cy="36303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29"/>
          <p:cNvSpPr/>
          <p:nvPr/>
        </p:nvSpPr>
        <p:spPr>
          <a:xfrm rot="10800000" flipH="1">
            <a:off x="-348182" y="-16424"/>
            <a:ext cx="1723519" cy="5159924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hape 30"/>
          <p:cNvSpPr/>
          <p:nvPr/>
        </p:nvSpPr>
        <p:spPr>
          <a:xfrm rot="10800000" flipH="1">
            <a:off x="-1118653" y="774"/>
            <a:ext cx="3100650" cy="5142725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Shape 31"/>
          <p:cNvSpPr>
            <a:spLocks/>
          </p:cNvSpPr>
          <p:nvPr/>
        </p:nvSpPr>
        <p:spPr bwMode="auto">
          <a:xfrm rot="10800000">
            <a:off x="8088313" y="-9525"/>
            <a:ext cx="1101725" cy="5153025"/>
          </a:xfrm>
          <a:custGeom>
            <a:avLst/>
            <a:gdLst>
              <a:gd name="T0" fmla="*/ 0 w 1100668"/>
              <a:gd name="T1" fmla="*/ 0 h 6916846"/>
              <a:gd name="T2" fmla="*/ 1100668 w 1100668"/>
              <a:gd name="T3" fmla="*/ 6916846 h 6916846"/>
            </a:gdLst>
            <a:ahLst/>
            <a:cxnLst>
              <a:cxn ang="0">
                <a:pos x="0" y="11711"/>
              </a:cxn>
              <a:cxn ang="0">
                <a:pos x="956734" y="0"/>
              </a:cxn>
              <a:cxn ang="0">
                <a:pos x="1100668" y="6916846"/>
              </a:cxn>
              <a:cxn ang="0">
                <a:pos x="0" y="6916846"/>
              </a:cxn>
              <a:cxn ang="0">
                <a:pos x="0" y="11711"/>
              </a:cxn>
            </a:cxnLst>
            <a:rect l="T0" t="T1" r="T2" b="T3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 rotWithShape="0">
            <a:gsLst>
              <a:gs pos="0">
                <a:srgbClr val="003171"/>
              </a:gs>
              <a:gs pos="100000">
                <a:srgbClr val="65A8FF"/>
              </a:gs>
            </a:gsLst>
            <a:lin ang="5700000"/>
          </a:gradFill>
          <a:ln w="9525">
            <a:noFill/>
            <a:round/>
            <a:headEnd/>
            <a:tailEnd/>
          </a:ln>
        </p:spPr>
        <p:txBody>
          <a:bodyPr lIns="91425" tIns="45700" rIns="91425" bIns="45700" anchor="ctr"/>
          <a:lstStyle/>
          <a:p>
            <a:pPr>
              <a:defRPr/>
            </a:pPr>
            <a:endParaRPr lang="ru-RU"/>
          </a:p>
        </p:txBody>
      </p:sp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2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hape 34"/>
          <p:cNvGrpSpPr>
            <a:grpSpLocks/>
          </p:cNvGrpSpPr>
          <p:nvPr/>
        </p:nvGrpSpPr>
        <p:grpSpPr bwMode="auto">
          <a:xfrm>
            <a:off x="-6350" y="3700463"/>
            <a:ext cx="9150350" cy="2325687"/>
            <a:chOff x="-6264" y="4933386"/>
            <a:chExt cx="9150267" cy="3100650"/>
          </a:xfrm>
        </p:grpSpPr>
        <p:sp>
          <p:nvSpPr>
            <p:cNvPr id="4" name="Shape 35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" name="Shape 36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" name="Shape 37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ern="0"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399" cy="603599"/>
          </a:xfrm>
          <a:prstGeom prst="rect">
            <a:avLst/>
          </a:prstGeom>
        </p:spPr>
        <p:txBody>
          <a:bodyPr anchor="ctr"/>
          <a:lstStyle>
            <a:lvl1pPr marL="0" indent="152400" algn="ctr">
              <a:buSzPct val="100000"/>
              <a:buNone/>
              <a:defRPr sz="2400"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5"/>
          <p:cNvSpPr txBox="1"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/>
          <a:p>
            <a:pPr lvl="0"/>
            <a:endParaRPr lang="ru-RU" smtClean="0">
              <a:sym typeface="Arial" charset="0"/>
            </a:endParaRPr>
          </a:p>
        </p:txBody>
      </p:sp>
      <p:sp>
        <p:nvSpPr>
          <p:cNvPr id="1027" name="Shape 6"/>
          <p:cNvSpPr txBox="1">
            <a:spLocks noGrp="1"/>
          </p:cNvSpPr>
          <p:nvPr>
            <p:ph type="body" idx="1"/>
          </p:nvPr>
        </p:nvSpPr>
        <p:spPr bwMode="auto">
          <a:xfrm>
            <a:off x="457200" y="129540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1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docs.google.com/presentation/d/1oDaA7gFBQ4dGS9sJ3v-dMgGKVPc8pnUpILxysLRI0HY/edit?usp=sharing" TargetMode="Externa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be.com/v/_FAkIhVAot8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hape 41"/>
          <p:cNvSpPr txBox="1">
            <a:spLocks noGrp="1"/>
          </p:cNvSpPr>
          <p:nvPr>
            <p:ph type="ctrTitle"/>
          </p:nvPr>
        </p:nvSpPr>
        <p:spPr>
          <a:xfrm>
            <a:off x="1136650" y="322263"/>
            <a:ext cx="7051675" cy="1233487"/>
          </a:xfrm>
        </p:spPr>
        <p:txBody>
          <a:bodyPr/>
          <a:lstStyle/>
          <a:p>
            <a:pPr eaLnBrk="1" hangingPunct="1">
              <a:buClr>
                <a:srgbClr val="FFFFFF"/>
              </a:buClr>
              <a:buSzTx/>
              <a:buFont typeface="Trebuchet MS" pitchFamily="34" charset="0"/>
              <a:buNone/>
            </a:pPr>
            <a:r>
              <a:rPr lang="ru-RU" sz="3600" b="1" smtClean="0">
                <a:solidFill>
                  <a:srgbClr val="FFFFFF"/>
                </a:solidFill>
                <a:latin typeface="Trebuchet MS" pitchFamily="34" charset="0"/>
                <a:cs typeface="Arial" charset="0"/>
                <a:sym typeface="Trebuchet MS" pitchFamily="34" charset="0"/>
              </a:rPr>
              <a:t>Кодирование изображений в компьютере</a:t>
            </a:r>
          </a:p>
        </p:txBody>
      </p:sp>
      <p:sp>
        <p:nvSpPr>
          <p:cNvPr id="7171" name="Shape 42"/>
          <p:cNvSpPr txBox="1">
            <a:spLocks noGrp="1"/>
          </p:cNvSpPr>
          <p:nvPr>
            <p:ph type="subTitle" idx="1"/>
          </p:nvPr>
        </p:nvSpPr>
        <p:spPr>
          <a:xfrm>
            <a:off x="347663" y="1463675"/>
            <a:ext cx="8629650" cy="90646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FFFFFF"/>
              </a:buClr>
              <a:buSzTx/>
              <a:buFont typeface="Trebuchet MS" pitchFamily="34" charset="0"/>
              <a:buNone/>
            </a:pPr>
            <a:r>
              <a:rPr lang="ru-RU" smtClean="0">
                <a:solidFill>
                  <a:srgbClr val="FFFFFF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Межпредметный урок информатики и физики в 10 классе</a:t>
            </a:r>
          </a:p>
        </p:txBody>
      </p:sp>
      <p:pic>
        <p:nvPicPr>
          <p:cNvPr id="7172" name="Shape 43"/>
          <p:cNvPicPr preferRelativeResize="0"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-357788">
            <a:off x="5780088" y="3197225"/>
            <a:ext cx="1927225" cy="144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Shape 44"/>
          <p:cNvPicPr preferRelativeResize="0"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254695">
            <a:off x="1000125" y="2628900"/>
            <a:ext cx="3114675" cy="196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Shape 45"/>
          <p:cNvSpPr txBox="1">
            <a:spLocks noGrp="1"/>
          </p:cNvSpPr>
          <p:nvPr>
            <p:ph type="subTitle" idx="4294967295"/>
          </p:nvPr>
        </p:nvSpPr>
        <p:spPr>
          <a:xfrm>
            <a:off x="3732213" y="2024063"/>
            <a:ext cx="4411662" cy="904875"/>
          </a:xfrm>
        </p:spPr>
        <p:txBody>
          <a:bodyPr/>
          <a:lstStyle/>
          <a:p>
            <a:pPr marL="0" indent="0" algn="r" eaLnBrk="1" hangingPunct="1">
              <a:spcBef>
                <a:spcPct val="0"/>
              </a:spcBef>
              <a:buFontTx/>
              <a:buNone/>
            </a:pPr>
            <a:r>
              <a:rPr lang="ru-RU" sz="1800" i="1" smtClean="0">
                <a:solidFill>
                  <a:schemeClr val="bg1"/>
                </a:solidFill>
              </a:rPr>
              <a:t>Клыков Д.Ю., учитель информатики</a:t>
            </a:r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r>
              <a:rPr lang="ru-RU" sz="1800" i="1" smtClean="0">
                <a:solidFill>
                  <a:schemeClr val="bg1"/>
                </a:solidFill>
              </a:rPr>
              <a:t>Ромашова Г.А., учитель физики</a:t>
            </a:r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r>
              <a:rPr lang="ru-RU" sz="1800" i="1" smtClean="0">
                <a:solidFill>
                  <a:schemeClr val="bg1"/>
                </a:solidFill>
              </a:rPr>
              <a:t>ГБОУ г. Москвы СОШ № 1493 </a:t>
            </a:r>
          </a:p>
        </p:txBody>
      </p:sp>
      <p:sp>
        <p:nvSpPr>
          <p:cNvPr id="7175" name="TextBox 6"/>
          <p:cNvSpPr txBox="1">
            <a:spLocks noChangeArrowheads="1"/>
          </p:cNvSpPr>
          <p:nvPr/>
        </p:nvSpPr>
        <p:spPr bwMode="auto">
          <a:xfrm>
            <a:off x="857250" y="4786313"/>
            <a:ext cx="7143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chemeClr val="bg1"/>
                </a:solidFill>
              </a:rPr>
              <a:t>Презентация была создана при помощи службы </a:t>
            </a:r>
            <a:r>
              <a:rPr lang="en-US">
                <a:solidFill>
                  <a:schemeClr val="bg1"/>
                </a:solidFill>
              </a:rPr>
              <a:t>Google </a:t>
            </a:r>
            <a:r>
              <a:rPr lang="ru-RU">
                <a:solidFill>
                  <a:schemeClr val="bg1"/>
                </a:solidFill>
              </a:rPr>
              <a:t>Диск </a:t>
            </a:r>
            <a:r>
              <a:rPr lang="en-US">
                <a:solidFill>
                  <a:schemeClr val="bg1"/>
                </a:solidFill>
              </a:rPr>
              <a:t>[</a:t>
            </a:r>
            <a:r>
              <a:rPr lang="ru-RU">
                <a:solidFill>
                  <a:schemeClr val="bg1"/>
                </a:solidFill>
                <a:hlinkClick r:id="rId5"/>
              </a:rPr>
              <a:t>ссылка на оригинал</a:t>
            </a:r>
            <a:r>
              <a:rPr lang="en-US">
                <a:solidFill>
                  <a:schemeClr val="bg1"/>
                </a:solidFill>
              </a:rPr>
              <a:t>]</a:t>
            </a:r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109"/>
          <p:cNvSpPr txBox="1">
            <a:spLocks noGrp="1"/>
          </p:cNvSpPr>
          <p:nvPr>
            <p:ph type="body" idx="1"/>
          </p:nvPr>
        </p:nvSpPr>
        <p:spPr>
          <a:xfrm>
            <a:off x="457200" y="3500438"/>
            <a:ext cx="8229600" cy="1458912"/>
          </a:xfrm>
        </p:spPr>
        <p:txBody>
          <a:bodyPr/>
          <a:lstStyle/>
          <a:p>
            <a:pPr marL="4572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18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Сетчатка глаза - “палочки” (нечувствительны к цвету) и</a:t>
            </a:r>
          </a:p>
          <a:p>
            <a:pPr marL="4572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18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“колбочки” трёх видов:</a:t>
            </a:r>
          </a:p>
          <a:p>
            <a:pPr marL="914400" lvl="1" indent="-342900" eaLnBrk="1" hangingPunct="1">
              <a:spcBef>
                <a:spcPts val="300"/>
              </a:spcBef>
              <a:buClr>
                <a:srgbClr val="00387E"/>
              </a:buClr>
              <a:buFont typeface="Courier New" pitchFamily="49" charset="0"/>
              <a:buChar char="o"/>
            </a:pPr>
            <a:r>
              <a:rPr lang="ru-RU" sz="18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чувствительные к </a:t>
            </a:r>
            <a:r>
              <a:rPr lang="ru-RU" sz="1800" smtClean="0">
                <a:solidFill>
                  <a:srgbClr val="FF000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красным</a:t>
            </a:r>
            <a:r>
              <a:rPr lang="ru-RU" sz="18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 лучам</a:t>
            </a:r>
          </a:p>
          <a:p>
            <a:pPr marL="914400" lvl="1" indent="-342900" eaLnBrk="1" hangingPunct="1">
              <a:spcBef>
                <a:spcPts val="300"/>
              </a:spcBef>
              <a:buClr>
                <a:srgbClr val="00387E"/>
              </a:buClr>
              <a:buFont typeface="Courier New" pitchFamily="49" charset="0"/>
              <a:buChar char="o"/>
            </a:pPr>
            <a:r>
              <a:rPr lang="ru-RU" sz="18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чувствительные к </a:t>
            </a:r>
            <a:r>
              <a:rPr lang="ru-RU" sz="1800" smtClean="0">
                <a:solidFill>
                  <a:srgbClr val="38761D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зелёным</a:t>
            </a:r>
            <a:r>
              <a:rPr lang="ru-RU" sz="18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 лучам</a:t>
            </a:r>
          </a:p>
          <a:p>
            <a:pPr marL="914400" lvl="1" indent="-342900" eaLnBrk="1" hangingPunct="1">
              <a:spcBef>
                <a:spcPts val="300"/>
              </a:spcBef>
              <a:buClr>
                <a:srgbClr val="00387E"/>
              </a:buClr>
              <a:buFont typeface="Courier New" pitchFamily="49" charset="0"/>
              <a:buChar char="o"/>
            </a:pPr>
            <a:r>
              <a:rPr lang="ru-RU" sz="18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чувствительные к </a:t>
            </a:r>
            <a:r>
              <a:rPr lang="ru-RU" sz="1800" smtClean="0">
                <a:solidFill>
                  <a:srgbClr val="0000FF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синим</a:t>
            </a:r>
            <a:r>
              <a:rPr lang="ru-RU" sz="18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 лучам</a:t>
            </a:r>
          </a:p>
        </p:txBody>
      </p:sp>
      <p:sp>
        <p:nvSpPr>
          <p:cNvPr id="16387" name="Shape 110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577850"/>
          </a:xfrm>
        </p:spPr>
        <p:txBody>
          <a:bodyPr/>
          <a:lstStyle/>
          <a:p>
            <a:pPr indent="254000" eaLnBrk="1" hangingPunct="1">
              <a:buClr>
                <a:srgbClr val="00387E"/>
              </a:buClr>
              <a:buFont typeface="Trebuchet MS" pitchFamily="34" charset="0"/>
              <a:buNone/>
            </a:pPr>
            <a:r>
              <a:rPr lang="ru-RU" sz="4000" b="1" smtClean="0">
                <a:solidFill>
                  <a:srgbClr val="00387E"/>
                </a:solidFill>
                <a:latin typeface="Trebuchet MS" pitchFamily="34" charset="0"/>
                <a:cs typeface="Arial" charset="0"/>
                <a:sym typeface="Trebuchet MS" pitchFamily="34" charset="0"/>
              </a:rPr>
              <a:t>Цветовое зрение</a:t>
            </a:r>
          </a:p>
        </p:txBody>
      </p:sp>
      <p:pic>
        <p:nvPicPr>
          <p:cNvPr id="16388" name="Shape 111"/>
          <p:cNvPicPr preferRelativeResize="0"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8800" y="828675"/>
            <a:ext cx="5484813" cy="263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hape 116"/>
          <p:cNvSpPr txBox="1">
            <a:spLocks noGrp="1"/>
          </p:cNvSpPr>
          <p:nvPr>
            <p:ph type="body" idx="1"/>
          </p:nvPr>
        </p:nvSpPr>
        <p:spPr>
          <a:xfrm>
            <a:off x="457200" y="1011238"/>
            <a:ext cx="8366125" cy="3379787"/>
          </a:xfrm>
        </p:spPr>
        <p:txBody>
          <a:bodyPr/>
          <a:lstStyle/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Для глаза человека цвет можно подделать! Как?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Можно смешивать три базовых цвета: </a:t>
            </a:r>
          </a:p>
          <a:p>
            <a:pPr marL="857250" lvl="1" indent="-381000" eaLnBrk="1" hangingPunct="1">
              <a:spcBef>
                <a:spcPts val="563"/>
              </a:spcBef>
              <a:buClr>
                <a:srgbClr val="00387E"/>
              </a:buClr>
              <a:buSzPct val="167000"/>
              <a:buFont typeface="Arial" charset="0"/>
              <a:buChar char="•"/>
            </a:pPr>
            <a:r>
              <a:rPr lang="ru-RU" sz="2200" smtClean="0">
                <a:solidFill>
                  <a:srgbClr val="FF000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красный (Red)</a:t>
            </a: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, </a:t>
            </a:r>
          </a:p>
          <a:p>
            <a:pPr marL="857250" lvl="1" indent="-381000" eaLnBrk="1" hangingPunct="1">
              <a:spcBef>
                <a:spcPts val="563"/>
              </a:spcBef>
              <a:buClr>
                <a:srgbClr val="00387E"/>
              </a:buClr>
              <a:buSzPct val="167000"/>
              <a:buFont typeface="Arial" charset="0"/>
              <a:buChar char="•"/>
            </a:pPr>
            <a:r>
              <a:rPr lang="ru-RU" sz="2200" smtClean="0">
                <a:solidFill>
                  <a:srgbClr val="38761D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зелёный (Green)</a:t>
            </a: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 и </a:t>
            </a:r>
          </a:p>
          <a:p>
            <a:pPr marL="857250" lvl="1" indent="-381000" eaLnBrk="1" hangingPunct="1">
              <a:spcBef>
                <a:spcPts val="563"/>
              </a:spcBef>
              <a:buClr>
                <a:srgbClr val="00387E"/>
              </a:buClr>
              <a:buSzPct val="167000"/>
              <a:buFont typeface="Arial" charset="0"/>
              <a:buChar char="•"/>
            </a:pPr>
            <a:r>
              <a:rPr lang="ru-RU" sz="2200" smtClean="0">
                <a:solidFill>
                  <a:srgbClr val="0000FF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синий (Blue)</a:t>
            </a: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.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Система RGB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Для светящихся </a:t>
            </a:r>
            <a:b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</a:b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источников изображения </a:t>
            </a:r>
            <a:b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</a:b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(монитор). </a:t>
            </a:r>
          </a:p>
        </p:txBody>
      </p:sp>
      <p:sp>
        <p:nvSpPr>
          <p:cNvPr id="17411" name="Shape 117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00100"/>
          </a:xfrm>
        </p:spPr>
        <p:txBody>
          <a:bodyPr/>
          <a:lstStyle/>
          <a:p>
            <a:pPr indent="254000" eaLnBrk="1" hangingPunct="1">
              <a:buClr>
                <a:srgbClr val="00387E"/>
              </a:buClr>
              <a:buFont typeface="Trebuchet MS" pitchFamily="34" charset="0"/>
              <a:buNone/>
            </a:pPr>
            <a:r>
              <a:rPr lang="ru-RU" sz="4000" b="1" smtClean="0">
                <a:solidFill>
                  <a:srgbClr val="00387E"/>
                </a:solidFill>
                <a:latin typeface="Trebuchet MS" pitchFamily="34" charset="0"/>
                <a:cs typeface="Arial" charset="0"/>
                <a:sym typeface="Trebuchet MS" pitchFamily="34" charset="0"/>
              </a:rPr>
              <a:t>Как монитор создаёт цвета</a:t>
            </a:r>
          </a:p>
        </p:txBody>
      </p:sp>
      <p:pic>
        <p:nvPicPr>
          <p:cNvPr id="17412" name="Shape 118"/>
          <p:cNvPicPr preferRelativeResize="0"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32338" y="1868488"/>
            <a:ext cx="4135437" cy="310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hape 123"/>
          <p:cNvSpPr txBox="1">
            <a:spLocks noGrp="1"/>
          </p:cNvSpPr>
          <p:nvPr>
            <p:ph type="body" idx="1"/>
          </p:nvPr>
        </p:nvSpPr>
        <p:spPr>
          <a:xfrm>
            <a:off x="457200" y="1244600"/>
            <a:ext cx="8229600" cy="1701800"/>
          </a:xfrm>
        </p:spPr>
        <p:txBody>
          <a:bodyPr/>
          <a:lstStyle/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Плоское изображение разбивается на “клеточки” - пиксели (пространственная дискретизация)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Каждый пиксель имеет свой цвет, описываемый числом</a:t>
            </a:r>
          </a:p>
        </p:txBody>
      </p:sp>
      <p:sp>
        <p:nvSpPr>
          <p:cNvPr id="18435" name="Shape 124"/>
          <p:cNvSpPr txBox="1">
            <a:spLocks noGrp="1"/>
          </p:cNvSpPr>
          <p:nvPr>
            <p:ph type="title"/>
          </p:nvPr>
        </p:nvSpPr>
        <p:spPr>
          <a:xfrm>
            <a:off x="928688" y="206375"/>
            <a:ext cx="7758112" cy="1093788"/>
          </a:xfrm>
        </p:spPr>
        <p:txBody>
          <a:bodyPr/>
          <a:lstStyle/>
          <a:p>
            <a:pPr eaLnBrk="1" hangingPunct="1">
              <a:buClr>
                <a:srgbClr val="00387E"/>
              </a:buClr>
              <a:buFont typeface="Trebuchet MS" pitchFamily="34" charset="0"/>
              <a:buNone/>
            </a:pPr>
            <a:r>
              <a:rPr lang="ru-RU" sz="3600" b="1" smtClean="0">
                <a:solidFill>
                  <a:srgbClr val="00387E"/>
                </a:solidFill>
                <a:latin typeface="Trebuchet MS" pitchFamily="34" charset="0"/>
                <a:cs typeface="Arial" charset="0"/>
                <a:sym typeface="Trebuchet MS" pitchFamily="34" charset="0"/>
              </a:rPr>
              <a:t>Кодирование изображений в компьютере</a:t>
            </a:r>
          </a:p>
        </p:txBody>
      </p:sp>
      <p:pic>
        <p:nvPicPr>
          <p:cNvPr id="18436" name="Shape 125"/>
          <p:cNvPicPr preferRelativeResize="0"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62525" y="2613025"/>
            <a:ext cx="3708400" cy="231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437" name="Shape 126"/>
          <p:cNvCxnSpPr>
            <a:cxnSpLocks noChangeShapeType="1"/>
          </p:cNvCxnSpPr>
          <p:nvPr/>
        </p:nvCxnSpPr>
        <p:spPr bwMode="auto">
          <a:xfrm rot="10800000" flipH="1">
            <a:off x="4875213" y="2554288"/>
            <a:ext cx="4108450" cy="17462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 type="none" w="lg" len="lg"/>
            <a:tailEnd type="triangle" w="lg" len="lg"/>
          </a:ln>
        </p:spPr>
      </p:cxnSp>
      <p:cxnSp>
        <p:nvCxnSpPr>
          <p:cNvPr id="18438" name="Shape 127"/>
          <p:cNvCxnSpPr>
            <a:cxnSpLocks noChangeShapeType="1"/>
          </p:cNvCxnSpPr>
          <p:nvPr/>
        </p:nvCxnSpPr>
        <p:spPr bwMode="auto">
          <a:xfrm>
            <a:off x="4883150" y="2554288"/>
            <a:ext cx="0" cy="2517775"/>
          </a:xfrm>
          <a:prstGeom prst="straightConnector1">
            <a:avLst/>
          </a:prstGeom>
          <a:noFill/>
          <a:ln w="19050">
            <a:solidFill>
              <a:schemeClr val="bg2"/>
            </a:solidFill>
            <a:round/>
            <a:headEnd type="none" w="lg" len="lg"/>
            <a:tailEnd type="triangle" w="lg" len="lg"/>
          </a:ln>
        </p:spPr>
      </p:cxnSp>
      <p:sp>
        <p:nvSpPr>
          <p:cNvPr id="18439" name="Shape 128"/>
          <p:cNvSpPr txBox="1">
            <a:spLocks noChangeArrowheads="1"/>
          </p:cNvSpPr>
          <p:nvPr/>
        </p:nvSpPr>
        <p:spPr bwMode="auto">
          <a:xfrm>
            <a:off x="8750300" y="2181225"/>
            <a:ext cx="39370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r>
              <a:rPr lang="ru-RU"/>
              <a:t>X</a:t>
            </a:r>
          </a:p>
        </p:txBody>
      </p:sp>
      <p:sp>
        <p:nvSpPr>
          <p:cNvPr id="18440" name="Shape 129"/>
          <p:cNvSpPr txBox="1">
            <a:spLocks noChangeArrowheads="1"/>
          </p:cNvSpPr>
          <p:nvPr/>
        </p:nvSpPr>
        <p:spPr bwMode="auto">
          <a:xfrm>
            <a:off x="4410075" y="4699000"/>
            <a:ext cx="39370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r>
              <a:rPr lang="ru-RU"/>
              <a:t>Y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hape 134"/>
          <p:cNvSpPr txBox="1">
            <a:spLocks noGrp="1"/>
          </p:cNvSpPr>
          <p:nvPr>
            <p:ph type="body" idx="1"/>
          </p:nvPr>
        </p:nvSpPr>
        <p:spPr>
          <a:xfrm>
            <a:off x="457200" y="1016000"/>
            <a:ext cx="8229600" cy="3859213"/>
          </a:xfrm>
        </p:spPr>
        <p:txBody>
          <a:bodyPr/>
          <a:lstStyle/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Количество мы можем сами определить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Для фотографии - не менее 16 млн. цветов.</a:t>
            </a:r>
            <a:b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</a:b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(полноцветное фото - TrueColor)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На один пиксель выделяем</a:t>
            </a:r>
          </a:p>
          <a:p>
            <a:pPr marL="914400" lvl="1" indent="-381000" eaLnBrk="1" hangingPunct="1">
              <a:spcBef>
                <a:spcPts val="563"/>
              </a:spcBef>
              <a:buClr>
                <a:srgbClr val="00387E"/>
              </a:buClr>
              <a:buFont typeface="Courier New" pitchFamily="49" charset="0"/>
              <a:buChar char="o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256 оттенков красного - 8 бит;</a:t>
            </a:r>
          </a:p>
          <a:p>
            <a:pPr marL="914400" lvl="1" indent="-381000" eaLnBrk="1" hangingPunct="1">
              <a:spcBef>
                <a:spcPts val="563"/>
              </a:spcBef>
              <a:buClr>
                <a:srgbClr val="00387E"/>
              </a:buClr>
              <a:buFont typeface="Courier New" pitchFamily="49" charset="0"/>
              <a:buChar char="o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256 оттенков зелёного - 8 бит;</a:t>
            </a:r>
          </a:p>
          <a:p>
            <a:pPr marL="914400" lvl="1" indent="-381000" eaLnBrk="1" hangingPunct="1">
              <a:spcBef>
                <a:spcPts val="563"/>
              </a:spcBef>
              <a:buClr>
                <a:srgbClr val="00387E"/>
              </a:buClr>
              <a:buFont typeface="Courier New" pitchFamily="49" charset="0"/>
              <a:buChar char="o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256 оттенков синего - 8 бит.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Итого: 24 бита.</a:t>
            </a:r>
          </a:p>
        </p:txBody>
      </p:sp>
      <p:sp>
        <p:nvSpPr>
          <p:cNvPr id="19459" name="Shape 135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09625"/>
          </a:xfrm>
        </p:spPr>
        <p:txBody>
          <a:bodyPr/>
          <a:lstStyle/>
          <a:p>
            <a:pPr indent="254000" eaLnBrk="1" hangingPunct="1">
              <a:buClr>
                <a:srgbClr val="00387E"/>
              </a:buClr>
              <a:buFont typeface="Trebuchet MS" pitchFamily="34" charset="0"/>
              <a:buNone/>
            </a:pPr>
            <a:r>
              <a:rPr lang="ru-RU" sz="4000" b="1" smtClean="0">
                <a:solidFill>
                  <a:srgbClr val="00387E"/>
                </a:solidFill>
                <a:latin typeface="Trebuchet MS" pitchFamily="34" charset="0"/>
                <a:cs typeface="Arial" charset="0"/>
                <a:sym typeface="Trebuchet MS" pitchFamily="34" charset="0"/>
              </a:rPr>
              <a:t>Сколько вариантов цветов?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hape 140"/>
          <p:cNvSpPr txBox="1">
            <a:spLocks noGrp="1"/>
          </p:cNvSpPr>
          <p:nvPr>
            <p:ph type="body" idx="1"/>
          </p:nvPr>
        </p:nvSpPr>
        <p:spPr>
          <a:xfrm>
            <a:off x="457200" y="1244600"/>
            <a:ext cx="8482013" cy="3630613"/>
          </a:xfrm>
        </p:spPr>
        <p:txBody>
          <a:bodyPr/>
          <a:lstStyle/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Исследование фотографии в Adobe Photoshop.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Просмотр значений R, G и B по некоторым пикселям.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Следует сделать вывод о соотношении этих трёх цифр для различных цветов для этого фото.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Следует исследовать самые тёмные и самые светлые участки на предмет “зашкаливания цвета”.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Сделать вывод о возможности профессионального использования фото.</a:t>
            </a:r>
          </a:p>
        </p:txBody>
      </p:sp>
      <p:sp>
        <p:nvSpPr>
          <p:cNvPr id="20483" name="Shape 141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993775"/>
          </a:xfrm>
        </p:spPr>
        <p:txBody>
          <a:bodyPr/>
          <a:lstStyle/>
          <a:p>
            <a:pPr indent="254000" eaLnBrk="1" hangingPunct="1">
              <a:buClr>
                <a:srgbClr val="00387E"/>
              </a:buClr>
              <a:buFont typeface="Trebuchet MS" pitchFamily="34" charset="0"/>
              <a:buNone/>
            </a:pPr>
            <a:r>
              <a:rPr lang="ru-RU" sz="4000" b="1" smtClean="0">
                <a:solidFill>
                  <a:srgbClr val="00387E"/>
                </a:solidFill>
                <a:latin typeface="Trebuchet MS" pitchFamily="34" charset="0"/>
                <a:cs typeface="Arial" charset="0"/>
                <a:sym typeface="Trebuchet MS" pitchFamily="34" charset="0"/>
              </a:rPr>
              <a:t>Практическая работа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46"/>
          <p:cNvSpPr txBox="1">
            <a:spLocks noGrp="1"/>
          </p:cNvSpPr>
          <p:nvPr>
            <p:ph type="body" idx="1"/>
          </p:nvPr>
        </p:nvSpPr>
        <p:spPr>
          <a:xfrm>
            <a:off x="457200" y="881063"/>
            <a:ext cx="4686300" cy="4146550"/>
          </a:xfrm>
        </p:spPr>
        <p:txBody>
          <a:bodyPr/>
          <a:lstStyle/>
          <a:p>
            <a:pPr indent="-139700" eaLnBrk="1" hangingPunct="1">
              <a:spcBef>
                <a:spcPct val="0"/>
              </a:spcBef>
              <a:buClr>
                <a:srgbClr val="00387E"/>
              </a:buClr>
              <a:buFont typeface="Trebuchet MS" pitchFamily="34" charset="0"/>
              <a:buNone/>
            </a:pP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1. Что такое свет?</a:t>
            </a:r>
          </a:p>
          <a:p>
            <a:pPr indent="-139700" eaLnBrk="1" hangingPunct="1">
              <a:spcBef>
                <a:spcPct val="0"/>
              </a:spcBef>
              <a:buClr>
                <a:srgbClr val="00387E"/>
              </a:buClr>
              <a:buFont typeface="Trebuchet MS" pitchFamily="34" charset="0"/>
              <a:buNone/>
            </a:pP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2. Что такое цвет?</a:t>
            </a:r>
          </a:p>
          <a:p>
            <a:pPr indent="-139700" eaLnBrk="1" hangingPunct="1">
              <a:spcBef>
                <a:spcPct val="0"/>
              </a:spcBef>
              <a:buClr>
                <a:srgbClr val="00387E"/>
              </a:buClr>
              <a:buFont typeface="Trebuchet MS" pitchFamily="34" charset="0"/>
              <a:buNone/>
            </a:pP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3. Что такое спектр?</a:t>
            </a:r>
          </a:p>
          <a:p>
            <a:pPr indent="-139700" eaLnBrk="1" hangingPunct="1">
              <a:spcBef>
                <a:spcPct val="0"/>
              </a:spcBef>
              <a:buClr>
                <a:srgbClr val="00387E"/>
              </a:buClr>
              <a:buFont typeface="Trebuchet MS" pitchFamily="34" charset="0"/>
              <a:buNone/>
            </a:pP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4. Как цвет кодируется в компьютере?</a:t>
            </a:r>
          </a:p>
          <a:p>
            <a:pPr indent="-139700" eaLnBrk="1" hangingPunct="1">
              <a:spcBef>
                <a:spcPct val="0"/>
              </a:spcBef>
              <a:buClr>
                <a:srgbClr val="00387E"/>
              </a:buClr>
              <a:buFont typeface="Trebuchet MS" pitchFamily="34" charset="0"/>
              <a:buNone/>
            </a:pP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5. Почему в качестве базовых цветов для кодирования избрали именно эти три?</a:t>
            </a:r>
          </a:p>
          <a:p>
            <a:pPr indent="-139700" eaLnBrk="1" hangingPunct="1">
              <a:spcBef>
                <a:spcPct val="0"/>
              </a:spcBef>
              <a:buClr>
                <a:srgbClr val="00387E"/>
              </a:buClr>
              <a:buFont typeface="Trebuchet MS" pitchFamily="34" charset="0"/>
              <a:buNone/>
            </a:pP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6. Чем отличаются цифровые фотографии для професси-</a:t>
            </a:r>
            <a:b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</a:b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онального использования от любительских?</a:t>
            </a:r>
          </a:p>
        </p:txBody>
      </p:sp>
      <p:sp>
        <p:nvSpPr>
          <p:cNvPr id="21507" name="Shape 147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746125"/>
          </a:xfrm>
        </p:spPr>
        <p:txBody>
          <a:bodyPr/>
          <a:lstStyle/>
          <a:p>
            <a:pPr indent="254000" eaLnBrk="1" hangingPunct="1">
              <a:buClr>
                <a:srgbClr val="00387E"/>
              </a:buClr>
              <a:buFont typeface="Trebuchet MS" pitchFamily="34" charset="0"/>
              <a:buNone/>
            </a:pPr>
            <a:r>
              <a:rPr lang="ru-RU" sz="4000" b="1" smtClean="0">
                <a:solidFill>
                  <a:srgbClr val="00387E"/>
                </a:solidFill>
                <a:latin typeface="Trebuchet MS" pitchFamily="34" charset="0"/>
                <a:cs typeface="Arial" charset="0"/>
                <a:sym typeface="Trebuchet MS" pitchFamily="34" charset="0"/>
              </a:rPr>
              <a:t>Проверим себя</a:t>
            </a:r>
          </a:p>
        </p:txBody>
      </p:sp>
      <p:pic>
        <p:nvPicPr>
          <p:cNvPr id="21508" name="Shape 148"/>
          <p:cNvPicPr preferRelativeResize="0"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88" y="2100263"/>
            <a:ext cx="4100512" cy="280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Shape 149"/>
          <p:cNvSpPr txBox="1">
            <a:spLocks noChangeArrowheads="1"/>
          </p:cNvSpPr>
          <p:nvPr/>
        </p:nvSpPr>
        <p:spPr bwMode="auto">
          <a:xfrm>
            <a:off x="4929188" y="1212850"/>
            <a:ext cx="3524250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r>
              <a:rPr lang="ru-RU" sz="2200" b="1" i="1">
                <a:solidFill>
                  <a:srgbClr val="00387E"/>
                </a:solidFill>
              </a:rPr>
              <a:t>Всего доброго! ;-)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hape 50"/>
          <p:cNvSpPr txBox="1">
            <a:spLocks noGrp="1"/>
          </p:cNvSpPr>
          <p:nvPr>
            <p:ph type="body" idx="1"/>
          </p:nvPr>
        </p:nvSpPr>
        <p:spPr>
          <a:xfrm>
            <a:off x="457200" y="1316038"/>
            <a:ext cx="8229600" cy="3559175"/>
          </a:xfrm>
        </p:spPr>
        <p:txBody>
          <a:bodyPr/>
          <a:lstStyle/>
          <a:p>
            <a:pPr indent="-139700" eaLnBrk="1" hangingPunct="1">
              <a:spcBef>
                <a:spcPct val="0"/>
              </a:spcBef>
              <a:buClr>
                <a:srgbClr val="00387E"/>
              </a:buClr>
              <a:buFont typeface="Trebuchet MS" pitchFamily="34" charset="0"/>
              <a:buNone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1. Разбираем теорию вопроса.</a:t>
            </a:r>
          </a:p>
          <a:p>
            <a:pPr indent="-139700" eaLnBrk="1" hangingPunct="1">
              <a:spcBef>
                <a:spcPct val="0"/>
              </a:spcBef>
              <a:buClr>
                <a:srgbClr val="00387E"/>
              </a:buClr>
              <a:buFont typeface="Trebuchet MS" pitchFamily="34" charset="0"/>
              <a:buNone/>
            </a:pPr>
            <a:endParaRPr lang="ru-RU" smtClean="0">
              <a:solidFill>
                <a:srgbClr val="00387E"/>
              </a:solidFill>
              <a:latin typeface="Trebuchet MS" pitchFamily="34" charset="0"/>
              <a:ea typeface="Trebuchet MS" pitchFamily="34" charset="0"/>
              <a:cs typeface="Trebuchet MS" pitchFamily="34" charset="0"/>
              <a:sym typeface="Trebuchet MS" pitchFamily="34" charset="0"/>
            </a:endParaRPr>
          </a:p>
          <a:p>
            <a:pPr indent="-139700" eaLnBrk="1" hangingPunct="1">
              <a:spcBef>
                <a:spcPct val="0"/>
              </a:spcBef>
              <a:buClr>
                <a:srgbClr val="00387E"/>
              </a:buClr>
              <a:buFont typeface="Trebuchet MS" pitchFamily="34" charset="0"/>
              <a:buNone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2. Демонстрации и эксперименты </a:t>
            </a:r>
            <a:b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</a:b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(проводит учитель).</a:t>
            </a:r>
          </a:p>
          <a:p>
            <a:pPr indent="-139700" eaLnBrk="1" hangingPunct="1">
              <a:spcBef>
                <a:spcPct val="0"/>
              </a:spcBef>
              <a:buClr>
                <a:srgbClr val="00387E"/>
              </a:buClr>
              <a:buFont typeface="Trebuchet MS" pitchFamily="34" charset="0"/>
              <a:buNone/>
            </a:pPr>
            <a:endParaRPr lang="ru-RU" smtClean="0">
              <a:solidFill>
                <a:srgbClr val="00387E"/>
              </a:solidFill>
              <a:latin typeface="Trebuchet MS" pitchFamily="34" charset="0"/>
              <a:ea typeface="Trebuchet MS" pitchFamily="34" charset="0"/>
              <a:cs typeface="Trebuchet MS" pitchFamily="34" charset="0"/>
              <a:sym typeface="Trebuchet MS" pitchFamily="34" charset="0"/>
            </a:endParaRPr>
          </a:p>
          <a:p>
            <a:pPr indent="-139700" eaLnBrk="1" hangingPunct="1">
              <a:spcBef>
                <a:spcPct val="0"/>
              </a:spcBef>
              <a:buClr>
                <a:srgbClr val="00387E"/>
              </a:buClr>
              <a:buFont typeface="Trebuchet MS" pitchFamily="34" charset="0"/>
              <a:buNone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3. Делаем практические задания - работаем с изображениями.</a:t>
            </a:r>
          </a:p>
          <a:p>
            <a:pPr indent="-139700" eaLnBrk="1" hangingPunct="1">
              <a:spcBef>
                <a:spcPct val="0"/>
              </a:spcBef>
              <a:buClr>
                <a:srgbClr val="00387E"/>
              </a:buClr>
              <a:buFont typeface="Trebuchet MS" pitchFamily="34" charset="0"/>
              <a:buNone/>
            </a:pPr>
            <a:endParaRPr lang="ru-RU" smtClean="0">
              <a:solidFill>
                <a:srgbClr val="00387E"/>
              </a:solidFill>
              <a:latin typeface="Trebuchet MS" pitchFamily="34" charset="0"/>
              <a:ea typeface="Trebuchet MS" pitchFamily="34" charset="0"/>
              <a:cs typeface="Trebuchet MS" pitchFamily="34" charset="0"/>
              <a:sym typeface="Trebuchet MS" pitchFamily="34" charset="0"/>
            </a:endParaRPr>
          </a:p>
          <a:p>
            <a:pPr indent="-139700" eaLnBrk="1" hangingPunct="1">
              <a:spcBef>
                <a:spcPct val="0"/>
              </a:spcBef>
              <a:buClr>
                <a:srgbClr val="00387E"/>
              </a:buClr>
              <a:buFont typeface="Trebuchet MS" pitchFamily="34" charset="0"/>
              <a:buNone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4. Делаем выводы.</a:t>
            </a:r>
          </a:p>
        </p:txBody>
      </p:sp>
      <p:sp>
        <p:nvSpPr>
          <p:cNvPr id="8195" name="Shape 51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993775"/>
          </a:xfrm>
        </p:spPr>
        <p:txBody>
          <a:bodyPr/>
          <a:lstStyle/>
          <a:p>
            <a:pPr indent="254000" eaLnBrk="1" hangingPunct="1">
              <a:buClr>
                <a:srgbClr val="00387E"/>
              </a:buClr>
              <a:buFont typeface="Trebuchet MS" pitchFamily="34" charset="0"/>
              <a:buNone/>
            </a:pPr>
            <a:r>
              <a:rPr lang="ru-RU" sz="4000" b="1" smtClean="0">
                <a:solidFill>
                  <a:srgbClr val="00387E"/>
                </a:solidFill>
                <a:latin typeface="Trebuchet MS" pitchFamily="34" charset="0"/>
                <a:cs typeface="Arial" charset="0"/>
                <a:sym typeface="Trebuchet MS" pitchFamily="34" charset="0"/>
              </a:rPr>
              <a:t>На уроке</a:t>
            </a:r>
          </a:p>
        </p:txBody>
      </p:sp>
      <p:pic>
        <p:nvPicPr>
          <p:cNvPr id="8196" name="Shape 52"/>
          <p:cNvPicPr preferRelativeResize="0"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21538" y="427038"/>
            <a:ext cx="1627187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hape 57"/>
          <p:cNvSpPr txBox="1">
            <a:spLocks noGrp="1"/>
          </p:cNvSpPr>
          <p:nvPr>
            <p:ph type="body" idx="1"/>
          </p:nvPr>
        </p:nvSpPr>
        <p:spPr>
          <a:xfrm>
            <a:off x="457200" y="854075"/>
            <a:ext cx="8575675" cy="4360863"/>
          </a:xfrm>
        </p:spPr>
        <p:txBody>
          <a:bodyPr/>
          <a:lstStyle/>
          <a:p>
            <a:pPr indent="-139700" eaLnBrk="1" hangingPunct="1">
              <a:spcBef>
                <a:spcPct val="0"/>
              </a:spcBef>
              <a:spcAft>
                <a:spcPts val="1200"/>
              </a:spcAft>
              <a:buClr>
                <a:srgbClr val="00387E"/>
              </a:buClr>
              <a:buFont typeface="Trebuchet MS" pitchFamily="34" charset="0"/>
              <a:buNone/>
            </a:pP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1.Компьютер оперирует числами. У нас есть изображение. Как изображение сохранить в компьютере, т.е. преобразовать его в числа?</a:t>
            </a:r>
          </a:p>
          <a:p>
            <a:pPr indent="-139700" eaLnBrk="1" hangingPunct="1">
              <a:spcBef>
                <a:spcPct val="0"/>
              </a:spcBef>
              <a:spcAft>
                <a:spcPts val="1200"/>
              </a:spcAft>
              <a:buClr>
                <a:srgbClr val="00387E"/>
              </a:buClr>
              <a:buFont typeface="Trebuchet MS" pitchFamily="34" charset="0"/>
              <a:buNone/>
            </a:pP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2. Следует выделить характеристики изображения, измеряемые числами.</a:t>
            </a:r>
          </a:p>
          <a:p>
            <a:pPr indent="-139700" eaLnBrk="1" hangingPunct="1">
              <a:spcBef>
                <a:spcPct val="0"/>
              </a:spcBef>
              <a:spcAft>
                <a:spcPts val="1200"/>
              </a:spcAft>
              <a:buClr>
                <a:srgbClr val="00387E"/>
              </a:buClr>
              <a:buFont typeface="Trebuchet MS" pitchFamily="34" charset="0"/>
              <a:buNone/>
            </a:pP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3. Пространственная дискретизация -</a:t>
            </a:r>
            <a:b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</a:b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разделение изображения на пиксели</a:t>
            </a:r>
          </a:p>
          <a:p>
            <a:pPr indent="-139700" eaLnBrk="1" hangingPunct="1">
              <a:spcBef>
                <a:spcPct val="0"/>
              </a:spcBef>
              <a:spcAft>
                <a:spcPts val="1200"/>
              </a:spcAft>
              <a:buClr>
                <a:srgbClr val="00387E"/>
              </a:buClr>
              <a:buFont typeface="Trebuchet MS" pitchFamily="34" charset="0"/>
              <a:buNone/>
            </a:pP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4. Цвет пикселей, как назначается? </a:t>
            </a:r>
            <a:b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</a:b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Для этого нужно понимать, </a:t>
            </a:r>
            <a:r>
              <a:rPr lang="ru-RU" sz="2200" i="1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что такое </a:t>
            </a:r>
            <a:br>
              <a:rPr lang="ru-RU" sz="2200" i="1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</a:br>
            <a:r>
              <a:rPr lang="ru-RU" sz="2200" i="1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свет и цвет</a:t>
            </a: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 в физике.</a:t>
            </a:r>
          </a:p>
        </p:txBody>
      </p:sp>
      <p:sp>
        <p:nvSpPr>
          <p:cNvPr id="9219" name="Shape 58"/>
          <p:cNvSpPr txBox="1">
            <a:spLocks noGrp="1"/>
          </p:cNvSpPr>
          <p:nvPr>
            <p:ph type="title"/>
          </p:nvPr>
        </p:nvSpPr>
        <p:spPr>
          <a:xfrm>
            <a:off x="1322388" y="163513"/>
            <a:ext cx="7364412" cy="693737"/>
          </a:xfrm>
        </p:spPr>
        <p:txBody>
          <a:bodyPr/>
          <a:lstStyle/>
          <a:p>
            <a:pPr indent="254000" eaLnBrk="1" hangingPunct="1">
              <a:buClr>
                <a:srgbClr val="00387E"/>
              </a:buClr>
              <a:buFont typeface="Trebuchet MS" pitchFamily="34" charset="0"/>
              <a:buNone/>
            </a:pPr>
            <a:r>
              <a:rPr lang="ru-RU" sz="4000" b="1" smtClean="0">
                <a:solidFill>
                  <a:srgbClr val="00387E"/>
                </a:solidFill>
                <a:latin typeface="Trebuchet MS" pitchFamily="34" charset="0"/>
                <a:cs typeface="Arial" charset="0"/>
                <a:sym typeface="Trebuchet MS" pitchFamily="34" charset="0"/>
              </a:rPr>
              <a:t>Теория</a:t>
            </a:r>
          </a:p>
        </p:txBody>
      </p:sp>
      <p:pic>
        <p:nvPicPr>
          <p:cNvPr id="9220" name="Shape 59"/>
          <p:cNvPicPr preferRelativeResize="0"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80225" y="3044825"/>
            <a:ext cx="1806575" cy="185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hape 64"/>
          <p:cNvSpPr txBox="1">
            <a:spLocks noGrp="1"/>
          </p:cNvSpPr>
          <p:nvPr>
            <p:ph type="body" idx="1"/>
          </p:nvPr>
        </p:nvSpPr>
        <p:spPr>
          <a:xfrm>
            <a:off x="457200" y="1244600"/>
            <a:ext cx="8229600" cy="3630613"/>
          </a:xfrm>
        </p:spPr>
        <p:txBody>
          <a:bodyPr/>
          <a:lstStyle/>
          <a:p>
            <a:pPr indent="-139700" eaLnBrk="1" hangingPunct="1">
              <a:spcBef>
                <a:spcPct val="0"/>
              </a:spcBef>
              <a:buClr>
                <a:srgbClr val="00387E"/>
              </a:buClr>
              <a:buFont typeface="Trebuchet MS" pitchFamily="34" charset="0"/>
              <a:buNone/>
            </a:pPr>
            <a:endParaRPr lang="ru-RU" smtClean="0">
              <a:solidFill>
                <a:srgbClr val="00387E"/>
              </a:solidFill>
              <a:latin typeface="Trebuchet MS" pitchFamily="34" charset="0"/>
              <a:ea typeface="Trebuchet MS" pitchFamily="34" charset="0"/>
              <a:cs typeface="Trebuchet MS" pitchFamily="34" charset="0"/>
              <a:sym typeface="Trebuchet MS" pitchFamily="34" charset="0"/>
            </a:endParaRPr>
          </a:p>
        </p:txBody>
      </p:sp>
      <p:pic>
        <p:nvPicPr>
          <p:cNvPr id="10243" name="Shape 65"/>
          <p:cNvPicPr preferRelativeResize="0"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8845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Shape 66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993775"/>
          </a:xfrm>
        </p:spPr>
        <p:txBody>
          <a:bodyPr/>
          <a:lstStyle/>
          <a:p>
            <a:pPr indent="254000" eaLnBrk="1" hangingPunct="1">
              <a:buClr>
                <a:srgbClr val="00387E"/>
              </a:buClr>
              <a:buFont typeface="Trebuchet MS" pitchFamily="34" charset="0"/>
              <a:buNone/>
            </a:pPr>
            <a:r>
              <a:rPr lang="ru-RU" sz="4000" b="1" smtClean="0">
                <a:solidFill>
                  <a:srgbClr val="00387E"/>
                </a:solidFill>
                <a:latin typeface="Trebuchet MS" pitchFamily="34" charset="0"/>
                <a:cs typeface="Arial" charset="0"/>
                <a:sym typeface="Trebuchet MS" pitchFamily="34" charset="0"/>
              </a:rPr>
              <a:t>Что такое свет?</a:t>
            </a:r>
          </a:p>
        </p:txBody>
      </p:sp>
      <p:sp>
        <p:nvSpPr>
          <p:cNvPr id="10245" name="Shape 67"/>
          <p:cNvSpPr txBox="1">
            <a:spLocks noChangeArrowheads="1"/>
          </p:cNvSpPr>
          <p:nvPr/>
        </p:nvSpPr>
        <p:spPr bwMode="auto">
          <a:xfrm>
            <a:off x="454025" y="1381125"/>
            <a:ext cx="5897563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 marL="457200" indent="-381000">
              <a:buClr>
                <a:srgbClr val="000000"/>
              </a:buClr>
              <a:buSzPct val="100000"/>
              <a:buFont typeface="Arial" charset="0"/>
              <a:buChar char="●"/>
            </a:pPr>
            <a:r>
              <a:rPr lang="ru-RU" sz="2400"/>
              <a:t>“Ученье - свет, а неученье - тьма”</a:t>
            </a:r>
          </a:p>
          <a:p>
            <a:pPr marL="457200" indent="-381000">
              <a:buClr>
                <a:srgbClr val="000000"/>
              </a:buClr>
              <a:buSzPct val="100000"/>
              <a:buFont typeface="Arial" charset="0"/>
              <a:buChar char="●"/>
            </a:pPr>
            <a:r>
              <a:rPr lang="ru-RU" sz="2400"/>
              <a:t>“Свет мой, солнышко, скажи…”</a:t>
            </a:r>
          </a:p>
          <a:p>
            <a:pPr marL="457200" indent="-381000">
              <a:buClr>
                <a:srgbClr val="000000"/>
              </a:buClr>
              <a:buSzPct val="100000"/>
              <a:buFont typeface="Arial" charset="0"/>
              <a:buChar char="●"/>
            </a:pPr>
            <a:r>
              <a:rPr lang="ru-RU" sz="2400"/>
              <a:t>“Светлая голова”</a:t>
            </a:r>
          </a:p>
          <a:p>
            <a:pPr marL="457200" indent="-381000">
              <a:buClr>
                <a:srgbClr val="000000"/>
              </a:buClr>
              <a:buSzPct val="100000"/>
              <a:buFont typeface="Arial" charset="0"/>
              <a:buChar char="●"/>
            </a:pPr>
            <a:r>
              <a:rPr lang="ru-RU" sz="2400"/>
              <a:t>Свет  в физике — электромагнит-</a:t>
            </a:r>
            <a:br>
              <a:rPr lang="ru-RU" sz="2400"/>
            </a:br>
            <a:r>
              <a:rPr lang="ru-RU" sz="2400"/>
              <a:t>ное излучение, воспринимаемое </a:t>
            </a:r>
            <a:br>
              <a:rPr lang="ru-RU" sz="2400"/>
            </a:br>
            <a:r>
              <a:rPr lang="ru-RU" sz="2400"/>
              <a:t>человеческим глазом.</a:t>
            </a:r>
          </a:p>
        </p:txBody>
      </p:sp>
      <p:pic>
        <p:nvPicPr>
          <p:cNvPr id="10246" name="Shape 68"/>
          <p:cNvPicPr preferRelativeResize="0"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824538" y="2554288"/>
            <a:ext cx="3233737" cy="227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hape 73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993775"/>
          </a:xfrm>
        </p:spPr>
        <p:txBody>
          <a:bodyPr/>
          <a:lstStyle/>
          <a:p>
            <a:pPr indent="254000" eaLnBrk="1" hangingPunct="1">
              <a:buClr>
                <a:srgbClr val="00387E"/>
              </a:buClr>
              <a:buFont typeface="Trebuchet MS" pitchFamily="34" charset="0"/>
              <a:buNone/>
            </a:pPr>
            <a:r>
              <a:rPr lang="ru-RU" sz="4000" b="1" smtClean="0">
                <a:solidFill>
                  <a:srgbClr val="00387E"/>
                </a:solidFill>
                <a:latin typeface="Trebuchet MS" pitchFamily="34" charset="0"/>
                <a:cs typeface="Arial" charset="0"/>
                <a:sym typeface="Trebuchet MS" pitchFamily="34" charset="0"/>
              </a:rPr>
              <a:t>Глаз - наш фотоприёмник</a:t>
            </a:r>
          </a:p>
        </p:txBody>
      </p:sp>
      <p:pic>
        <p:nvPicPr>
          <p:cNvPr id="11267" name="Shape 74"/>
          <p:cNvPicPr preferRelativeResize="0"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5788" y="1200150"/>
            <a:ext cx="4679950" cy="361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Shape 75"/>
          <p:cNvSpPr txBox="1">
            <a:spLocks noChangeArrowheads="1"/>
          </p:cNvSpPr>
          <p:nvPr/>
        </p:nvSpPr>
        <p:spPr bwMode="auto">
          <a:xfrm>
            <a:off x="5613400" y="1247775"/>
            <a:ext cx="3273425" cy="337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r>
              <a:rPr lang="ru-RU" sz="1800"/>
              <a:t>Мы получаем зрительные ощущения:</a:t>
            </a:r>
          </a:p>
          <a:p>
            <a:endParaRPr lang="ru-RU"/>
          </a:p>
          <a:p>
            <a:pPr>
              <a:buClr>
                <a:srgbClr val="000000"/>
              </a:buClr>
              <a:buSzPct val="100000"/>
              <a:buFont typeface="Arial" charset="0"/>
              <a:buChar char="●"/>
            </a:pPr>
            <a:r>
              <a:rPr lang="ru-RU" sz="1800"/>
              <a:t>интенсивность света</a:t>
            </a:r>
          </a:p>
          <a:p>
            <a:pPr>
              <a:buClr>
                <a:srgbClr val="000000"/>
              </a:buClr>
              <a:buSzPct val="100000"/>
              <a:buFont typeface="Arial" charset="0"/>
              <a:buChar char="●"/>
            </a:pPr>
            <a:r>
              <a:rPr lang="ru-RU" sz="1800"/>
              <a:t>цвет</a:t>
            </a:r>
          </a:p>
          <a:p>
            <a:endParaRPr lang="ru-RU"/>
          </a:p>
          <a:p>
            <a:r>
              <a:rPr lang="ru-RU" sz="1800"/>
              <a:t>Что такое цвет?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hape 80"/>
          <p:cNvSpPr txBox="1">
            <a:spLocks noGrp="1"/>
          </p:cNvSpPr>
          <p:nvPr>
            <p:ph type="body" idx="1"/>
          </p:nvPr>
        </p:nvSpPr>
        <p:spPr>
          <a:xfrm>
            <a:off x="357188" y="1123950"/>
            <a:ext cx="8624887" cy="3805238"/>
          </a:xfrm>
        </p:spPr>
        <p:txBody>
          <a:bodyPr/>
          <a:lstStyle/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Цвет — качественная </a:t>
            </a:r>
            <a:r>
              <a:rPr lang="ru-RU" sz="2400" i="1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субъективная</a:t>
            </a:r>
            <a:br>
              <a:rPr lang="ru-RU" sz="2400" i="1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</a:b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характеристика света.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Определяется на основании </a:t>
            </a:r>
            <a:b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</a:b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физиологического зрительного ощущения.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Цвет связан с физикой (частота электромагнитной волны).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Воспринимается людьми с нормальным зрением более-менее одинаково (красный - он и в Африке красный </a:t>
            </a:r>
            <a:b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</a:br>
            <a:r>
              <a:rPr lang="ru-RU" sz="24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:-)).</a:t>
            </a:r>
          </a:p>
        </p:txBody>
      </p:sp>
      <p:sp>
        <p:nvSpPr>
          <p:cNvPr id="12291" name="Shape 81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711200"/>
          </a:xfrm>
        </p:spPr>
        <p:txBody>
          <a:bodyPr/>
          <a:lstStyle/>
          <a:p>
            <a:pPr indent="254000" eaLnBrk="1" hangingPunct="1">
              <a:buClr>
                <a:srgbClr val="00387E"/>
              </a:buClr>
              <a:buFont typeface="Trebuchet MS" pitchFamily="34" charset="0"/>
              <a:buNone/>
            </a:pPr>
            <a:r>
              <a:rPr lang="ru-RU" sz="4000" b="1" smtClean="0">
                <a:solidFill>
                  <a:srgbClr val="00387E"/>
                </a:solidFill>
                <a:latin typeface="Trebuchet MS" pitchFamily="34" charset="0"/>
                <a:cs typeface="Arial" charset="0"/>
                <a:sym typeface="Trebuchet MS" pitchFamily="34" charset="0"/>
              </a:rPr>
              <a:t>Что такое цвет?</a:t>
            </a:r>
          </a:p>
        </p:txBody>
      </p:sp>
      <p:pic>
        <p:nvPicPr>
          <p:cNvPr id="12292" name="Shape 82"/>
          <p:cNvPicPr preferRelativeResize="0"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86500" y="206375"/>
            <a:ext cx="2736850" cy="205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hape 87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604838"/>
          </a:xfrm>
        </p:spPr>
        <p:txBody>
          <a:bodyPr/>
          <a:lstStyle/>
          <a:p>
            <a:pPr indent="254000" eaLnBrk="1" hangingPunct="1">
              <a:buClr>
                <a:srgbClr val="00387E"/>
              </a:buClr>
              <a:buFont typeface="Trebuchet MS" pitchFamily="34" charset="0"/>
              <a:buNone/>
            </a:pPr>
            <a:r>
              <a:rPr lang="ru-RU" sz="4000" b="1" smtClean="0">
                <a:solidFill>
                  <a:srgbClr val="00387E"/>
                </a:solidFill>
                <a:latin typeface="Trebuchet MS" pitchFamily="34" charset="0"/>
                <a:cs typeface="Arial" charset="0"/>
                <a:sym typeface="Trebuchet MS" pitchFamily="34" charset="0"/>
              </a:rPr>
              <a:t>Цвет в физике</a:t>
            </a:r>
          </a:p>
        </p:txBody>
      </p:sp>
      <p:pic>
        <p:nvPicPr>
          <p:cNvPr id="13315" name="Shape 88"/>
          <p:cNvPicPr preferRelativeResize="0"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5938" y="887413"/>
            <a:ext cx="7026275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Shape 89"/>
          <p:cNvSpPr txBox="1">
            <a:spLocks noChangeArrowheads="1"/>
          </p:cNvSpPr>
          <p:nvPr/>
        </p:nvSpPr>
        <p:spPr bwMode="auto">
          <a:xfrm>
            <a:off x="515938" y="4464050"/>
            <a:ext cx="7462837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 marL="457200" indent="-317500">
              <a:buClr>
                <a:srgbClr val="000000"/>
              </a:buClr>
              <a:buSzPct val="100000"/>
              <a:buFont typeface="Arial" charset="0"/>
              <a:buChar char="●"/>
            </a:pPr>
            <a:r>
              <a:rPr lang="ru-RU"/>
              <a:t>Разные цвета радуги имеют разные частоты излучения</a:t>
            </a:r>
          </a:p>
          <a:p>
            <a:pPr marL="457200" indent="-317500">
              <a:buClr>
                <a:srgbClr val="000000"/>
              </a:buClr>
              <a:buSzPct val="100000"/>
              <a:buFont typeface="Arial" charset="0"/>
              <a:buChar char="●"/>
            </a:pPr>
            <a:r>
              <a:rPr lang="ru-RU"/>
              <a:t>Каждый цвет радуги “свой собственный”, индивидуальный и неповторимый :-)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hape 94">
            <a:hlinkClick r:id="rId3"/>
          </p:cNvPr>
          <p:cNvSpPr>
            <a:spLocks noChangeArrowheads="1"/>
          </p:cNvSpPr>
          <p:nvPr/>
        </p:nvSpPr>
        <p:spPr bwMode="auto">
          <a:xfrm>
            <a:off x="1073150" y="90488"/>
            <a:ext cx="6650038" cy="4987925"/>
          </a:xfrm>
          <a:prstGeom prst="rect">
            <a:avLst/>
          </a:prstGeom>
          <a:blipFill dpi="0" rotWithShape="1">
            <a:blip r:embed="rId4" cstate="email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39" name="Shape 95"/>
          <p:cNvSpPr txBox="1">
            <a:spLocks noChangeArrowheads="1"/>
          </p:cNvSpPr>
          <p:nvPr/>
        </p:nvSpPr>
        <p:spPr bwMode="auto">
          <a:xfrm rot="-5400000">
            <a:off x="-1658144" y="2248695"/>
            <a:ext cx="42449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r>
              <a:rPr lang="ru-RU"/>
              <a:t>Из мультфильма (канал “Бибигон”)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100"/>
          <p:cNvSpPr txBox="1">
            <a:spLocks noGrp="1"/>
          </p:cNvSpPr>
          <p:nvPr>
            <p:ph type="body" idx="1"/>
          </p:nvPr>
        </p:nvSpPr>
        <p:spPr>
          <a:xfrm>
            <a:off x="457200" y="714375"/>
            <a:ext cx="8520113" cy="1733550"/>
          </a:xfrm>
        </p:spPr>
        <p:txBody>
          <a:bodyPr/>
          <a:lstStyle/>
          <a:p>
            <a:pPr marL="457200" indent="-3683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Большинство животных не видят цвета или видят только некоторые цветовые оттенки (например, кошки).</a:t>
            </a:r>
          </a:p>
          <a:p>
            <a:pPr marL="457200" indent="-368300" eaLnBrk="1" hangingPunct="1">
              <a:spcBef>
                <a:spcPct val="0"/>
              </a:spcBef>
              <a:buClr>
                <a:srgbClr val="00387E"/>
              </a:buClr>
              <a:buSzPct val="167000"/>
            </a:pPr>
            <a:r>
              <a:rPr lang="ru-RU" sz="2200" smtClean="0">
                <a:solidFill>
                  <a:srgbClr val="00387E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  <a:sym typeface="Trebuchet MS" pitchFamily="34" charset="0"/>
              </a:rPr>
              <a:t>Цветовое зрение человека и приматов - не прихоть Природы. Попробуйте без восприятия цвета, например, отличить красный помидор (съедобен) от зелёного (ядовит)</a:t>
            </a:r>
          </a:p>
        </p:txBody>
      </p:sp>
      <p:sp>
        <p:nvSpPr>
          <p:cNvPr id="15363" name="Shape 101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782638"/>
          </a:xfrm>
        </p:spPr>
        <p:txBody>
          <a:bodyPr/>
          <a:lstStyle/>
          <a:p>
            <a:pPr indent="254000" eaLnBrk="1" hangingPunct="1">
              <a:buClr>
                <a:srgbClr val="00387E"/>
              </a:buClr>
              <a:buFont typeface="Trebuchet MS" pitchFamily="34" charset="0"/>
              <a:buNone/>
            </a:pPr>
            <a:r>
              <a:rPr lang="ru-RU" sz="4000" b="1" smtClean="0">
                <a:solidFill>
                  <a:srgbClr val="00387E"/>
                </a:solidFill>
                <a:latin typeface="Trebuchet MS" pitchFamily="34" charset="0"/>
                <a:cs typeface="Arial" charset="0"/>
                <a:sym typeface="Trebuchet MS" pitchFamily="34" charset="0"/>
              </a:rPr>
              <a:t>Что важнее, свет или цвет?</a:t>
            </a:r>
          </a:p>
        </p:txBody>
      </p:sp>
      <p:pic>
        <p:nvPicPr>
          <p:cNvPr id="15364" name="Shape 102"/>
          <p:cNvPicPr preferRelativeResize="0"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85900" y="2595563"/>
            <a:ext cx="2446338" cy="247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Shape 103"/>
          <p:cNvPicPr preferRelativeResize="0"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660900" y="2595563"/>
            <a:ext cx="2446338" cy="247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Shape 104"/>
          <p:cNvSpPr txBox="1">
            <a:spLocks noChangeArrowheads="1"/>
          </p:cNvSpPr>
          <p:nvPr/>
        </p:nvSpPr>
        <p:spPr bwMode="auto">
          <a:xfrm>
            <a:off x="7340600" y="3886200"/>
            <a:ext cx="1722438" cy="109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r>
              <a:rPr lang="ru-RU" sz="1800"/>
              <a:t>Проведём</a:t>
            </a:r>
          </a:p>
          <a:p>
            <a:r>
              <a:rPr lang="ru-RU" sz="1800"/>
              <a:t>эксперимент</a:t>
            </a:r>
          </a:p>
          <a:p>
            <a:r>
              <a:rPr lang="ru-RU" sz="1800"/>
              <a:t>в Photoshop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v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455</Words>
  <Application>Microsoft Office PowerPoint</Application>
  <PresentationFormat>Экран (16:9)</PresentationFormat>
  <Paragraphs>87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Courier New</vt:lpstr>
      <vt:lpstr>wave</vt:lpstr>
      <vt:lpstr>Кодирование изображений в компьютере</vt:lpstr>
      <vt:lpstr>На уроке</vt:lpstr>
      <vt:lpstr>Теория</vt:lpstr>
      <vt:lpstr>Что такое свет?</vt:lpstr>
      <vt:lpstr>Глаз - наш фотоприёмник</vt:lpstr>
      <vt:lpstr>Что такое цвет?</vt:lpstr>
      <vt:lpstr>Цвет в физике</vt:lpstr>
      <vt:lpstr>Слайд 8</vt:lpstr>
      <vt:lpstr>Что важнее, свет или цвет?</vt:lpstr>
      <vt:lpstr>Цветовое зрение</vt:lpstr>
      <vt:lpstr>Как монитор создаёт цвета</vt:lpstr>
      <vt:lpstr>Кодирование изображений в компьютере</vt:lpstr>
      <vt:lpstr>Сколько вариантов цветов?</vt:lpstr>
      <vt:lpstr>Практическая работа</vt:lpstr>
      <vt:lpstr>Проверим себя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Кодирование изображений в компьютере</dc:title>
  <dc:creator>dyuk</dc:creator>
  <cp:lastModifiedBy>re</cp:lastModifiedBy>
  <cp:revision>5</cp:revision>
  <dcterms:modified xsi:type="dcterms:W3CDTF">2014-04-10T19:54:49Z</dcterms:modified>
</cp:coreProperties>
</file>